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71" r:id="rId3"/>
    <p:sldId id="273" r:id="rId4"/>
    <p:sldId id="272" r:id="rId5"/>
    <p:sldId id="276" r:id="rId6"/>
    <p:sldId id="274" r:id="rId7"/>
    <p:sldId id="275" r:id="rId8"/>
    <p:sldId id="277" r:id="rId9"/>
    <p:sldId id="258" r:id="rId10"/>
    <p:sldId id="259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9" r:id="rId21"/>
    <p:sldId id="278" r:id="rId22"/>
    <p:sldId id="270" r:id="rId2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53" autoAdjust="0"/>
  </p:normalViewPr>
  <p:slideViewPr>
    <p:cSldViewPr snapToGrid="0" snapToObjects="1"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3C6A5-7665-C049-9271-9712F3E24ED0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0FD07-C78E-1D47-BD74-7C84537D84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0463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F6FFB-728F-854C-AC5F-00BDE6798F82}" type="datetimeFigureOut">
              <a:rPr lang="en-US" smtClean="0"/>
              <a:pPr/>
              <a:t>5/21/2013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321EE-6A44-EB45-A872-7B6BB75E5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87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0016" y="2404851"/>
            <a:ext cx="7410203" cy="1143000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17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as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0016" y="1384104"/>
            <a:ext cx="7410203" cy="83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title</a:t>
            </a:r>
            <a:r>
              <a:rPr lang="pl-PL" dirty="0" smtClean="0"/>
              <a:t> style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idx="1"/>
          </p:nvPr>
        </p:nvSpPr>
        <p:spPr>
          <a:xfrm>
            <a:off x="600016" y="2474717"/>
            <a:ext cx="7410203" cy="3315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styles</a:t>
            </a:r>
            <a:endParaRPr lang="pl-PL" dirty="0" smtClean="0"/>
          </a:p>
          <a:p>
            <a:pPr lvl="1"/>
            <a:r>
              <a:rPr lang="pl-PL" dirty="0" smtClean="0"/>
              <a:t>Second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2"/>
            <a:r>
              <a:rPr lang="pl-PL" dirty="0" smtClean="0"/>
              <a:t>Third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3"/>
            <a:r>
              <a:rPr lang="pl-PL" dirty="0" err="1" smtClean="0"/>
              <a:t>Fourth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4"/>
            <a:r>
              <a:rPr lang="pl-PL" dirty="0" err="1" smtClean="0"/>
              <a:t>Fifth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8914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idx="1"/>
          </p:nvPr>
        </p:nvSpPr>
        <p:spPr>
          <a:xfrm>
            <a:off x="4390120" y="2456038"/>
            <a:ext cx="3620099" cy="3334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styles</a:t>
            </a:r>
            <a:endParaRPr lang="pl-PL" dirty="0" smtClean="0"/>
          </a:p>
          <a:p>
            <a:pPr lvl="1"/>
            <a:r>
              <a:rPr lang="pl-PL" dirty="0" smtClean="0"/>
              <a:t>Second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2"/>
            <a:r>
              <a:rPr lang="pl-PL" dirty="0" smtClean="0"/>
              <a:t>Third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3"/>
            <a:r>
              <a:rPr lang="pl-PL" dirty="0" err="1" smtClean="0"/>
              <a:t>Fourth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4"/>
            <a:r>
              <a:rPr lang="pl-PL" dirty="0" err="1" smtClean="0"/>
              <a:t>Fifth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600076" y="2456038"/>
            <a:ext cx="3610040" cy="33351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00016" y="1384104"/>
            <a:ext cx="7410203" cy="83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title</a:t>
            </a:r>
            <a:r>
              <a:rPr lang="pl-PL" dirty="0" smtClean="0"/>
              <a:t>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3374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016" y="1384104"/>
            <a:ext cx="7410203" cy="83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title</a:t>
            </a:r>
            <a:r>
              <a:rPr lang="pl-PL" dirty="0" smtClean="0"/>
              <a:t>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600016" y="2474717"/>
            <a:ext cx="7410203" cy="3315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styles</a:t>
            </a:r>
            <a:endParaRPr lang="pl-PL" dirty="0" smtClean="0"/>
          </a:p>
          <a:p>
            <a:pPr lvl="1"/>
            <a:r>
              <a:rPr lang="pl-PL" dirty="0" smtClean="0"/>
              <a:t>Second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2"/>
            <a:r>
              <a:rPr lang="pl-PL" dirty="0" smtClean="0"/>
              <a:t>Third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3"/>
            <a:r>
              <a:rPr lang="pl-PL" dirty="0" err="1" smtClean="0"/>
              <a:t>Fourth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endParaRPr lang="pl-PL" dirty="0" smtClean="0"/>
          </a:p>
          <a:p>
            <a:pPr lvl="4"/>
            <a:r>
              <a:rPr lang="pl-PL" dirty="0" err="1" smtClean="0"/>
              <a:t>Fifth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109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</p:sldLayoutIdLst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2400" b="1" i="0" u="none" kern="1200" cap="none" spc="150">
          <a:ln w="11430"/>
          <a:solidFill>
            <a:schemeClr val="tx1">
              <a:lumMod val="50000"/>
            </a:schemeClr>
          </a:solidFill>
          <a:effectLst/>
          <a:uFill>
            <a:solidFill>
              <a:srgbClr val="FF0000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bank.org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es-moldova.org/pages/en/about-fes/friedrich-ebert.php" TargetMode="External"/><Relationship Id="rId3" Type="http://schemas.openxmlformats.org/officeDocument/2006/relationships/hyperlink" Target="http://www.solidarityfund.pl/" TargetMode="External"/><Relationship Id="rId7" Type="http://schemas.openxmlformats.org/officeDocument/2006/relationships/hyperlink" Target="http://www.kas.de/moldau/en/about/" TargetMode="External"/><Relationship Id="rId2" Type="http://schemas.openxmlformats.org/officeDocument/2006/relationships/hyperlink" Target="http://rita.edudemo.org.pl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lovekvohrozeni.sk/" TargetMode="External"/><Relationship Id="rId11" Type="http://schemas.openxmlformats.org/officeDocument/2006/relationships/hyperlink" Target="http://www.schumanfoundation.eu/" TargetMode="External"/><Relationship Id="rId5" Type="http://schemas.openxmlformats.org/officeDocument/2006/relationships/hyperlink" Target="http://www.clovekvtisni.cz/" TargetMode="External"/><Relationship Id="rId10" Type="http://schemas.openxmlformats.org/officeDocument/2006/relationships/hyperlink" Target="http://www.bosch-stiftung.de/" TargetMode="External"/><Relationship Id="rId4" Type="http://schemas.openxmlformats.org/officeDocument/2006/relationships/hyperlink" Target="http://www.ilw.org.pl/" TargetMode="External"/><Relationship Id="rId9" Type="http://schemas.openxmlformats.org/officeDocument/2006/relationships/hyperlink" Target="http://www.freiheit.org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ika.gov.tr/" TargetMode="External"/><Relationship Id="rId3" Type="http://schemas.openxmlformats.org/officeDocument/2006/relationships/hyperlink" Target="http://www.usaid.gov/" TargetMode="External"/><Relationship Id="rId7" Type="http://schemas.openxmlformats.org/officeDocument/2006/relationships/hyperlink" Target="http://www.sida.se/" TargetMode="External"/><Relationship Id="rId2" Type="http://schemas.openxmlformats.org/officeDocument/2006/relationships/hyperlink" Target="http://www.worldbank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iz.de/en/worldwide/293.html" TargetMode="External"/><Relationship Id="rId5" Type="http://schemas.openxmlformats.org/officeDocument/2006/relationships/hyperlink" Target="http://www.czda.cz/?lang=en" TargetMode="External"/><Relationship Id="rId4" Type="http://schemas.openxmlformats.org/officeDocument/2006/relationships/hyperlink" Target="http://www.undp.md/" TargetMode="External"/><Relationship Id="rId9" Type="http://schemas.openxmlformats.org/officeDocument/2006/relationships/hyperlink" Target="https://www.gov.uk/government/world/moldova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m.ee/?q=en/taxonomy/term/55" TargetMode="External"/><Relationship Id="rId3" Type="http://schemas.openxmlformats.org/officeDocument/2006/relationships/hyperlink" Target="http://sdc.admin.ch/" TargetMode="External"/><Relationship Id="rId7" Type="http://schemas.openxmlformats.org/officeDocument/2006/relationships/hyperlink" Target="http://www.orangeprojects.lt/" TargetMode="External"/><Relationship Id="rId2" Type="http://schemas.openxmlformats.org/officeDocument/2006/relationships/hyperlink" Target="http://www.entwicklung.a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olishaid.gov.pl/" TargetMode="External"/><Relationship Id="rId5" Type="http://schemas.openxmlformats.org/officeDocument/2006/relationships/hyperlink" Target="http://www.liaa.gov.lv/" TargetMode="External"/><Relationship Id="rId4" Type="http://schemas.openxmlformats.org/officeDocument/2006/relationships/hyperlink" Target="http://www.foreign.gov.sk/en/foreign_policy/slovak_aid" TargetMode="External"/><Relationship Id="rId9" Type="http://schemas.openxmlformats.org/officeDocument/2006/relationships/hyperlink" Target="http://www.mae.ro/node/1381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szyniow.msz.gov.pl/" TargetMode="External"/><Relationship Id="rId13" Type="http://schemas.openxmlformats.org/officeDocument/2006/relationships/hyperlink" Target="http://www.mfa.gov.hu/kulkepviselet/ML/ro/" TargetMode="External"/><Relationship Id="rId3" Type="http://schemas.openxmlformats.org/officeDocument/2006/relationships/hyperlink" Target="http://www.ambafrance-md.org/" TargetMode="External"/><Relationship Id="rId7" Type="http://schemas.openxmlformats.org/officeDocument/2006/relationships/hyperlink" Target="https://www.gov.uk/government/world/organisations/british-embassy-chisinau.ro" TargetMode="External"/><Relationship Id="rId12" Type="http://schemas.openxmlformats.org/officeDocument/2006/relationships/hyperlink" Target="http://www.chisinau.emb.mfa.gov.tr/" TargetMode="External"/><Relationship Id="rId2" Type="http://schemas.openxmlformats.org/officeDocument/2006/relationships/hyperlink" Target="http://www.mzv.cz/chisina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d.mfa.lt/" TargetMode="External"/><Relationship Id="rId11" Type="http://schemas.openxmlformats.org/officeDocument/2006/relationships/hyperlink" Target="http://moldova.usembassy.gov/" TargetMode="External"/><Relationship Id="rId5" Type="http://schemas.openxmlformats.org/officeDocument/2006/relationships/hyperlink" Target="http://www.ambchisinau.esteri.it/Ambasciata_Chisinau" TargetMode="External"/><Relationship Id="rId10" Type="http://schemas.openxmlformats.org/officeDocument/2006/relationships/hyperlink" Target="http://moldova.mid.ru/" TargetMode="External"/><Relationship Id="rId4" Type="http://schemas.openxmlformats.org/officeDocument/2006/relationships/hyperlink" Target="http://www.chisinau.diplo.de/" TargetMode="External"/><Relationship Id="rId9" Type="http://schemas.openxmlformats.org/officeDocument/2006/relationships/hyperlink" Target="http://www.chisinau.mae.ro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m.md/" TargetMode="External"/><Relationship Id="rId2" Type="http://schemas.openxmlformats.org/officeDocument/2006/relationships/hyperlink" Target="http://www.mdrc.gov.md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entruinfo.org/" TargetMode="External"/><Relationship Id="rId4" Type="http://schemas.openxmlformats.org/officeDocument/2006/relationships/hyperlink" Target="http://www.civic.md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uinfo.org/" TargetMode="External"/><Relationship Id="rId2" Type="http://schemas.openxmlformats.org/officeDocument/2006/relationships/hyperlink" Target="mailto:krzysztof.kolanowski@centruinfo.or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2266950"/>
            <a:ext cx="8167737" cy="1514475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ro-RO" sz="20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Centrul de Informare pentru Autoritățile Locale</a:t>
            </a:r>
            <a:r>
              <a:rPr lang="en-US" sz="20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ro-RO" sz="2000" b="1" kern="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914400">
              <a:spcBef>
                <a:spcPct val="0"/>
              </a:spcBef>
              <a:defRPr/>
            </a:pPr>
            <a:r>
              <a:rPr lang="ro-RO" sz="20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Noi oportunități pentru APL-urile din </a:t>
            </a:r>
            <a:r>
              <a:rPr lang="en-US" sz="20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0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Moldova</a:t>
            </a:r>
            <a:endParaRPr kumimoji="0" lang="ro-RO" sz="20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95650" y="4143022"/>
            <a:ext cx="4872087" cy="101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Krzysztof Kolanowski</a:t>
            </a:r>
          </a:p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Centul de Informare pentru Autorităţile Locale</a:t>
            </a:r>
          </a:p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sz="1400" b="1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Costești</a:t>
            </a:r>
            <a:r>
              <a:rPr kumimoji="0" lang="ro-RO" sz="1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, </a:t>
            </a:r>
            <a:r>
              <a:rPr kumimoji="0" lang="pl-PL" sz="1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23</a:t>
            </a:r>
            <a:r>
              <a:rPr kumimoji="0" lang="ro-RO" sz="1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 mai 2013</a:t>
            </a:r>
          </a:p>
        </p:txBody>
      </p:sp>
    </p:spTree>
    <p:extLst>
      <p:ext uri="{BB962C8B-B14F-4D97-AF65-F5344CB8AC3E}">
        <p14:creationId xmlns:p14="http://schemas.microsoft.com/office/powerpoint/2010/main" xmlns="" val="4029142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216013"/>
            <a:ext cx="7889282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CE CĂUTĂM?</a:t>
            </a: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Concursuri: mici (p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â</a:t>
            </a: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ă</a:t>
            </a: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la 100.000 de euro) sau mai mult?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Metoda de finanțare: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plăţi în avans 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sau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refinanțare?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 </a:t>
            </a: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permite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 </a:t>
            </a: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cofinanțare (contribuție proprie)?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197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161421"/>
            <a:ext cx="7889282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CUM CĂUTĂM?</a:t>
            </a: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CONCURSURI MAJORE: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Site-uri ale programelor europene, cu participarea Moldovei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;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Site-ul Băncii Mondiale </a:t>
            </a:r>
            <a:r>
              <a:rPr lang="ru-RU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</a:t>
            </a:r>
            <a:r>
              <a:rPr lang="pl-PL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2"/>
              </a:rPr>
              <a:t>www.worldbank.org</a:t>
            </a:r>
            <a:r>
              <a:rPr lang="pl-PL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);</a:t>
            </a: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Site-urile agenţiilor de dezvoltare din alte ţări.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 CÂT SUMA PROIECTULUI ESTE MAI MARE, CU ATÂT MAI DIFICILILĂ ESTE 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GĂSIREA PE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INTERNET A UNUI 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DONATOR...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</a:t>
            </a:r>
            <a:r>
              <a:rPr lang="pl-PL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 </a:t>
            </a: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Soluți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a</a:t>
            </a: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: </a:t>
            </a:r>
            <a:r>
              <a:rPr lang="it-IT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participarea la programele naționale din Republica Moldova</a:t>
            </a:r>
            <a:endParaRPr lang="ru-RU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41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175069"/>
            <a:ext cx="7889282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b="1" kern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CUM CĂUTĂM?</a:t>
            </a: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CONCURSURI MICI:</a:t>
            </a: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Site-uri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le</a:t>
            </a: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ambasadelor străine în Republica Moldova;</a:t>
            </a: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vi-VN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Site-uri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le MAE a</a:t>
            </a:r>
            <a:r>
              <a:rPr lang="vi-VN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statelor</a:t>
            </a:r>
            <a:r>
              <a:rPr lang="vi-VN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care oferă asistență pentru dezvoltarea Republicii Moldova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;</a:t>
            </a: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Site-urile ONG-urilor străine pe care le cunoaștem.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38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175069"/>
            <a:ext cx="7889282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PROGRAME BILATERALE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roiectele trebuie să fie puse în aplicare împreună 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parteneri din Republica Moldova și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din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alte țări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;</a:t>
            </a:r>
            <a:endParaRPr lang="ru-RU" sz="16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De cele mai multe ori, partenerul principal (care aplică),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poate fi doar un partener din altă țară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;</a:t>
            </a:r>
            <a:endParaRPr lang="ru-RU" sz="16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742950" lvl="1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/>
              <a:buChar char="à"/>
              <a:defRPr/>
            </a:pP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Dacă aveți partener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i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, sau doar contactele din țar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a respectivă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, 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îi puteţi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 contacta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.</a:t>
            </a:r>
            <a:endParaRPr lang="ru-RU" sz="16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  <a:sym typeface="Wingdings" pitchFamily="2" charset="2"/>
            </a:endParaRPr>
          </a:p>
          <a:p>
            <a:pPr marL="742950" lvl="1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/>
              <a:buChar char="à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sym typeface="Wingdings" pitchFamily="2" charset="2"/>
              </a:rPr>
              <a:t>În cazul în care nu aveţi parteneri vă rugăm să vă adresaţi (prezentând şi conceptul de proiect) Centrului de Informare pentru căutarea unui partener. </a:t>
            </a:r>
            <a:endParaRPr lang="ru-RU" sz="1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609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202365"/>
            <a:ext cx="7889282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SITE-urile</a:t>
            </a:r>
            <a:r>
              <a:rPr kumimoji="0" lang="ro-RO" sz="1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 </a:t>
            </a: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ONG-urilor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2"/>
              </a:rPr>
              <a:t>http://www.soros.md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2"/>
              </a:rPr>
              <a:t>http://www.eef.md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2"/>
              </a:rPr>
              <a:t>http</a:t>
            </a:r>
            <a:r>
              <a:rPr lang="pl-PL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2"/>
              </a:rPr>
              <a:t>://rita.edudemo.org.pl</a:t>
            </a: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2"/>
              </a:rPr>
              <a:t>/</a:t>
            </a:r>
            <a:endParaRPr lang="pl-PL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  <a:hlinkClick r:id="rId3"/>
              </a:rPr>
              <a:t>http://www.solidarityfund.pl</a:t>
            </a:r>
            <a:endParaRPr kumimoji="0" lang="pl-PL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4"/>
              </a:rPr>
              <a:t>http://www.ilw.org.pl</a:t>
            </a: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4"/>
              </a:rPr>
              <a:t>/</a:t>
            </a: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  <a:endParaRPr kumimoji="0" lang="pl-PL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5"/>
              </a:rPr>
              <a:t>http</a:t>
            </a:r>
            <a:r>
              <a:rPr lang="pl-PL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5"/>
              </a:rPr>
              <a:t>://</a:t>
            </a: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5"/>
              </a:rPr>
              <a:t>www.clovekvtisni.cz/</a:t>
            </a:r>
            <a:endParaRPr lang="pl-PL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6"/>
              </a:rPr>
              <a:t>http://</a:t>
            </a: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6"/>
              </a:rPr>
              <a:t>www.clovekvohrozeni.sk/</a:t>
            </a:r>
            <a:endParaRPr lang="pl-PL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7"/>
              </a:rPr>
              <a:t>http://www.kas.de/moldau/en/about</a:t>
            </a: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7"/>
              </a:rPr>
              <a:t>/</a:t>
            </a:r>
            <a:endParaRPr lang="pl-PL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8"/>
              </a:rPr>
              <a:t>http://</a:t>
            </a: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8"/>
              </a:rPr>
              <a:t>www.fes-moldova.org/pages/en/about-fes/friedrich-ebert.php</a:t>
            </a:r>
            <a:endParaRPr lang="pl-PL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9"/>
              </a:rPr>
              <a:t>www.freiheit.org</a:t>
            </a:r>
            <a:endParaRPr lang="en-US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10"/>
              </a:rPr>
              <a:t>http://www.bosch-stiftung.de</a:t>
            </a:r>
            <a:endParaRPr lang="en-US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11"/>
              </a:rPr>
              <a:t>http://www.schumanfoundation.eu</a:t>
            </a:r>
            <a:r>
              <a:rPr lang="en-US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11"/>
              </a:rPr>
              <a:t>/</a:t>
            </a:r>
            <a:r>
              <a:rPr lang="en-US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pl-PL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pl-PL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712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037230"/>
            <a:ext cx="7889282" cy="489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SITE-urile </a:t>
            </a:r>
            <a:r>
              <a:rPr kumimoji="0" lang="ro-RO" sz="1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DONATORILOR</a:t>
            </a: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2"/>
              </a:rPr>
              <a:t>http://www.worldbank.org/</a:t>
            </a:r>
            <a:endParaRPr lang="pl-PL" sz="22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3"/>
              </a:rPr>
              <a:t>http://moldova.usaid.gov/</a:t>
            </a:r>
            <a:endParaRPr lang="pl-PL" sz="22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4"/>
              </a:rPr>
              <a:t>http://www.undp.md</a:t>
            </a: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5"/>
              </a:rPr>
              <a:t>http://www.czda.cz/?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5"/>
              </a:rPr>
              <a:t>lang=en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pl-PL" sz="22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6"/>
              </a:rPr>
              <a:t>http://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6"/>
              </a:rPr>
              <a:t>www.giz.de/en/worldwide/293.html</a:t>
            </a:r>
            <a:endParaRPr lang="ru-RU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7"/>
              </a:rPr>
              <a:t>http://www.sida.se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8"/>
              </a:rPr>
              <a:t>http</a:t>
            </a: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8"/>
              </a:rPr>
              <a:t>://www.tika.gov.tr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8"/>
              </a:rPr>
              <a:t>/</a:t>
            </a: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9"/>
              </a:rPr>
              <a:t>https://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9"/>
              </a:rPr>
              <a:t>www.gov.uk/government/world/moldova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  <a:endParaRPr lang="ru-RU" sz="22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585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023582"/>
            <a:ext cx="7889282" cy="491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SITE-urile DONATORILOR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1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2"/>
              </a:rPr>
              <a:t>http://www.entwicklung.at</a:t>
            </a: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3"/>
              </a:rPr>
              <a:t>http://sdc.admin.ch</a:t>
            </a: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sz="22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4"/>
              </a:rPr>
              <a:t>http://www.foreign.gov.sk/en/foreign_policy/slovak_aid</a:t>
            </a:r>
            <a:r>
              <a:rPr lang="ro-RO" sz="22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5"/>
              </a:rPr>
              <a:t>http://www.liaa.gov.lv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6"/>
              </a:rPr>
              <a:t>http://www.polishaid.gov.pl</a:t>
            </a: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7"/>
              </a:rPr>
              <a:t>http://www.orangeprojects.lt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8"/>
              </a:rPr>
              <a:t>http://www.vm.ee/?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8"/>
              </a:rPr>
              <a:t>q=en/taxonomy/term/55</a:t>
            </a: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pl-PL" sz="22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9"/>
              </a:rPr>
              <a:t>http://www.mae.ro/node/1381</a:t>
            </a:r>
            <a:endParaRPr lang="pl-PL" sz="22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l-PL" sz="22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03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846161"/>
            <a:ext cx="7889282" cy="560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SITE-urile AMBASADELOR STRAINE ÎN MOLDOVA</a:t>
            </a: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Cehia</a:t>
            </a:r>
            <a:r>
              <a:rPr lang="ru-RU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2"/>
              </a:rPr>
              <a:t>www.mzv.cz/chisinau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Franța</a:t>
            </a:r>
            <a:r>
              <a:rPr lang="ru-RU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3"/>
              </a:rPr>
              <a:t>www.ambafrance-md.org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Germania</a:t>
            </a:r>
            <a:r>
              <a:rPr lang="ru-RU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4"/>
              </a:rPr>
              <a:t>www.chisinau.diplo.de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ru-RU" sz="14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Italia</a:t>
            </a:r>
            <a:r>
              <a:rPr lang="ru-RU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ro-RO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5"/>
              </a:rPr>
              <a:t>http://www.ambchisinau.esteri.it/Ambasciata_Chisinau</a:t>
            </a:r>
            <a:r>
              <a:rPr lang="ru-RU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Lituania</a:t>
            </a:r>
            <a:r>
              <a:rPr lang="ru-RU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6"/>
              </a:rPr>
              <a:t>md.mfa.lt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pl-PL" sz="14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Marea Britanie</a:t>
            </a:r>
            <a:r>
              <a:rPr lang="ru-RU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7"/>
              </a:rPr>
              <a:t>https://www.gov.uk/government/world/organisations/british-embassy-chisinau.ro</a:t>
            </a:r>
            <a:r>
              <a:rPr lang="en-US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Polonia</a:t>
            </a:r>
            <a:r>
              <a:rPr lang="ru-RU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8"/>
              </a:rPr>
              <a:t>www.kiszyniow.msz.gov.pl</a:t>
            </a:r>
            <a:endParaRPr lang="ru-RU" sz="14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România</a:t>
            </a:r>
            <a:r>
              <a:rPr lang="ru-RU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9"/>
              </a:rPr>
              <a:t>chisinau.mae.ro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Rusia</a:t>
            </a:r>
            <a:r>
              <a:rPr lang="ru-RU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ro-RO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10"/>
              </a:rPr>
              <a:t>http://moldova.mid.ru</a:t>
            </a:r>
            <a:r>
              <a:rPr lang="ru-RU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pl-PL" sz="14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SUA</a:t>
            </a:r>
            <a:r>
              <a:rPr lang="ru-RU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ro-RO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11"/>
              </a:rPr>
              <a:t>http://moldova.usembassy.gov</a:t>
            </a:r>
            <a:r>
              <a:rPr lang="ru-RU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pl-PL" sz="14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Turcia</a:t>
            </a:r>
            <a:r>
              <a:rPr lang="ru-RU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pl-PL" sz="14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12"/>
              </a:rPr>
              <a:t>www.chisinau.emb.mfa.gov.tr</a:t>
            </a:r>
            <a:endParaRPr lang="pl-PL" sz="14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Ungaria</a:t>
            </a:r>
            <a:r>
              <a:rPr lang="ru-RU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pl-PL" sz="1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13"/>
              </a:rPr>
              <a:t>http://www.mfa.gov.hu/kulkepviselet/ML/ro/</a:t>
            </a:r>
            <a:endParaRPr lang="pl-PL" sz="14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l-PL" sz="14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l-PL" sz="14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2519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160060"/>
            <a:ext cx="7889282" cy="477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şi desigur</a:t>
            </a:r>
            <a:r>
              <a:rPr lang="ru-RU" b="1" kern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...</a:t>
            </a: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2"/>
              </a:rPr>
              <a:t>http://www.mdrc.gov.md</a:t>
            </a: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  <a:hlinkClick r:id="rId3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3"/>
              </a:rPr>
              <a:t>http://www.calm.md</a:t>
            </a: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  <a:hlinkClick r:id="rId4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4"/>
              </a:rPr>
              <a:t>http://www.civic.md</a:t>
            </a: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  <a:hlinkClick r:id="rId5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2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  <a:hlinkClick r:id="rId5"/>
              </a:rPr>
              <a:t>http://www.centruinfo.org</a:t>
            </a:r>
            <a:endParaRPr lang="pl-PL" sz="22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l-PL" sz="22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l-PL" sz="22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843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214651"/>
            <a:ext cx="7889282" cy="472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b="1" kern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SFATURI UTILE</a:t>
            </a: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Utilizaţi poşta electronică pentru comunicarea! În cazul în care donatorul v-a oferit informaţii fie personal, fie prin telefon, adresaţi-vă donatorului prin intermediul poştei electronice pentru a confirma veridicitatea informaţiei</a:t>
            </a:r>
            <a:r>
              <a:rPr lang="ru-RU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!</a:t>
            </a:r>
            <a:endParaRPr lang="ru-RU" sz="1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1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Nu ezitaţi realizarea unui proiect mic!</a:t>
            </a:r>
            <a:r>
              <a:rPr lang="ru-RU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Acesta vă va fi de folos pe viitor în identificarea relaţiilor utile pentru realizarea </a:t>
            </a:r>
            <a:r>
              <a:rPr lang="ro-RO" sz="1600" b="1" kern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proiectelor mai ample 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precum şi vă va ajuta să acumulaţi experienţa necesară!</a:t>
            </a:r>
            <a:endParaRPr lang="pl-PL" sz="1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34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3319" y="1264069"/>
            <a:ext cx="6960612" cy="4699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480" y="2866455"/>
            <a:ext cx="7914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solidFill>
                  <a:srgbClr val="FF0000"/>
                </a:solidFill>
              </a:rPr>
              <a:t>www.centruinfo.org</a:t>
            </a:r>
            <a:endParaRPr lang="uk-UA" sz="6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075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6574" y="1393427"/>
            <a:ext cx="7889282" cy="429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b="1" kern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SFATURI UTILE PENTRU PROIECTELE INTERNAŢIONALE</a:t>
            </a: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În procesul de căutare a partenerilor acordaţi atenţia profilului şi statutului juridic al potenţialului partener, astfel, cel din urmă să fie compatibil activităţilor planificate în cadrul proiectului.</a:t>
            </a:r>
            <a:endParaRPr lang="ru-RU" sz="16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Activităţile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parteneri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lor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ar trebui să fie coerente și 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în acelaşi timp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logic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(exemplu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negativ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"Eu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oi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repara drumul,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ar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partener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ul -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biblioteca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școlii").</a:t>
            </a:r>
            <a:endParaRPr lang="ru-RU" sz="1600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Planificaţi cât mai mult multe activităţi </a:t>
            </a:r>
            <a:r>
              <a:rPr lang="ro-RO" sz="1600" b="1" u="sng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comune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cu partenerii.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Acțiunile 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„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Mirror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” (oglindă)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de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obicei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nu 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sunt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ine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venit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„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Eu v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oi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repara drumul, partenerul va repara drumul și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proiectul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este gata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!").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Plan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ificaţi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proiect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ul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astfel încât participarea fiecăruia dintre parteneri 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să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f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ie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justificată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endParaRPr lang="ru-RU" sz="1600" b="1" i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49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955343"/>
            <a:ext cx="7889282" cy="49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b="1" kern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SOME HINTS FOR FOREIGN PARTNERS</a:t>
            </a: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If you are looking for a partner in Moldova, please contact us. We will distribute this information on our website as well as directly to organizations which might be potentially interested!</a:t>
            </a: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o-RO" sz="1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Many EU countries offer financing for bilateral projects with Moldova, in which a domestic entity has to be the Lead Partner.  Don’t forget to guide your Moldovan partners through these opportunities.</a:t>
            </a: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o-RO" sz="1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Moldova is a country with huge infrastructure needs. Your partners will appreciate if you try to integrate some „hard” part into your bilateral projects.</a:t>
            </a:r>
            <a:endParaRPr lang="pl-PL" sz="1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21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38200" y="962068"/>
            <a:ext cx="6398097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CONTACTE / CONTACTS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b="1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Information Center for Local Authorities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b="1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Centrul de Informare pentru Autoritățile Locale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(în sediul ADR-Centru)</a:t>
            </a: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str. Alexandru cel Bun 33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MD-6801 Ialoveni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Republica Moldova</a:t>
            </a:r>
          </a:p>
          <a:p>
            <a:pPr marL="0" marR="0" lvl="0" indent="0" algn="ctr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18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Tel.: </a:t>
            </a: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+373-</a:t>
            </a:r>
            <a:r>
              <a:rPr kumimoji="0" lang="lt-LT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268</a:t>
            </a: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-</a:t>
            </a:r>
            <a:r>
              <a:rPr kumimoji="0" lang="lt-LT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93408 </a:t>
            </a: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Fax: +373-268-22692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Email: </a:t>
            </a: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  <a:hlinkClick r:id="rId2"/>
              </a:rPr>
              <a:t>krzysztof.kolanowski@centruinfo.org</a:t>
            </a: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 Web:  </a:t>
            </a:r>
            <a:r>
              <a:rPr kumimoji="0" lang="ro-RO" sz="1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  <a:hlinkClick r:id="rId3"/>
              </a:rPr>
              <a:t>www.centruinfo.org</a:t>
            </a:r>
            <a:endParaRPr kumimoji="0" lang="ro-RO" sz="18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344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71206" y="1052237"/>
            <a:ext cx="6984776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	</a:t>
            </a:r>
            <a:r>
              <a:rPr kumimoji="0" lang="ro-RO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	</a:t>
            </a:r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	</a:t>
            </a: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MISIUNE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De a asigura </a:t>
            </a:r>
            <a:r>
              <a:rPr kumimoji="0" lang="lt-L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cu toată informația necesară (know-how) </a:t>
            </a:r>
            <a:r>
              <a:rPr lang="lt-LT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autoritățile locale și ONG-urile din Republica Moldova care </a:t>
            </a:r>
            <a:r>
              <a:rPr kumimoji="0" lang="lt-L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promove</a:t>
            </a:r>
            <a:r>
              <a:rPr lang="pl-PL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kumimoji="0" lang="lt-L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ză ideea implementării unor proiecte </a:t>
            </a: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(inițiative) și care sunt în căutarea</a:t>
            </a:r>
            <a:r>
              <a:rPr kumimoji="0" lang="lt-L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finanțări</a:t>
            </a: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i</a:t>
            </a:r>
            <a:r>
              <a:rPr kumimoji="0" lang="lt-L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și parteneri</a:t>
            </a: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lor</a:t>
            </a:r>
            <a:r>
              <a:rPr kumimoji="0" lang="lt-LT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externi</a:t>
            </a:r>
            <a:r>
              <a:rPr lang="ru-RU" b="1" kern="0" noProof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just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  <p:pic>
        <p:nvPicPr>
          <p:cNvPr id="8" name="Picture 2" descr="C:\Users\HOME\Desktop\iNFO_LOGO.jpg"/>
          <p:cNvPicPr>
            <a:picLocks noChangeAspect="1" noChangeArrowheads="1"/>
          </p:cNvPicPr>
          <p:nvPr/>
        </p:nvPicPr>
        <p:blipFill>
          <a:blip r:embed="rId2" cstate="print"/>
          <a:srcRect l="16666" r="16670"/>
          <a:stretch>
            <a:fillRect/>
          </a:stretch>
        </p:blipFill>
        <p:spPr bwMode="auto">
          <a:xfrm>
            <a:off x="42728" y="2696608"/>
            <a:ext cx="1128478" cy="1156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3399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66381" y="1210303"/>
            <a:ext cx="6984776" cy="534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FINANȚAREA</a:t>
            </a: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2013:</a:t>
            </a:r>
            <a:endParaRPr kumimoji="0" lang="ru-RU" sz="1800" b="1" i="0" u="sng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just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Cheltuieli curente</a:t>
            </a:r>
            <a:r>
              <a:rPr lang="ru-RU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o-RO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o-RO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Locul 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oficiului este asigurat de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către:</a:t>
            </a: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o-RO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o-RO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just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 țări din MTF de asemenea pot participa la acest proiect</a:t>
            </a:r>
            <a:r>
              <a:rPr lang="en-US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R="0" lvl="0" algn="just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o-RO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2592" y="1989338"/>
            <a:ext cx="1421002" cy="14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ogoAD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3454" y="3801720"/>
            <a:ext cx="2981430" cy="109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0743" y="1989338"/>
            <a:ext cx="3775384" cy="145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8652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71206" y="1052237"/>
            <a:ext cx="6984776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o-RO" sz="4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CUM SĂ CĂUTĂM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o-RO" sz="4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FINANȚARE PENTRU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o-RO" sz="4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PROIECTE NOASTRE?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95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243309"/>
            <a:ext cx="7889282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DIFERITE TIPURI DE </a:t>
            </a:r>
            <a:r>
              <a:rPr lang="ro-RO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ASISTENȚĂ DONATORILOR EXTERNI:</a:t>
            </a:r>
            <a:endParaRPr lang="ro-RO" sz="2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o-RO" sz="1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342900" lvl="0" indent="-34290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ro-RO" sz="16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Asistență </a:t>
            </a:r>
            <a:r>
              <a:rPr lang="ro-RO" sz="1600" b="1" u="sng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„închisă</a:t>
            </a:r>
            <a:r>
              <a:rPr lang="ro-RO" sz="1600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” pentru dezvoltare </a:t>
            </a: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Donator</a:t>
            </a:r>
            <a:r>
              <a:rPr lang="ro-RO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ul 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coordo</a:t>
            </a:r>
            <a:r>
              <a:rPr lang="ro-RO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nează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inițiativel</a:t>
            </a:r>
            <a:r>
              <a:rPr lang="ro-RO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ro-RO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sale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cu guvernul central și / sau alți donatori și direcționează fonduri pentru inițiativele care sunt considerate </a:t>
            </a:r>
            <a:r>
              <a:rPr lang="pl-PL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prioritare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onator</a:t>
            </a:r>
            <a:r>
              <a:rPr lang="ro-RO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ul</a:t>
            </a:r>
            <a:r>
              <a:rPr lang="vi-VN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implementeaza proiectul pentru </a:t>
            </a:r>
            <a:r>
              <a:rPr lang="vi-VN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beneficiarul să primească </a:t>
            </a:r>
            <a:r>
              <a:rPr lang="en-US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“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produsul </a:t>
            </a:r>
            <a:r>
              <a:rPr lang="ro-RO" sz="1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final</a:t>
            </a:r>
            <a:r>
              <a:rPr lang="ro-RO" sz="1600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”.</a:t>
            </a:r>
            <a:endParaRPr lang="ro-RO" sz="1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600" b="1" i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Această formă de </a:t>
            </a:r>
            <a:r>
              <a:rPr lang="ro-RO" sz="1600" b="1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susținere </a:t>
            </a:r>
            <a:r>
              <a:rPr lang="ro-RO" sz="1600" b="1" i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este cel mai des </a:t>
            </a:r>
            <a:r>
              <a:rPr lang="ro-RO" sz="1600" b="1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utilizată</a:t>
            </a:r>
            <a:r>
              <a:rPr lang="en-US" sz="1600" b="1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ro-RO" sz="1600" b="1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în RM.</a:t>
            </a:r>
            <a:endParaRPr lang="ru-RU" sz="1600" b="1" i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096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216013"/>
            <a:ext cx="7889282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DIFERITE TIPURI DE ASISTENȚĂ DONATORILOR EXTERNI: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2. 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Apeluri de propuneri </a:t>
            </a:r>
            <a:endParaRPr lang="ru-RU" b="1" u="sng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u="sng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Donatorul inițiază un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concurs.</a:t>
            </a:r>
            <a:endParaRPr lang="ru-RU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Participă doar cei care vor depune cererea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până 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la termenul limită și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vor 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întruni toate cerințele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formale.</a:t>
            </a:r>
            <a:endParaRPr lang="ru-RU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Concursul îl câștigă doar acele proiecte care vor acumula cel mai mare punctaj (</a:t>
            </a:r>
            <a:r>
              <a:rPr lang="ro-RO" b="1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nu neapărat cele care sunt cele mai indispenabile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).</a:t>
            </a:r>
          </a:p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o-RO" b="1" i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Aceasta este forma cea mai utilizată în </a:t>
            </a:r>
            <a:r>
              <a:rPr lang="ro-RO" b="1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UE.</a:t>
            </a:r>
            <a:endParaRPr lang="ru-RU" b="1" i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72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175069"/>
            <a:ext cx="7889282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o-RO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PROIECTUL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o-RO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Constă din diferite acțiuni </a:t>
            </a:r>
            <a:r>
              <a:rPr lang="en-US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</a:t>
            </a:r>
            <a:r>
              <a:rPr lang="en-US" b="1" u="sng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nu neap</a:t>
            </a:r>
            <a:r>
              <a:rPr lang="ro-RO" b="1" u="sng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ărat investiționale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 care 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vizează și urmăresc atingerea unui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scop,</a:t>
            </a:r>
            <a:endParaRPr lang="ro-RO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Are un buget concret,</a:t>
            </a: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Are 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un termen bine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stabilit,</a:t>
            </a:r>
            <a:endParaRPr lang="ru-RU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Are criterii clare pentru a determina succesul sau eșecul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inițiativei.</a:t>
            </a:r>
            <a:endParaRPr lang="ro-RO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919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0" y="1243309"/>
            <a:ext cx="7889282" cy="525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1" i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CĂUTAREA FINANȚĂRII:</a:t>
            </a:r>
            <a:r>
              <a:rPr kumimoji="0" lang="ro-RO" sz="1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 </a:t>
            </a:r>
            <a:r>
              <a:rPr kumimoji="0" lang="ro-RO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CE ESTE NECESAR?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Conexiune la Internet (cât şi experienţa utilizatorului),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Cunoaşterea limbii engleze ar fi de folos,</a:t>
            </a: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Lista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</a:t>
            </a: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site-uri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create </a:t>
            </a: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în</a:t>
            </a:r>
            <a:r>
              <a:rPr lang="it-IT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baza experienței personale</a:t>
            </a:r>
            <a:r>
              <a:rPr lang="ro-RO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o-RO" b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Convingere în ceea ce căutăm, cât şi în ceea ce putem face.</a:t>
            </a:r>
            <a:endParaRPr lang="ru-RU" b="1" kern="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285750" lvl="0" indent="-28575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o-RO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43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408</TotalTime>
  <Words>993</Words>
  <Application>Microsoft Office PowerPoint</Application>
  <PresentationFormat>On-screen Show (4:3)</PresentationFormat>
  <Paragraphs>213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HeroldArt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Jastrzębska</dc:creator>
  <cp:lastModifiedBy>Svetlana</cp:lastModifiedBy>
  <cp:revision>40</cp:revision>
  <dcterms:created xsi:type="dcterms:W3CDTF">2012-07-02T07:10:37Z</dcterms:created>
  <dcterms:modified xsi:type="dcterms:W3CDTF">2013-05-21T14:33:34Z</dcterms:modified>
</cp:coreProperties>
</file>