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6"/>
  </p:notesMasterIdLst>
  <p:sldIdLst>
    <p:sldId id="261" r:id="rId2"/>
    <p:sldId id="323" r:id="rId3"/>
    <p:sldId id="324" r:id="rId4"/>
    <p:sldId id="325" r:id="rId5"/>
    <p:sldId id="326" r:id="rId6"/>
    <p:sldId id="331" r:id="rId7"/>
    <p:sldId id="327" r:id="rId8"/>
    <p:sldId id="273" r:id="rId9"/>
    <p:sldId id="333" r:id="rId10"/>
    <p:sldId id="337" r:id="rId11"/>
    <p:sldId id="336" r:id="rId12"/>
    <p:sldId id="334" r:id="rId13"/>
    <p:sldId id="335" r:id="rId14"/>
    <p:sldId id="25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05" autoAdjust="0"/>
    <p:restoredTop sz="94660"/>
  </p:normalViewPr>
  <p:slideViewPr>
    <p:cSldViewPr>
      <p:cViewPr>
        <p:scale>
          <a:sx n="75" d="100"/>
          <a:sy n="75" d="100"/>
        </p:scale>
        <p:origin x="-126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C49C6C-CB52-4EC6-9F3E-CCE00384FE37}" type="datetimeFigureOut">
              <a:rPr lang="ru-RU" smtClean="0"/>
              <a:pPr/>
              <a:t>22.05.2013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24364E-97EE-45EF-B157-4E2C349F98FB}" type="slidenum">
              <a:rPr lang="ru-RU" smtClean="0"/>
              <a:pPr/>
              <a:t>‹#›</a:t>
            </a:fld>
            <a:endParaRPr lang="ru-RU"/>
          </a:p>
        </p:txBody>
      </p:sp>
    </p:spTree>
    <p:extLst>
      <p:ext uri="{BB962C8B-B14F-4D97-AF65-F5344CB8AC3E}">
        <p14:creationId xmlns="" xmlns:p14="http://schemas.microsoft.com/office/powerpoint/2010/main" val="3697311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024364E-97EE-45EF-B157-4E2C349F98FB}" type="slidenum">
              <a:rPr lang="ru-RU" smtClean="0"/>
              <a:pPr/>
              <a:t>1</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u 1"/>
          <p:cNvSpPr>
            <a:spLocks noGrp="1"/>
          </p:cNvSpPr>
          <p:nvPr>
            <p:ph type="ctrTitle"/>
          </p:nvPr>
        </p:nvSpPr>
        <p:spPr>
          <a:xfrm>
            <a:off x="685800" y="2130425"/>
            <a:ext cx="7772400" cy="1470025"/>
          </a:xfrm>
        </p:spPr>
        <p:txBody>
          <a:bodyPr/>
          <a:lstStyle/>
          <a:p>
            <a:r>
              <a:rPr lang="ro-RO" smtClean="0"/>
              <a:t>Faceți clic pentru a edita stilul de titlu Coordonator</a:t>
            </a:r>
            <a:endParaRPr lang="en-US"/>
          </a:p>
        </p:txBody>
      </p:sp>
      <p:sp>
        <p:nvSpPr>
          <p:cNvPr id="3" name="Subtitlu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o-RO" smtClean="0"/>
              <a:t>Faceți clic pentru editarea stilului de subtitlu al coordonatorului</a:t>
            </a:r>
            <a:endParaRPr lang="en-US"/>
          </a:p>
        </p:txBody>
      </p:sp>
      <p:sp>
        <p:nvSpPr>
          <p:cNvPr id="4" name="Substituent dată 3"/>
          <p:cNvSpPr>
            <a:spLocks noGrp="1"/>
          </p:cNvSpPr>
          <p:nvPr>
            <p:ph type="dt" sz="half" idx="10"/>
          </p:nvPr>
        </p:nvSpPr>
        <p:spPr/>
        <p:txBody>
          <a:bodyPr/>
          <a:lstStyle/>
          <a:p>
            <a:fld id="{69E7B2AD-34D6-4093-8772-DC8079B6D005}" type="datetimeFigureOut">
              <a:rPr lang="en-US" smtClean="0"/>
              <a:pPr/>
              <a:t>5/22/2013</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en-US"/>
          </a:p>
        </p:txBody>
      </p:sp>
      <p:sp>
        <p:nvSpPr>
          <p:cNvPr id="3" name="Substituent text vertical 2"/>
          <p:cNvSpPr>
            <a:spLocks noGrp="1"/>
          </p:cNvSpPr>
          <p:nvPr>
            <p:ph type="body" orient="vert" idx="1"/>
          </p:nvPr>
        </p:nvSpPr>
        <p:spPr/>
        <p:txBody>
          <a:bodyPr vert="eaVert"/>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dată 3"/>
          <p:cNvSpPr>
            <a:spLocks noGrp="1"/>
          </p:cNvSpPr>
          <p:nvPr>
            <p:ph type="dt" sz="half" idx="10"/>
          </p:nvPr>
        </p:nvSpPr>
        <p:spPr/>
        <p:txBody>
          <a:bodyPr/>
          <a:lstStyle/>
          <a:p>
            <a:fld id="{69E7B2AD-34D6-4093-8772-DC8079B6D005}" type="datetimeFigureOut">
              <a:rPr lang="en-US" smtClean="0"/>
              <a:pPr/>
              <a:t>5/22/2013</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6629400" y="274638"/>
            <a:ext cx="2057400" cy="5851525"/>
          </a:xfrm>
        </p:spPr>
        <p:txBody>
          <a:bodyPr vert="eaVert"/>
          <a:lstStyle/>
          <a:p>
            <a:r>
              <a:rPr lang="ro-RO" smtClean="0"/>
              <a:t>Faceți clic pentru a edita stilul de titlu Coordonator</a:t>
            </a:r>
            <a:endParaRPr lang="en-US"/>
          </a:p>
        </p:txBody>
      </p:sp>
      <p:sp>
        <p:nvSpPr>
          <p:cNvPr id="3" name="Substituent text vertical 2"/>
          <p:cNvSpPr>
            <a:spLocks noGrp="1"/>
          </p:cNvSpPr>
          <p:nvPr>
            <p:ph type="body" orient="vert" idx="1"/>
          </p:nvPr>
        </p:nvSpPr>
        <p:spPr>
          <a:xfrm>
            <a:off x="457200" y="274638"/>
            <a:ext cx="6019800" cy="5851525"/>
          </a:xfrm>
        </p:spPr>
        <p:txBody>
          <a:bodyPr vert="eaVert"/>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dată 3"/>
          <p:cNvSpPr>
            <a:spLocks noGrp="1"/>
          </p:cNvSpPr>
          <p:nvPr>
            <p:ph type="dt" sz="half" idx="10"/>
          </p:nvPr>
        </p:nvSpPr>
        <p:spPr/>
        <p:txBody>
          <a:bodyPr/>
          <a:lstStyle/>
          <a:p>
            <a:fld id="{69E7B2AD-34D6-4093-8772-DC8079B6D005}" type="datetimeFigureOut">
              <a:rPr lang="en-US" smtClean="0"/>
              <a:pPr/>
              <a:t>5/22/2013</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en-US"/>
          </a:p>
        </p:txBody>
      </p:sp>
      <p:sp>
        <p:nvSpPr>
          <p:cNvPr id="3" name="Substituent conținut 2"/>
          <p:cNvSpPr>
            <a:spLocks noGrp="1"/>
          </p:cNvSpPr>
          <p:nvPr>
            <p:ph idx="1"/>
          </p:nvPr>
        </p:nvSpPr>
        <p:spPr/>
        <p:txBody>
          <a:body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dată 3"/>
          <p:cNvSpPr>
            <a:spLocks noGrp="1"/>
          </p:cNvSpPr>
          <p:nvPr>
            <p:ph type="dt" sz="half" idx="10"/>
          </p:nvPr>
        </p:nvSpPr>
        <p:spPr/>
        <p:txBody>
          <a:bodyPr/>
          <a:lstStyle/>
          <a:p>
            <a:fld id="{69E7B2AD-34D6-4093-8772-DC8079B6D005}" type="datetimeFigureOut">
              <a:rPr lang="en-US" smtClean="0"/>
              <a:pPr/>
              <a:t>5/22/2013</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p:cNvSpPr>
            <a:spLocks noGrp="1"/>
          </p:cNvSpPr>
          <p:nvPr>
            <p:ph type="title"/>
          </p:nvPr>
        </p:nvSpPr>
        <p:spPr>
          <a:xfrm>
            <a:off x="722313" y="4406900"/>
            <a:ext cx="7772400" cy="1362075"/>
          </a:xfrm>
        </p:spPr>
        <p:txBody>
          <a:bodyPr anchor="t"/>
          <a:lstStyle>
            <a:lvl1pPr algn="l">
              <a:defRPr sz="4000" b="1" cap="all"/>
            </a:lvl1pPr>
          </a:lstStyle>
          <a:p>
            <a:r>
              <a:rPr lang="ro-RO" smtClean="0"/>
              <a:t>Faceți clic pentru a edita stilul de titlu Coordonator</a:t>
            </a:r>
            <a:endParaRPr lang="en-US"/>
          </a:p>
        </p:txBody>
      </p:sp>
      <p:sp>
        <p:nvSpPr>
          <p:cNvPr id="3" name="Substituent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Faceți clic pentru a edita stilurile de text Coordonator</a:t>
            </a:r>
          </a:p>
        </p:txBody>
      </p:sp>
      <p:sp>
        <p:nvSpPr>
          <p:cNvPr id="4" name="Substituent dată 3"/>
          <p:cNvSpPr>
            <a:spLocks noGrp="1"/>
          </p:cNvSpPr>
          <p:nvPr>
            <p:ph type="dt" sz="half" idx="10"/>
          </p:nvPr>
        </p:nvSpPr>
        <p:spPr/>
        <p:txBody>
          <a:bodyPr/>
          <a:lstStyle/>
          <a:p>
            <a:fld id="{69E7B2AD-34D6-4093-8772-DC8079B6D005}" type="datetimeFigureOut">
              <a:rPr lang="en-US" smtClean="0"/>
              <a:pPr/>
              <a:t>5/22/2013</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en-US"/>
          </a:p>
        </p:txBody>
      </p:sp>
      <p:sp>
        <p:nvSpPr>
          <p:cNvPr id="3" name="Substituent conținut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conținut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5" name="Substituent dată 4"/>
          <p:cNvSpPr>
            <a:spLocks noGrp="1"/>
          </p:cNvSpPr>
          <p:nvPr>
            <p:ph type="dt" sz="half" idx="10"/>
          </p:nvPr>
        </p:nvSpPr>
        <p:spPr/>
        <p:txBody>
          <a:bodyPr/>
          <a:lstStyle/>
          <a:p>
            <a:fld id="{69E7B2AD-34D6-4093-8772-DC8079B6D005}" type="datetimeFigureOut">
              <a:rPr lang="en-US" smtClean="0"/>
              <a:pPr/>
              <a:t>5/22/2013</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lvl1pPr>
              <a:defRPr/>
            </a:lvl1pPr>
          </a:lstStyle>
          <a:p>
            <a:r>
              <a:rPr lang="ro-RO" smtClean="0"/>
              <a:t>Faceți clic pentru a edita stilul de titlu Coordonator</a:t>
            </a:r>
            <a:endParaRPr lang="en-US"/>
          </a:p>
        </p:txBody>
      </p:sp>
      <p:sp>
        <p:nvSpPr>
          <p:cNvPr id="3" name="Substituent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Faceți clic pentru a edita stilurile de text Coordonator</a:t>
            </a:r>
          </a:p>
        </p:txBody>
      </p:sp>
      <p:sp>
        <p:nvSpPr>
          <p:cNvPr id="4" name="Substituent conținut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5" name="Substituent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Faceți clic pentru a edita stilurile de text Coordonator</a:t>
            </a:r>
          </a:p>
        </p:txBody>
      </p:sp>
      <p:sp>
        <p:nvSpPr>
          <p:cNvPr id="6" name="Substituent conținut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7" name="Substituent dată 6"/>
          <p:cNvSpPr>
            <a:spLocks noGrp="1"/>
          </p:cNvSpPr>
          <p:nvPr>
            <p:ph type="dt" sz="half" idx="10"/>
          </p:nvPr>
        </p:nvSpPr>
        <p:spPr/>
        <p:txBody>
          <a:bodyPr/>
          <a:lstStyle/>
          <a:p>
            <a:fld id="{69E7B2AD-34D6-4093-8772-DC8079B6D005}" type="datetimeFigureOut">
              <a:rPr lang="en-US" smtClean="0"/>
              <a:pPr/>
              <a:t>5/22/2013</a:t>
            </a:fld>
            <a:endParaRPr lang="en-US"/>
          </a:p>
        </p:txBody>
      </p:sp>
      <p:sp>
        <p:nvSpPr>
          <p:cNvPr id="8" name="Substituent subsol 7"/>
          <p:cNvSpPr>
            <a:spLocks noGrp="1"/>
          </p:cNvSpPr>
          <p:nvPr>
            <p:ph type="ftr" sz="quarter" idx="11"/>
          </p:nvPr>
        </p:nvSpPr>
        <p:spPr/>
        <p:txBody>
          <a:bodyPr/>
          <a:lstStyle/>
          <a:p>
            <a:endParaRPr lang="en-US"/>
          </a:p>
        </p:txBody>
      </p:sp>
      <p:sp>
        <p:nvSpPr>
          <p:cNvPr id="9" name="Substituent număr diapozitiv 8"/>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en-US"/>
          </a:p>
        </p:txBody>
      </p:sp>
      <p:sp>
        <p:nvSpPr>
          <p:cNvPr id="3" name="Substituent dată 2"/>
          <p:cNvSpPr>
            <a:spLocks noGrp="1"/>
          </p:cNvSpPr>
          <p:nvPr>
            <p:ph type="dt" sz="half" idx="10"/>
          </p:nvPr>
        </p:nvSpPr>
        <p:spPr/>
        <p:txBody>
          <a:bodyPr/>
          <a:lstStyle/>
          <a:p>
            <a:fld id="{69E7B2AD-34D6-4093-8772-DC8079B6D005}" type="datetimeFigureOut">
              <a:rPr lang="en-US" smtClean="0"/>
              <a:pPr/>
              <a:t>5/22/2013</a:t>
            </a:fld>
            <a:endParaRPr lang="en-US"/>
          </a:p>
        </p:txBody>
      </p:sp>
      <p:sp>
        <p:nvSpPr>
          <p:cNvPr id="4" name="Substituent subsol 3"/>
          <p:cNvSpPr>
            <a:spLocks noGrp="1"/>
          </p:cNvSpPr>
          <p:nvPr>
            <p:ph type="ftr" sz="quarter" idx="11"/>
          </p:nvPr>
        </p:nvSpPr>
        <p:spPr/>
        <p:txBody>
          <a:bodyPr/>
          <a:lstStyle/>
          <a:p>
            <a:endParaRPr lang="en-US"/>
          </a:p>
        </p:txBody>
      </p:sp>
      <p:sp>
        <p:nvSpPr>
          <p:cNvPr id="5" name="Substituent număr diapozitiv 4"/>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p>
            <a:fld id="{69E7B2AD-34D6-4093-8772-DC8079B6D005}" type="datetimeFigureOut">
              <a:rPr lang="en-US" smtClean="0"/>
              <a:pPr/>
              <a:t>5/22/2013</a:t>
            </a:fld>
            <a:endParaRPr lang="en-US"/>
          </a:p>
        </p:txBody>
      </p:sp>
      <p:sp>
        <p:nvSpPr>
          <p:cNvPr id="3" name="Substituent subsol 2"/>
          <p:cNvSpPr>
            <a:spLocks noGrp="1"/>
          </p:cNvSpPr>
          <p:nvPr>
            <p:ph type="ftr" sz="quarter" idx="11"/>
          </p:nvPr>
        </p:nvSpPr>
        <p:spPr/>
        <p:txBody>
          <a:bodyPr/>
          <a:lstStyle/>
          <a:p>
            <a:endParaRPr lang="en-US"/>
          </a:p>
        </p:txBody>
      </p:sp>
      <p:sp>
        <p:nvSpPr>
          <p:cNvPr id="4" name="Substituent număr diapozitiv 3"/>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457200" y="273050"/>
            <a:ext cx="3008313" cy="1162050"/>
          </a:xfrm>
        </p:spPr>
        <p:txBody>
          <a:bodyPr anchor="b"/>
          <a:lstStyle>
            <a:lvl1pPr algn="l">
              <a:defRPr sz="2000" b="1"/>
            </a:lvl1pPr>
          </a:lstStyle>
          <a:p>
            <a:r>
              <a:rPr lang="ro-RO" smtClean="0"/>
              <a:t>Faceți clic pentru a edita stilul de titlu Coordonator</a:t>
            </a:r>
            <a:endParaRPr lang="en-US"/>
          </a:p>
        </p:txBody>
      </p:sp>
      <p:sp>
        <p:nvSpPr>
          <p:cNvPr id="3" name="Substituent conținut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Faceți clic pentru a edita stilurile de text Coordonator</a:t>
            </a:r>
          </a:p>
        </p:txBody>
      </p:sp>
      <p:sp>
        <p:nvSpPr>
          <p:cNvPr id="5" name="Substituent dată 4"/>
          <p:cNvSpPr>
            <a:spLocks noGrp="1"/>
          </p:cNvSpPr>
          <p:nvPr>
            <p:ph type="dt" sz="half" idx="10"/>
          </p:nvPr>
        </p:nvSpPr>
        <p:spPr/>
        <p:txBody>
          <a:bodyPr/>
          <a:lstStyle/>
          <a:p>
            <a:fld id="{69E7B2AD-34D6-4093-8772-DC8079B6D005}" type="datetimeFigureOut">
              <a:rPr lang="en-US" smtClean="0"/>
              <a:pPr/>
              <a:t>5/22/2013</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1792288" y="4800600"/>
            <a:ext cx="5486400" cy="566738"/>
          </a:xfrm>
        </p:spPr>
        <p:txBody>
          <a:bodyPr anchor="b"/>
          <a:lstStyle>
            <a:lvl1pPr algn="l">
              <a:defRPr sz="2000" b="1"/>
            </a:lvl1pPr>
          </a:lstStyle>
          <a:p>
            <a:r>
              <a:rPr lang="ro-RO" smtClean="0"/>
              <a:t>Faceți clic pentru a edita stilul de titlu Coordonator</a:t>
            </a:r>
            <a:endParaRPr lang="en-US"/>
          </a:p>
        </p:txBody>
      </p:sp>
      <p:sp>
        <p:nvSpPr>
          <p:cNvPr id="3" name="Substituent i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ubstituent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Faceți clic pentru a edita stilurile de text Coordonator</a:t>
            </a:r>
          </a:p>
        </p:txBody>
      </p:sp>
      <p:sp>
        <p:nvSpPr>
          <p:cNvPr id="5" name="Substituent dată 4"/>
          <p:cNvSpPr>
            <a:spLocks noGrp="1"/>
          </p:cNvSpPr>
          <p:nvPr>
            <p:ph type="dt" sz="half" idx="10"/>
          </p:nvPr>
        </p:nvSpPr>
        <p:spPr/>
        <p:txBody>
          <a:bodyPr/>
          <a:lstStyle/>
          <a:p>
            <a:fld id="{69E7B2AD-34D6-4093-8772-DC8079B6D005}" type="datetimeFigureOut">
              <a:rPr lang="en-US" smtClean="0"/>
              <a:pPr/>
              <a:t>5/22/2013</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o-RO" smtClean="0"/>
              <a:t>Faceți clic pentru a edita stilul de titlu Coordonator</a:t>
            </a:r>
            <a:endParaRPr lang="en-US"/>
          </a:p>
        </p:txBody>
      </p:sp>
      <p:sp>
        <p:nvSpPr>
          <p:cNvPr id="3" name="Substituent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dată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E7B2AD-34D6-4093-8772-DC8079B6D005}" type="datetimeFigureOut">
              <a:rPr lang="en-US" smtClean="0"/>
              <a:pPr/>
              <a:t>5/22/2013</a:t>
            </a:fld>
            <a:endParaRPr lang="en-US"/>
          </a:p>
        </p:txBody>
      </p:sp>
      <p:sp>
        <p:nvSpPr>
          <p:cNvPr id="5" name="Substituent subsol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ubstituent număr diapozitiv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923D44-A265-4C35-B3D9-34A1C005FE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en.wikipedia.org/wiki/Radnevo" TargetMode="External"/><Relationship Id="rId13" Type="http://schemas.openxmlformats.org/officeDocument/2006/relationships/hyperlink" Target="https://en.wikipedia.org/wiki/Ploie%C5%9Fti" TargetMode="External"/><Relationship Id="rId18" Type="http://schemas.openxmlformats.org/officeDocument/2006/relationships/hyperlink" Target="https://en.wikipedia.org/wiki/Carmel" TargetMode="External"/><Relationship Id="rId3" Type="http://schemas.openxmlformats.org/officeDocument/2006/relationships/slideLayout" Target="../slideLayouts/slideLayout2.xml"/><Relationship Id="rId21" Type="http://schemas.openxmlformats.org/officeDocument/2006/relationships/hyperlink" Target="https://en.wikipedia.org/wiki/Reghin" TargetMode="External"/><Relationship Id="rId7" Type="http://schemas.openxmlformats.org/officeDocument/2006/relationships/hyperlink" Target="https://en.wikipedia.org/wiki/Pocheon" TargetMode="External"/><Relationship Id="rId12" Type="http://schemas.openxmlformats.org/officeDocument/2006/relationships/hyperlink" Target="https://en.wikipedia.org/wiki/Or%C4%83%C8%99tie" TargetMode="External"/><Relationship Id="rId17" Type="http://schemas.openxmlformats.org/officeDocument/2006/relationships/hyperlink" Target="https://en.wikipedia.org/wiki/Auce" TargetMode="External"/><Relationship Id="rId2" Type="http://schemas.openxmlformats.org/officeDocument/2006/relationships/vmlDrawing" Target="../drawings/vmlDrawing10.vml"/><Relationship Id="rId16" Type="http://schemas.openxmlformats.org/officeDocument/2006/relationships/hyperlink" Target="https://en.wikipedia.org/wiki/Piatra_Neam%C5%A3" TargetMode="External"/><Relationship Id="rId20" Type="http://schemas.openxmlformats.org/officeDocument/2006/relationships/hyperlink" Target="https://en.wikipedia.org/wiki/Konin" TargetMode="External"/><Relationship Id="rId1" Type="http://schemas.openxmlformats.org/officeDocument/2006/relationships/themeOverride" Target="../theme/themeOverride2.xml"/><Relationship Id="rId6" Type="http://schemas.openxmlformats.org/officeDocument/2006/relationships/hyperlink" Target="https://en.wikipedia.org/wiki/Montefortino" TargetMode="External"/><Relationship Id="rId11" Type="http://schemas.openxmlformats.org/officeDocument/2006/relationships/oleObject" Target="../embeddings/oleObject10.bin"/><Relationship Id="rId24" Type="http://schemas.openxmlformats.org/officeDocument/2006/relationships/hyperlink" Target="https://en.wikipedia.org/wiki/Cascais" TargetMode="External"/><Relationship Id="rId5" Type="http://schemas.openxmlformats.org/officeDocument/2006/relationships/hyperlink" Target="https://en.wikipedia.org/wiki/Gmina_Lesznowola" TargetMode="External"/><Relationship Id="rId15" Type="http://schemas.openxmlformats.org/officeDocument/2006/relationships/hyperlink" Target="https://en.wikipedia.org/wiki/Bicaz" TargetMode="External"/><Relationship Id="rId23" Type="http://schemas.openxmlformats.org/officeDocument/2006/relationships/hyperlink" Target="https://en.wikipedia.org/wiki/Winston-Salem" TargetMode="External"/><Relationship Id="rId10" Type="http://schemas.openxmlformats.org/officeDocument/2006/relationships/hyperlink" Target="https://en.wikipedia.org/wiki/Topraisar" TargetMode="External"/><Relationship Id="rId19" Type="http://schemas.openxmlformats.org/officeDocument/2006/relationships/hyperlink" Target="https://en.wikipedia.org/wiki/Dmitrovsk" TargetMode="External"/><Relationship Id="rId4" Type="http://schemas.openxmlformats.org/officeDocument/2006/relationships/hyperlink" Target="https://en.wikipedia.org/wiki/Force" TargetMode="External"/><Relationship Id="rId9" Type="http://schemas.openxmlformats.org/officeDocument/2006/relationships/hyperlink" Target="https://en.wikipedia.org/wiki/Tome%C8%99ti,_Ia%C8%99i" TargetMode="External"/><Relationship Id="rId14" Type="http://schemas.openxmlformats.org/officeDocument/2006/relationships/hyperlink" Target="https://en.wikipedia.org/wiki/Lugoj" TargetMode="External"/><Relationship Id="rId22" Type="http://schemas.openxmlformats.org/officeDocument/2006/relationships/hyperlink" Target="https://en.wikipedia.org/wiki/Vasilkov" TargetMode="Externa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oleObject" Target="../embeddings/oleObject12.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13.xml.rels><?xml version="1.0" encoding="UTF-8" standalone="yes"?>
<Relationships xmlns="http://schemas.openxmlformats.org/package/2006/relationships"><Relationship Id="rId8" Type="http://schemas.openxmlformats.org/officeDocument/2006/relationships/hyperlink" Target="http://www.gmfus.org/grants-fellowships/grantmaking-programs/black-sea-trust" TargetMode="External"/><Relationship Id="rId3" Type="http://schemas.openxmlformats.org/officeDocument/2006/relationships/oleObject" Target="../embeddings/oleObject14.bin"/><Relationship Id="rId7" Type="http://schemas.openxmlformats.org/officeDocument/2006/relationships/hyperlink" Target="http://visegradfund.org/" TargetMode="External"/><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hyperlink" Target="http://www.soros.md/en/east" TargetMode="External"/><Relationship Id="rId5" Type="http://schemas.openxmlformats.org/officeDocument/2006/relationships/hyperlink" Target="http://www.ro-ua-md.net/" TargetMode="External"/><Relationship Id="rId10" Type="http://schemas.openxmlformats.org/officeDocument/2006/relationships/hyperlink" Target="http://www.cost.eu/participate/join_action" TargetMode="External"/><Relationship Id="rId4" Type="http://schemas.openxmlformats.org/officeDocument/2006/relationships/hyperlink" Target="http://www.southeast-europe.net/en/" TargetMode="External"/><Relationship Id="rId9" Type="http://schemas.openxmlformats.org/officeDocument/2006/relationships/hyperlink" Target="http://eacea.ec.europa.eu/youth/programme/who_participate_en.php" TargetMode="Externa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mailto:Svetlana.rogov@mdrc.gov.md" TargetMode="Externa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hyperlink" Target="http://www.mdrc.gov.md/pageview.php?l=ro&amp;idc=171&amp;id=2288&amp;t=/Colaborare-internationala/Colaborare-bilaterala/Memorandum-de-intelegere-intre-Ministerul-Dezvoltarii-Regionale-si-Constructiilor-al-Republicii-Moldova-si-Ministerul-Dezvoltarii-Regionale-al-Federatiei-Ruse-in-domeniul-cooperarii-interregionale-semnat-la-11-septembrie-2012-la-Moscova/" TargetMode="Externa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hyperlink" Target="http://www.mdrc.gov.md/pageview.php?l=ro&amp;idc=171&amp;id=2288&amp;t=/Colaborare-internationala/Colaborare-bilaterala/Memorandum-de-intelegere-intre-Ministerul-Dezvoltarii-Regionale-si-Constructiilor-al-Republicii-Moldova-si-Ministerul-Dezvoltarii-Regionale-al-Federatiei-Ruse-in-domeniul-cooperarii-interregionale-semnat-la-11-septembrie-2012-la-Moscova/" TargetMode="Externa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hyperlink" Target="http://www.mdrc.gov.md/pageview.php?l=ro&amp;idc=171&amp;id=2288&amp;t=/Colaborare-internationala/Colaborare-bilaterala/Memorandum-de-intelegere-intre-Ministerul-Dezvoltarii-Regionale-si-Constructiilor-al-Republicii-Moldova-si-Ministerul-Dezvoltarii-Regionale-al-Federatiei-Ruse-in-domeniul-cooperarii-interregionale-semnat-la-11-septembrie-2012-la-Moscova/" TargetMode="Externa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mlDrawing" Target="../drawings/vmlDrawing8.vml"/><Relationship Id="rId1" Type="http://schemas.openxmlformats.org/officeDocument/2006/relationships/themeOverride" Target="../theme/themeOverride1.xml"/><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4"/>
          <p:cNvGraphicFramePr>
            <a:graphicFrameLocks noChangeAspect="1"/>
          </p:cNvGraphicFramePr>
          <p:nvPr/>
        </p:nvGraphicFramePr>
        <p:xfrm>
          <a:off x="0" y="0"/>
          <a:ext cx="9286875" cy="7000875"/>
        </p:xfrm>
        <a:graphic>
          <a:graphicData uri="http://schemas.openxmlformats.org/presentationml/2006/ole">
            <p:oleObj spid="_x0000_s1041" name="Acrobat Document" r:id="rId4" imgW="7578000" imgH="5355000" progId="AcroExch.Document.7">
              <p:embed/>
            </p:oleObj>
          </a:graphicData>
        </a:graphic>
      </p:graphicFrame>
      <p:sp>
        <p:nvSpPr>
          <p:cNvPr id="16" name="Прямоугольник 15"/>
          <p:cNvSpPr/>
          <p:nvPr/>
        </p:nvSpPr>
        <p:spPr>
          <a:xfrm flipH="1">
            <a:off x="357158" y="6429396"/>
            <a:ext cx="7858180" cy="214314"/>
          </a:xfrm>
          <a:prstGeom prst="rect">
            <a:avLst/>
          </a:prstGeom>
          <a:solidFill>
            <a:srgbClr val="000066"/>
          </a:solidFill>
          <a:ln>
            <a:solidFill>
              <a:srgbClr val="8BCDFF"/>
            </a:solidFill>
          </a:ln>
          <a:scene3d>
            <a:camera prst="orthographicFront">
              <a:rot lat="0" lon="0" rev="0"/>
            </a:camera>
            <a:lightRig rig="threePt" dir="t">
              <a:rot lat="0" lon="0" rev="1200000"/>
            </a:lightRig>
          </a:scene3d>
          <a:sp3d>
            <a:bevelT w="63500" h="25400" prst="slope"/>
          </a:sp3d>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ru-RU" dirty="0"/>
          </a:p>
        </p:txBody>
      </p:sp>
      <p:sp>
        <p:nvSpPr>
          <p:cNvPr id="25" name="Скругленный прямоугольник 24"/>
          <p:cNvSpPr/>
          <p:nvPr/>
        </p:nvSpPr>
        <p:spPr>
          <a:xfrm>
            <a:off x="1928813" y="285750"/>
            <a:ext cx="5929312" cy="785813"/>
          </a:xfrm>
          <a:prstGeom prst="roundRect">
            <a:avLst/>
          </a:prstGeom>
          <a:solidFill>
            <a:srgbClr val="99CCFF">
              <a:alpha val="3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035" name="Прямоугольник 11"/>
          <p:cNvSpPr>
            <a:spLocks noChangeArrowheads="1"/>
          </p:cNvSpPr>
          <p:nvPr/>
        </p:nvSpPr>
        <p:spPr bwMode="auto">
          <a:xfrm>
            <a:off x="3357563" y="6000750"/>
            <a:ext cx="2181225" cy="369888"/>
          </a:xfrm>
          <a:prstGeom prst="rect">
            <a:avLst/>
          </a:prstGeom>
          <a:noFill/>
          <a:ln w="9525">
            <a:noFill/>
            <a:miter lim="800000"/>
            <a:headEnd/>
            <a:tailEnd/>
          </a:ln>
        </p:spPr>
        <p:txBody>
          <a:bodyPr wrap="none">
            <a:spAutoFit/>
          </a:bodyPr>
          <a:lstStyle/>
          <a:p>
            <a:r>
              <a:rPr lang="en-US" b="1" dirty="0">
                <a:latin typeface="Trebuchet MS" pitchFamily="34" charset="0"/>
              </a:rPr>
              <a:t>www.mdrc.gov.md</a:t>
            </a:r>
            <a:endParaRPr lang="ru-RU" dirty="0">
              <a:latin typeface="Trebuchet MS" pitchFamily="34" charset="0"/>
            </a:endParaRPr>
          </a:p>
        </p:txBody>
      </p:sp>
      <p:sp>
        <p:nvSpPr>
          <p:cNvPr id="13" name="Скругленный прямоугольник 12"/>
          <p:cNvSpPr/>
          <p:nvPr/>
        </p:nvSpPr>
        <p:spPr>
          <a:xfrm>
            <a:off x="214313" y="1285875"/>
            <a:ext cx="8715375" cy="4714875"/>
          </a:xfrm>
          <a:prstGeom prst="roundRect">
            <a:avLst/>
          </a:prstGeom>
          <a:solidFill>
            <a:srgbClr val="99CCF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037" name="Заголовок 1"/>
          <p:cNvSpPr>
            <a:spLocks noGrp="1"/>
          </p:cNvSpPr>
          <p:nvPr>
            <p:ph type="ctrTitle"/>
          </p:nvPr>
        </p:nvSpPr>
        <p:spPr>
          <a:xfrm>
            <a:off x="571472" y="2786063"/>
            <a:ext cx="5643602" cy="1857383"/>
          </a:xfrm>
        </p:spPr>
        <p:txBody>
          <a:bodyPr>
            <a:normAutofit fontScale="90000"/>
          </a:bodyPr>
          <a:lstStyle/>
          <a:p>
            <a:pPr defTabSz="449263">
              <a:defRPr/>
            </a:pPr>
            <a:r>
              <a:rPr lang="ro-RO" b="1" dirty="0" smtClean="0">
                <a:solidFill>
                  <a:schemeClr val="tx2">
                    <a:lumMod val="50000"/>
                  </a:schemeClr>
                </a:solidFill>
                <a:latin typeface="Trebuchet MS" pitchFamily="34" charset="0"/>
              </a:rPr>
              <a:t>Cooperarea internațională </a:t>
            </a:r>
            <a:r>
              <a:rPr lang="en-GB" b="1" dirty="0" smtClean="0">
                <a:solidFill>
                  <a:schemeClr val="tx2">
                    <a:lumMod val="50000"/>
                  </a:schemeClr>
                </a:solidFill>
                <a:latin typeface="Trebuchet MS" pitchFamily="34" charset="0"/>
              </a:rPr>
              <a:t>factor </a:t>
            </a:r>
            <a:r>
              <a:rPr lang="ro-RO" b="1" dirty="0" err="1" smtClean="0">
                <a:solidFill>
                  <a:schemeClr val="tx2">
                    <a:lumMod val="50000"/>
                  </a:schemeClr>
                </a:solidFill>
                <a:latin typeface="Trebuchet MS" pitchFamily="34" charset="0"/>
              </a:rPr>
              <a:t>esential</a:t>
            </a:r>
            <a:r>
              <a:rPr lang="ro-RO" b="1" dirty="0" smtClean="0">
                <a:solidFill>
                  <a:schemeClr val="tx2">
                    <a:lumMod val="50000"/>
                  </a:schemeClr>
                </a:solidFill>
                <a:latin typeface="Trebuchet MS" pitchFamily="34" charset="0"/>
              </a:rPr>
              <a:t> în procesul de integrare europeană a Republicii Moldova</a:t>
            </a:r>
            <a:endParaRPr lang="ru-RU" sz="3200" dirty="0" smtClean="0">
              <a:latin typeface="Trebuchet MS" pitchFamily="34" charset="0"/>
            </a:endParaRPr>
          </a:p>
        </p:txBody>
      </p:sp>
      <p:pic>
        <p:nvPicPr>
          <p:cNvPr id="1038" name="Picture 6" descr="E:\Новая папка\ната\jpg\лого.png"/>
          <p:cNvPicPr>
            <a:picLocks noChangeAspect="1" noChangeArrowheads="1"/>
          </p:cNvPicPr>
          <p:nvPr/>
        </p:nvPicPr>
        <p:blipFill>
          <a:blip r:embed="rId5" cstate="print"/>
          <a:srcRect/>
          <a:stretch>
            <a:fillRect/>
          </a:stretch>
        </p:blipFill>
        <p:spPr bwMode="auto">
          <a:xfrm>
            <a:off x="2286000" y="285750"/>
            <a:ext cx="4286250" cy="758825"/>
          </a:xfrm>
          <a:prstGeom prst="rect">
            <a:avLst/>
          </a:prstGeom>
          <a:noFill/>
          <a:ln w="9525">
            <a:noFill/>
            <a:miter lim="800000"/>
            <a:headEnd/>
            <a:tailEnd/>
          </a:ln>
        </p:spPr>
      </p:pic>
      <p:pic>
        <p:nvPicPr>
          <p:cNvPr id="1039" name="Picture 5" descr="D:\ADR\logomare_curat.png"/>
          <p:cNvPicPr>
            <a:picLocks noChangeAspect="1" noChangeArrowheads="1"/>
          </p:cNvPicPr>
          <p:nvPr/>
        </p:nvPicPr>
        <p:blipFill>
          <a:blip r:embed="rId6" cstate="print"/>
          <a:srcRect/>
          <a:stretch>
            <a:fillRect/>
          </a:stretch>
        </p:blipFill>
        <p:spPr bwMode="auto">
          <a:xfrm>
            <a:off x="6786563" y="285750"/>
            <a:ext cx="857250" cy="857250"/>
          </a:xfrm>
          <a:prstGeom prst="rect">
            <a:avLst/>
          </a:prstGeom>
          <a:noFill/>
          <a:ln w="9525">
            <a:noFill/>
            <a:miter lim="800000"/>
            <a:headEnd/>
            <a:tailEnd/>
          </a:ln>
        </p:spPr>
      </p:pic>
      <p:pic>
        <p:nvPicPr>
          <p:cNvPr id="20" name="Picture 3" descr="lastMD.emf"/>
          <p:cNvPicPr>
            <a:picLocks noChangeArrowheads="1"/>
          </p:cNvPicPr>
          <p:nvPr/>
        </p:nvPicPr>
        <p:blipFill>
          <a:blip r:embed="rId7" cstate="print"/>
          <a:srcRect/>
          <a:stretch>
            <a:fillRect/>
          </a:stretch>
        </p:blipFill>
        <p:spPr bwMode="auto">
          <a:xfrm>
            <a:off x="5643537" y="1500174"/>
            <a:ext cx="3500463" cy="45720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hg</a:t>
            </a:r>
            <a:endParaRPr lang="ru-RU" dirty="0"/>
          </a:p>
        </p:txBody>
      </p:sp>
      <p:graphicFrame>
        <p:nvGraphicFramePr>
          <p:cNvPr id="9" name="Content Placeholder 8"/>
          <p:cNvGraphicFramePr>
            <a:graphicFrameLocks noGrp="1"/>
          </p:cNvGraphicFramePr>
          <p:nvPr>
            <p:ph idx="1"/>
          </p:nvPr>
        </p:nvGraphicFramePr>
        <p:xfrm>
          <a:off x="457200" y="3401191"/>
          <a:ext cx="8229600" cy="923980"/>
        </p:xfrm>
        <a:graphic>
          <a:graphicData uri="http://schemas.openxmlformats.org/drawingml/2006/table">
            <a:tbl>
              <a:tblPr/>
              <a:tblGrid>
                <a:gridCol w="2726055"/>
                <a:gridCol w="5503545"/>
              </a:tblGrid>
              <a:tr h="917013">
                <a:tc>
                  <a:txBody>
                    <a:bodyPr/>
                    <a:lstStyle/>
                    <a:p>
                      <a:pPr algn="l">
                        <a:buFont typeface="Arial"/>
                        <a:buChar char="•"/>
                      </a:pPr>
                      <a:r>
                        <a:rPr lang="en-US" sz="1400">
                          <a:effectLst/>
                        </a:rPr>
                        <a:t> </a:t>
                      </a:r>
                      <a:r>
                        <a:rPr lang="en-US" sz="1400" u="none" strike="noStrike">
                          <a:solidFill>
                            <a:srgbClr val="0B0080"/>
                          </a:solidFill>
                          <a:effectLst/>
                          <a:hlinkClick r:id="rId4" tooltip="Force"/>
                        </a:rPr>
                        <a:t>Force</a:t>
                      </a:r>
                      <a:r>
                        <a:rPr lang="en-US" sz="1400">
                          <a:effectLst/>
                        </a:rPr>
                        <a:t>, Italy</a:t>
                      </a:r>
                    </a:p>
                    <a:p>
                      <a:pPr algn="l">
                        <a:buFont typeface="Arial"/>
                        <a:buChar char="•"/>
                      </a:pPr>
                      <a:r>
                        <a:rPr lang="en-US" sz="1400">
                          <a:effectLst/>
                        </a:rPr>
                        <a:t> </a:t>
                      </a:r>
                      <a:r>
                        <a:rPr lang="en-US" sz="1400" u="none" strike="noStrike">
                          <a:solidFill>
                            <a:srgbClr val="0B0080"/>
                          </a:solidFill>
                          <a:effectLst/>
                          <a:hlinkClick r:id="rId5" tooltip="Gmina Lesznowola"/>
                        </a:rPr>
                        <a:t>Gmina Lesznowola</a:t>
                      </a:r>
                      <a:r>
                        <a:rPr lang="en-US" sz="1400">
                          <a:effectLst/>
                        </a:rPr>
                        <a:t>, Poland</a:t>
                      </a:r>
                    </a:p>
                    <a:p>
                      <a:pPr algn="l">
                        <a:buFont typeface="Arial"/>
                        <a:buChar char="•"/>
                      </a:pPr>
                      <a:r>
                        <a:rPr lang="en-US" sz="1400">
                          <a:effectLst/>
                        </a:rPr>
                        <a:t> </a:t>
                      </a:r>
                      <a:r>
                        <a:rPr lang="en-US" sz="1400" u="none" strike="noStrike">
                          <a:solidFill>
                            <a:srgbClr val="0B0080"/>
                          </a:solidFill>
                          <a:effectLst/>
                          <a:hlinkClick r:id="rId6" tooltip="Montefortino"/>
                        </a:rPr>
                        <a:t>Montefortino</a:t>
                      </a:r>
                      <a:r>
                        <a:rPr lang="en-US" sz="1400">
                          <a:effectLst/>
                        </a:rPr>
                        <a:t>, Italy</a:t>
                      </a:r>
                    </a:p>
                    <a:p>
                      <a:pPr algn="l">
                        <a:buFont typeface="Arial"/>
                        <a:buChar char="•"/>
                      </a:pPr>
                      <a:r>
                        <a:rPr lang="en-US" sz="1400">
                          <a:effectLst/>
                        </a:rPr>
                        <a:t> </a:t>
                      </a:r>
                      <a:r>
                        <a:rPr lang="en-US" sz="1400" u="none" strike="noStrike">
                          <a:solidFill>
                            <a:srgbClr val="0B0080"/>
                          </a:solidFill>
                          <a:effectLst/>
                          <a:hlinkClick r:id="rId7" tooltip="Pocheon"/>
                        </a:rPr>
                        <a:t>Pocheon</a:t>
                      </a:r>
                      <a:r>
                        <a:rPr lang="en-US" sz="1400">
                          <a:effectLst/>
                        </a:rPr>
                        <a:t>, South Korea</a:t>
                      </a:r>
                    </a:p>
                  </a:txBody>
                  <a:tcPr marL="70539" marR="70539" marT="35270" marB="35270">
                    <a:lnL>
                      <a:noFill/>
                    </a:lnL>
                    <a:lnR>
                      <a:noFill/>
                    </a:lnR>
                    <a:lnT>
                      <a:noFill/>
                    </a:lnT>
                    <a:lnB>
                      <a:noFill/>
                    </a:lnB>
                  </a:tcPr>
                </a:tc>
                <a:tc>
                  <a:txBody>
                    <a:bodyPr/>
                    <a:lstStyle/>
                    <a:p>
                      <a:pPr>
                        <a:buFont typeface="Arial"/>
                        <a:buChar char="•"/>
                      </a:pPr>
                      <a:r>
                        <a:rPr lang="it-IT" sz="1400" dirty="0">
                          <a:effectLst/>
                        </a:rPr>
                        <a:t> </a:t>
                      </a:r>
                      <a:r>
                        <a:rPr lang="it-IT" sz="1400" u="none" strike="noStrike" dirty="0" err="1">
                          <a:solidFill>
                            <a:srgbClr val="0B0080"/>
                          </a:solidFill>
                          <a:effectLst/>
                          <a:hlinkClick r:id="rId8" tooltip="Radnevo"/>
                        </a:rPr>
                        <a:t>Radnevo</a:t>
                      </a:r>
                      <a:r>
                        <a:rPr lang="it-IT" sz="1400" dirty="0">
                          <a:effectLst/>
                        </a:rPr>
                        <a:t>, Bulgaria</a:t>
                      </a:r>
                    </a:p>
                    <a:p>
                      <a:pPr>
                        <a:buFont typeface="Arial"/>
                        <a:buChar char="•"/>
                      </a:pPr>
                      <a:r>
                        <a:rPr lang="it-IT" sz="1400" dirty="0">
                          <a:effectLst/>
                        </a:rPr>
                        <a:t> </a:t>
                      </a:r>
                      <a:r>
                        <a:rPr lang="it-IT" sz="1400" u="none" strike="noStrike" dirty="0" err="1">
                          <a:solidFill>
                            <a:srgbClr val="0B0080"/>
                          </a:solidFill>
                          <a:effectLst/>
                          <a:hlinkClick r:id="rId9" tooltip="Tomești, Iași"/>
                        </a:rPr>
                        <a:t>Tomeşti</a:t>
                      </a:r>
                      <a:r>
                        <a:rPr lang="it-IT" sz="1400" dirty="0">
                          <a:effectLst/>
                        </a:rPr>
                        <a:t>, Romania</a:t>
                      </a:r>
                    </a:p>
                    <a:p>
                      <a:pPr>
                        <a:buFont typeface="Arial"/>
                        <a:buChar char="•"/>
                      </a:pPr>
                      <a:r>
                        <a:rPr lang="it-IT" sz="1400" dirty="0">
                          <a:effectLst/>
                        </a:rPr>
                        <a:t> </a:t>
                      </a:r>
                      <a:r>
                        <a:rPr lang="it-IT" sz="1400" u="none" strike="noStrike" dirty="0" err="1">
                          <a:solidFill>
                            <a:srgbClr val="0B0080"/>
                          </a:solidFill>
                          <a:effectLst/>
                          <a:hlinkClick r:id="rId10" tooltip="Topraisar"/>
                        </a:rPr>
                        <a:t>Topraisar</a:t>
                      </a:r>
                      <a:r>
                        <a:rPr lang="it-IT" sz="1400" dirty="0">
                          <a:effectLst/>
                        </a:rPr>
                        <a:t>, Romania</a:t>
                      </a:r>
                    </a:p>
                  </a:txBody>
                  <a:tcPr marL="70539" marR="70539" marT="35270" marB="35270" anchor="ctr">
                    <a:lnL>
                      <a:noFill/>
                    </a:lnL>
                    <a:lnR>
                      <a:noFill/>
                    </a:lnR>
                    <a:lnT>
                      <a:noFill/>
                    </a:lnT>
                    <a:lnB>
                      <a:noFill/>
                    </a:lnB>
                  </a:tcPr>
                </a:tc>
              </a:tr>
            </a:tbl>
          </a:graphicData>
        </a:graphic>
      </p:graphicFrame>
      <p:graphicFrame>
        <p:nvGraphicFramePr>
          <p:cNvPr id="4" name="Object 4"/>
          <p:cNvGraphicFramePr>
            <a:graphicFrameLocks noChangeAspect="1"/>
          </p:cNvGraphicFramePr>
          <p:nvPr/>
        </p:nvGraphicFramePr>
        <p:xfrm>
          <a:off x="0" y="0"/>
          <a:ext cx="9286875" cy="7000875"/>
        </p:xfrm>
        <a:graphic>
          <a:graphicData uri="http://schemas.openxmlformats.org/presentationml/2006/ole">
            <p:oleObj spid="_x0000_s111651" name="Acrobat Document" r:id="rId11" imgW="7578000" imgH="5355000" progId="AcroExch.Document.7">
              <p:embed/>
            </p:oleObj>
          </a:graphicData>
        </a:graphic>
      </p:graphicFrame>
      <p:sp>
        <p:nvSpPr>
          <p:cNvPr id="5" name="Скругленный прямоугольник 4"/>
          <p:cNvSpPr/>
          <p:nvPr/>
        </p:nvSpPr>
        <p:spPr>
          <a:xfrm>
            <a:off x="142844" y="980728"/>
            <a:ext cx="9001156" cy="5377230"/>
          </a:xfrm>
          <a:prstGeom prst="roundRect">
            <a:avLst/>
          </a:prstGeom>
          <a:solidFill>
            <a:srgbClr val="99CCF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sz="2200" dirty="0" smtClean="0">
              <a:solidFill>
                <a:schemeClr val="tx2">
                  <a:lumMod val="50000"/>
                </a:schemeClr>
              </a:solidFill>
            </a:endParaRPr>
          </a:p>
          <a:p>
            <a:endParaRPr lang="en-US" sz="2200" dirty="0">
              <a:solidFill>
                <a:schemeClr val="tx2">
                  <a:lumMod val="50000"/>
                </a:schemeClr>
              </a:solidFill>
            </a:endParaRPr>
          </a:p>
          <a:p>
            <a:endParaRPr lang="en-US" sz="2200" dirty="0" smtClean="0">
              <a:solidFill>
                <a:schemeClr val="tx2">
                  <a:lumMod val="50000"/>
                </a:schemeClr>
              </a:solidFill>
            </a:endParaRPr>
          </a:p>
          <a:p>
            <a:endParaRPr lang="en-US" sz="2200" dirty="0">
              <a:solidFill>
                <a:schemeClr val="tx2">
                  <a:lumMod val="50000"/>
                </a:schemeClr>
              </a:solidFill>
            </a:endParaRPr>
          </a:p>
          <a:p>
            <a:endParaRPr lang="en-US" sz="2200" dirty="0" smtClean="0">
              <a:solidFill>
                <a:schemeClr val="tx2">
                  <a:lumMod val="50000"/>
                </a:schemeClr>
              </a:solidFill>
            </a:endParaRPr>
          </a:p>
          <a:p>
            <a:endParaRPr lang="en-US" sz="2200" dirty="0">
              <a:solidFill>
                <a:schemeClr val="tx2">
                  <a:lumMod val="50000"/>
                </a:schemeClr>
              </a:solidFill>
            </a:endParaRPr>
          </a:p>
          <a:p>
            <a:endParaRPr lang="en-US" sz="2200" dirty="0" smtClean="0">
              <a:solidFill>
                <a:schemeClr val="tx2">
                  <a:lumMod val="50000"/>
                </a:schemeClr>
              </a:solidFill>
            </a:endParaRPr>
          </a:p>
          <a:p>
            <a:endParaRPr lang="en-US" sz="2200" dirty="0" smtClean="0">
              <a:solidFill>
                <a:schemeClr val="tx2">
                  <a:lumMod val="50000"/>
                </a:schemeClr>
              </a:solidFill>
            </a:endParaRPr>
          </a:p>
          <a:p>
            <a:endParaRPr lang="en-US" sz="2200" dirty="0">
              <a:solidFill>
                <a:schemeClr val="tx2">
                  <a:lumMod val="50000"/>
                </a:schemeClr>
              </a:solidFill>
            </a:endParaRPr>
          </a:p>
          <a:p>
            <a:pPr marL="342900" indent="-342900">
              <a:buFont typeface="Wingdings" pitchFamily="2" charset="2"/>
              <a:buChar char="Ø"/>
            </a:pPr>
            <a:r>
              <a:rPr lang="vi-VN" sz="2200" dirty="0">
                <a:solidFill>
                  <a:schemeClr val="tx2">
                    <a:lumMod val="50000"/>
                  </a:schemeClr>
                </a:solidFill>
              </a:rPr>
              <a:t>Criuleni</a:t>
            </a:r>
            <a:r>
              <a:rPr lang="en-US" sz="2200" dirty="0">
                <a:solidFill>
                  <a:schemeClr val="tx2">
                    <a:lumMod val="50000"/>
                  </a:schemeClr>
                </a:solidFill>
              </a:rPr>
              <a:t> - </a:t>
            </a:r>
            <a:r>
              <a:rPr lang="vi-VN" sz="2200" dirty="0">
                <a:solidFill>
                  <a:schemeClr val="tx2">
                    <a:lumMod val="50000"/>
                  </a:schemeClr>
                </a:solidFill>
              </a:rPr>
              <a:t> </a:t>
            </a:r>
            <a:r>
              <a:rPr lang="vi-VN" sz="2200" dirty="0">
                <a:solidFill>
                  <a:schemeClr val="tx2">
                    <a:lumMod val="50000"/>
                  </a:schemeClr>
                </a:solidFill>
                <a:hlinkClick r:id="rId12" tooltip="Orăștie"/>
              </a:rPr>
              <a:t>Orăștie</a:t>
            </a:r>
            <a:r>
              <a:rPr lang="vi-VN" sz="2200" dirty="0">
                <a:solidFill>
                  <a:schemeClr val="tx2">
                    <a:lumMod val="50000"/>
                  </a:schemeClr>
                </a:solidFill>
              </a:rPr>
              <a:t>, </a:t>
            </a:r>
            <a:r>
              <a:rPr lang="vi-VN" sz="2200" dirty="0" smtClean="0">
                <a:solidFill>
                  <a:schemeClr val="tx2">
                    <a:lumMod val="50000"/>
                  </a:schemeClr>
                </a:solidFill>
              </a:rPr>
              <a:t>Rom</a:t>
            </a:r>
            <a:r>
              <a:rPr lang="ro-RO" sz="2200" dirty="0" err="1" smtClean="0">
                <a:solidFill>
                  <a:schemeClr val="tx2">
                    <a:lumMod val="50000"/>
                  </a:schemeClr>
                </a:solidFill>
              </a:rPr>
              <a:t>ânia</a:t>
            </a:r>
            <a:r>
              <a:rPr lang="ro-RO" sz="2200" dirty="0" smtClean="0">
                <a:solidFill>
                  <a:schemeClr val="tx2">
                    <a:lumMod val="50000"/>
                  </a:schemeClr>
                </a:solidFill>
              </a:rPr>
              <a:t> </a:t>
            </a:r>
          </a:p>
          <a:p>
            <a:pPr marL="342900" indent="-342900">
              <a:buFont typeface="Wingdings" pitchFamily="2" charset="2"/>
              <a:buChar char="Ø"/>
            </a:pPr>
            <a:r>
              <a:rPr lang="en-US" sz="2200" dirty="0" err="1" smtClean="0">
                <a:solidFill>
                  <a:schemeClr val="tx2">
                    <a:lumMod val="50000"/>
                  </a:schemeClr>
                </a:solidFill>
              </a:rPr>
              <a:t>Hînceşti</a:t>
            </a:r>
            <a:r>
              <a:rPr lang="en-US" sz="2200" dirty="0" smtClean="0">
                <a:solidFill>
                  <a:schemeClr val="tx2">
                    <a:lumMod val="50000"/>
                  </a:schemeClr>
                </a:solidFill>
              </a:rPr>
              <a:t> -  </a:t>
            </a:r>
            <a:r>
              <a:rPr lang="en-US" sz="2200" dirty="0" err="1" smtClean="0">
                <a:solidFill>
                  <a:schemeClr val="tx2">
                    <a:lumMod val="50000"/>
                  </a:schemeClr>
                </a:solidFill>
                <a:hlinkClick r:id="rId13" tooltip="Ploieşti"/>
              </a:rPr>
              <a:t>Ploieşti</a:t>
            </a:r>
            <a:r>
              <a:rPr lang="en-US" sz="2200" dirty="0" smtClean="0">
                <a:solidFill>
                  <a:schemeClr val="tx2">
                    <a:lumMod val="50000"/>
                  </a:schemeClr>
                </a:solidFill>
              </a:rPr>
              <a:t>, </a:t>
            </a:r>
            <a:r>
              <a:rPr lang="vi-VN" sz="2200" dirty="0">
                <a:solidFill>
                  <a:schemeClr val="tx2">
                    <a:lumMod val="50000"/>
                  </a:schemeClr>
                </a:solidFill>
              </a:rPr>
              <a:t>Rom</a:t>
            </a:r>
            <a:r>
              <a:rPr lang="ro-RO" sz="2200" dirty="0" err="1">
                <a:solidFill>
                  <a:schemeClr val="tx2">
                    <a:lumMod val="50000"/>
                  </a:schemeClr>
                </a:solidFill>
              </a:rPr>
              <a:t>ânia</a:t>
            </a:r>
            <a:r>
              <a:rPr lang="ro-RO" sz="2200" dirty="0">
                <a:solidFill>
                  <a:schemeClr val="tx2">
                    <a:lumMod val="50000"/>
                  </a:schemeClr>
                </a:solidFill>
              </a:rPr>
              <a:t> </a:t>
            </a:r>
          </a:p>
          <a:p>
            <a:pPr marL="342900" indent="-342900">
              <a:buFont typeface="Wingdings" pitchFamily="2" charset="2"/>
              <a:buChar char="Ø"/>
            </a:pPr>
            <a:r>
              <a:rPr lang="en-US" sz="2200" dirty="0" err="1" smtClean="0">
                <a:solidFill>
                  <a:schemeClr val="tx2">
                    <a:lumMod val="50000"/>
                  </a:schemeClr>
                </a:solidFill>
              </a:rPr>
              <a:t>Ialoveni</a:t>
            </a:r>
            <a:r>
              <a:rPr lang="en-US" sz="2200" dirty="0" smtClean="0">
                <a:solidFill>
                  <a:schemeClr val="tx2">
                    <a:lumMod val="50000"/>
                  </a:schemeClr>
                </a:solidFill>
              </a:rPr>
              <a:t>- </a:t>
            </a:r>
            <a:r>
              <a:rPr lang="en-US" sz="2200" dirty="0">
                <a:solidFill>
                  <a:schemeClr val="tx2">
                    <a:lumMod val="50000"/>
                  </a:schemeClr>
                </a:solidFill>
              </a:rPr>
              <a:t> </a:t>
            </a:r>
            <a:r>
              <a:rPr lang="en-US" sz="2200" dirty="0">
                <a:solidFill>
                  <a:schemeClr val="tx2">
                    <a:lumMod val="50000"/>
                  </a:schemeClr>
                </a:solidFill>
                <a:hlinkClick r:id="rId4" tooltip="Force"/>
              </a:rPr>
              <a:t>Force</a:t>
            </a:r>
            <a:r>
              <a:rPr lang="en-US" sz="2200" dirty="0">
                <a:solidFill>
                  <a:schemeClr val="tx2">
                    <a:lumMod val="50000"/>
                  </a:schemeClr>
                </a:solidFill>
              </a:rPr>
              <a:t>, </a:t>
            </a:r>
            <a:r>
              <a:rPr lang="en-US" sz="2200" dirty="0" err="1" smtClean="0">
                <a:solidFill>
                  <a:schemeClr val="tx2">
                    <a:lumMod val="50000"/>
                  </a:schemeClr>
                </a:solidFill>
              </a:rPr>
              <a:t>Ital</a:t>
            </a:r>
            <a:r>
              <a:rPr lang="ro-RO" sz="2200" dirty="0" smtClean="0">
                <a:solidFill>
                  <a:schemeClr val="tx2">
                    <a:lumMod val="50000"/>
                  </a:schemeClr>
                </a:solidFill>
              </a:rPr>
              <a:t>ia</a:t>
            </a:r>
            <a:r>
              <a:rPr lang="en-US" sz="2200" dirty="0" smtClean="0">
                <a:solidFill>
                  <a:schemeClr val="tx2">
                    <a:lumMod val="50000"/>
                  </a:schemeClr>
                </a:solidFill>
              </a:rPr>
              <a:t>, </a:t>
            </a:r>
            <a:r>
              <a:rPr lang="en-US" sz="2200" dirty="0" err="1">
                <a:solidFill>
                  <a:schemeClr val="tx2">
                    <a:lumMod val="50000"/>
                  </a:schemeClr>
                </a:solidFill>
                <a:hlinkClick r:id="rId5" tooltip="Gmina Lesznowola"/>
              </a:rPr>
              <a:t>Gmina</a:t>
            </a:r>
            <a:r>
              <a:rPr lang="en-US" sz="2200" dirty="0">
                <a:solidFill>
                  <a:schemeClr val="tx2">
                    <a:lumMod val="50000"/>
                  </a:schemeClr>
                </a:solidFill>
                <a:hlinkClick r:id="rId5" tooltip="Gmina Lesznowola"/>
              </a:rPr>
              <a:t> </a:t>
            </a:r>
            <a:r>
              <a:rPr lang="en-US" sz="2200" dirty="0" err="1">
                <a:solidFill>
                  <a:schemeClr val="tx2">
                    <a:lumMod val="50000"/>
                  </a:schemeClr>
                </a:solidFill>
                <a:hlinkClick r:id="rId5" tooltip="Gmina Lesznowola"/>
              </a:rPr>
              <a:t>Lesznowola</a:t>
            </a:r>
            <a:r>
              <a:rPr lang="en-US" sz="2200" dirty="0">
                <a:solidFill>
                  <a:schemeClr val="tx2">
                    <a:lumMod val="50000"/>
                  </a:schemeClr>
                </a:solidFill>
              </a:rPr>
              <a:t>, </a:t>
            </a:r>
            <a:r>
              <a:rPr lang="en-US" sz="2200" dirty="0" smtClean="0">
                <a:solidFill>
                  <a:schemeClr val="tx2">
                    <a:lumMod val="50000"/>
                  </a:schemeClr>
                </a:solidFill>
              </a:rPr>
              <a:t>Po</a:t>
            </a:r>
            <a:r>
              <a:rPr lang="ro-RO" sz="2200" dirty="0" err="1" smtClean="0">
                <a:solidFill>
                  <a:schemeClr val="tx2">
                    <a:lumMod val="50000"/>
                  </a:schemeClr>
                </a:solidFill>
              </a:rPr>
              <a:t>lonia</a:t>
            </a:r>
            <a:endParaRPr lang="en-US" sz="2200" dirty="0">
              <a:solidFill>
                <a:schemeClr val="tx2">
                  <a:lumMod val="50000"/>
                </a:schemeClr>
              </a:solidFill>
            </a:endParaRPr>
          </a:p>
          <a:p>
            <a:pPr marL="342900" indent="-342900">
              <a:buFont typeface="Wingdings" pitchFamily="2" charset="2"/>
              <a:buChar char="Ø"/>
            </a:pPr>
            <a:r>
              <a:rPr lang="en-US" sz="2200" dirty="0" err="1">
                <a:solidFill>
                  <a:schemeClr val="tx2">
                    <a:lumMod val="50000"/>
                  </a:schemeClr>
                </a:solidFill>
                <a:hlinkClick r:id="rId6" tooltip="Montefortino"/>
              </a:rPr>
              <a:t>Montefortino</a:t>
            </a:r>
            <a:r>
              <a:rPr lang="en-US" sz="2200" dirty="0">
                <a:solidFill>
                  <a:schemeClr val="tx2">
                    <a:lumMod val="50000"/>
                  </a:schemeClr>
                </a:solidFill>
              </a:rPr>
              <a:t>, </a:t>
            </a:r>
            <a:r>
              <a:rPr lang="en-US" sz="2200" dirty="0" err="1" smtClean="0">
                <a:solidFill>
                  <a:schemeClr val="tx2">
                    <a:lumMod val="50000"/>
                  </a:schemeClr>
                </a:solidFill>
              </a:rPr>
              <a:t>Ital</a:t>
            </a:r>
            <a:r>
              <a:rPr lang="ro-RO" sz="2200" dirty="0" smtClean="0">
                <a:solidFill>
                  <a:schemeClr val="tx2">
                    <a:lumMod val="50000"/>
                  </a:schemeClr>
                </a:solidFill>
              </a:rPr>
              <a:t>ia</a:t>
            </a:r>
            <a:r>
              <a:rPr lang="en-US" sz="2200" dirty="0" smtClean="0">
                <a:solidFill>
                  <a:schemeClr val="tx2">
                    <a:lumMod val="50000"/>
                  </a:schemeClr>
                </a:solidFill>
              </a:rPr>
              <a:t>, </a:t>
            </a:r>
            <a:r>
              <a:rPr lang="en-US" sz="2200" dirty="0" err="1">
                <a:solidFill>
                  <a:schemeClr val="tx2">
                    <a:lumMod val="50000"/>
                  </a:schemeClr>
                </a:solidFill>
                <a:hlinkClick r:id="rId7" tooltip="Pocheon"/>
              </a:rPr>
              <a:t>Pocheon</a:t>
            </a:r>
            <a:r>
              <a:rPr lang="en-US" sz="2200" dirty="0">
                <a:solidFill>
                  <a:schemeClr val="tx2">
                    <a:lumMod val="50000"/>
                  </a:schemeClr>
                </a:solidFill>
              </a:rPr>
              <a:t>, </a:t>
            </a:r>
            <a:r>
              <a:rPr lang="en-US" sz="2200" dirty="0" smtClean="0">
                <a:solidFill>
                  <a:schemeClr val="tx2">
                    <a:lumMod val="50000"/>
                  </a:schemeClr>
                </a:solidFill>
              </a:rPr>
              <a:t> Korea</a:t>
            </a:r>
            <a:r>
              <a:rPr lang="ro-RO" sz="2200" dirty="0" smtClean="0">
                <a:solidFill>
                  <a:schemeClr val="tx2">
                    <a:lumMod val="50000"/>
                  </a:schemeClr>
                </a:solidFill>
              </a:rPr>
              <a:t> de Sud</a:t>
            </a:r>
            <a:r>
              <a:rPr lang="en-US" sz="2200" dirty="0" smtClean="0">
                <a:solidFill>
                  <a:schemeClr val="tx2">
                    <a:lumMod val="50000"/>
                  </a:schemeClr>
                </a:solidFill>
              </a:rPr>
              <a:t>, </a:t>
            </a:r>
            <a:r>
              <a:rPr lang="en-US" sz="2200" dirty="0" err="1">
                <a:solidFill>
                  <a:schemeClr val="tx2">
                    <a:lumMod val="50000"/>
                  </a:schemeClr>
                </a:solidFill>
                <a:hlinkClick r:id="rId8" tooltip="Radnevo"/>
              </a:rPr>
              <a:t>Radnevo</a:t>
            </a:r>
            <a:r>
              <a:rPr lang="en-US" sz="2200" dirty="0">
                <a:solidFill>
                  <a:schemeClr val="tx2">
                    <a:lumMod val="50000"/>
                  </a:schemeClr>
                </a:solidFill>
              </a:rPr>
              <a:t>, Bulgaria,  </a:t>
            </a:r>
            <a:r>
              <a:rPr lang="en-US" sz="2200" dirty="0" err="1">
                <a:solidFill>
                  <a:schemeClr val="tx2">
                    <a:lumMod val="50000"/>
                  </a:schemeClr>
                </a:solidFill>
                <a:hlinkClick r:id="rId9" tooltip="Tomești, Iași"/>
              </a:rPr>
              <a:t>Tomeşti</a:t>
            </a:r>
            <a:r>
              <a:rPr lang="en-US" sz="2200" dirty="0">
                <a:solidFill>
                  <a:schemeClr val="tx2">
                    <a:lumMod val="50000"/>
                  </a:schemeClr>
                </a:solidFill>
              </a:rPr>
              <a:t>, </a:t>
            </a:r>
            <a:r>
              <a:rPr lang="en-US" sz="2200" dirty="0" smtClean="0">
                <a:solidFill>
                  <a:schemeClr val="tx2">
                    <a:lumMod val="50000"/>
                  </a:schemeClr>
                </a:solidFill>
              </a:rPr>
              <a:t>Rom</a:t>
            </a:r>
            <a:r>
              <a:rPr lang="ro-RO" sz="2200" dirty="0" smtClean="0">
                <a:solidFill>
                  <a:schemeClr val="tx2">
                    <a:lumMod val="50000"/>
                  </a:schemeClr>
                </a:solidFill>
              </a:rPr>
              <a:t>â</a:t>
            </a:r>
            <a:r>
              <a:rPr lang="en-US" sz="2200" dirty="0" err="1" smtClean="0">
                <a:solidFill>
                  <a:schemeClr val="tx2">
                    <a:lumMod val="50000"/>
                  </a:schemeClr>
                </a:solidFill>
              </a:rPr>
              <a:t>nia</a:t>
            </a:r>
            <a:r>
              <a:rPr lang="en-US" sz="2200" dirty="0">
                <a:solidFill>
                  <a:schemeClr val="tx2">
                    <a:lumMod val="50000"/>
                  </a:schemeClr>
                </a:solidFill>
              </a:rPr>
              <a:t>,  </a:t>
            </a:r>
            <a:r>
              <a:rPr lang="en-US" sz="2200" dirty="0" err="1">
                <a:solidFill>
                  <a:schemeClr val="tx2">
                    <a:lumMod val="50000"/>
                  </a:schemeClr>
                </a:solidFill>
                <a:hlinkClick r:id="rId10" tooltip="Topraisar"/>
              </a:rPr>
              <a:t>Topraisar</a:t>
            </a:r>
            <a:r>
              <a:rPr lang="en-US" sz="2200" dirty="0">
                <a:solidFill>
                  <a:schemeClr val="tx2">
                    <a:lumMod val="50000"/>
                  </a:schemeClr>
                </a:solidFill>
              </a:rPr>
              <a:t>, </a:t>
            </a:r>
            <a:r>
              <a:rPr lang="en-US" sz="2200" dirty="0" smtClean="0">
                <a:solidFill>
                  <a:schemeClr val="tx2">
                    <a:lumMod val="50000"/>
                  </a:schemeClr>
                </a:solidFill>
              </a:rPr>
              <a:t>Rom</a:t>
            </a:r>
            <a:r>
              <a:rPr lang="ro-RO" sz="2200" dirty="0" smtClean="0">
                <a:solidFill>
                  <a:schemeClr val="tx2">
                    <a:lumMod val="50000"/>
                  </a:schemeClr>
                </a:solidFill>
              </a:rPr>
              <a:t>â</a:t>
            </a:r>
            <a:r>
              <a:rPr lang="en-US" sz="2200" dirty="0" err="1" smtClean="0">
                <a:solidFill>
                  <a:schemeClr val="tx2">
                    <a:lumMod val="50000"/>
                  </a:schemeClr>
                </a:solidFill>
              </a:rPr>
              <a:t>nia</a:t>
            </a:r>
            <a:r>
              <a:rPr lang="en-US" sz="2200" dirty="0">
                <a:solidFill>
                  <a:schemeClr val="tx2">
                    <a:lumMod val="50000"/>
                  </a:schemeClr>
                </a:solidFill>
              </a:rPr>
              <a:t>, </a:t>
            </a:r>
            <a:r>
              <a:rPr lang="en-US" sz="2200" dirty="0" err="1">
                <a:solidFill>
                  <a:schemeClr val="tx2">
                    <a:lumMod val="50000"/>
                  </a:schemeClr>
                </a:solidFill>
              </a:rPr>
              <a:t>municipiul</a:t>
            </a:r>
            <a:r>
              <a:rPr lang="en-US" sz="2200" dirty="0">
                <a:solidFill>
                  <a:schemeClr val="tx2">
                    <a:lumMod val="50000"/>
                  </a:schemeClr>
                </a:solidFill>
              </a:rPr>
              <a:t> </a:t>
            </a:r>
            <a:r>
              <a:rPr lang="en-US" sz="2200" dirty="0" err="1">
                <a:solidFill>
                  <a:schemeClr val="tx2">
                    <a:lumMod val="50000"/>
                  </a:schemeClr>
                </a:solidFill>
              </a:rPr>
              <a:t>Paşcani</a:t>
            </a:r>
            <a:r>
              <a:rPr lang="en-US" sz="2200" dirty="0">
                <a:solidFill>
                  <a:schemeClr val="tx2">
                    <a:lumMod val="50000"/>
                  </a:schemeClr>
                </a:solidFill>
              </a:rPr>
              <a:t>, </a:t>
            </a:r>
            <a:r>
              <a:rPr lang="en-US" sz="2200" dirty="0" err="1">
                <a:solidFill>
                  <a:schemeClr val="tx2">
                    <a:lumMod val="50000"/>
                  </a:schemeClr>
                </a:solidFill>
              </a:rPr>
              <a:t>România</a:t>
            </a:r>
            <a:r>
              <a:rPr lang="en-US" sz="2200" dirty="0">
                <a:solidFill>
                  <a:schemeClr val="tx2">
                    <a:lumMod val="50000"/>
                  </a:schemeClr>
                </a:solidFill>
              </a:rPr>
              <a:t>, </a:t>
            </a:r>
            <a:r>
              <a:rPr lang="it-IT" sz="2200" dirty="0" err="1">
                <a:solidFill>
                  <a:schemeClr val="tx2">
                    <a:lumMod val="50000"/>
                  </a:schemeClr>
                </a:solidFill>
              </a:rPr>
              <a:t>oraşul</a:t>
            </a:r>
            <a:r>
              <a:rPr lang="it-IT" sz="2200" dirty="0">
                <a:solidFill>
                  <a:schemeClr val="tx2">
                    <a:lumMod val="50000"/>
                  </a:schemeClr>
                </a:solidFill>
              </a:rPr>
              <a:t> </a:t>
            </a:r>
            <a:r>
              <a:rPr lang="it-IT" sz="2200" dirty="0" err="1">
                <a:solidFill>
                  <a:schemeClr val="tx2">
                    <a:lumMod val="50000"/>
                  </a:schemeClr>
                </a:solidFill>
              </a:rPr>
              <a:t>Gliboca</a:t>
            </a:r>
            <a:r>
              <a:rPr lang="it-IT" sz="2200" dirty="0">
                <a:solidFill>
                  <a:schemeClr val="tx2">
                    <a:lumMod val="50000"/>
                  </a:schemeClr>
                </a:solidFill>
              </a:rPr>
              <a:t>, </a:t>
            </a:r>
            <a:r>
              <a:rPr lang="it-IT" sz="2200" dirty="0" err="1">
                <a:solidFill>
                  <a:schemeClr val="tx2">
                    <a:lumMod val="50000"/>
                  </a:schemeClr>
                </a:solidFill>
              </a:rPr>
              <a:t>regiunea</a:t>
            </a:r>
            <a:r>
              <a:rPr lang="it-IT" sz="2200" dirty="0">
                <a:solidFill>
                  <a:schemeClr val="tx2">
                    <a:lumMod val="50000"/>
                  </a:schemeClr>
                </a:solidFill>
              </a:rPr>
              <a:t> </a:t>
            </a:r>
            <a:r>
              <a:rPr lang="it-IT" sz="2200" dirty="0" err="1">
                <a:solidFill>
                  <a:schemeClr val="tx2">
                    <a:lumMod val="50000"/>
                  </a:schemeClr>
                </a:solidFill>
              </a:rPr>
              <a:t>Cernăuţi</a:t>
            </a:r>
            <a:r>
              <a:rPr lang="it-IT" sz="2200" dirty="0">
                <a:solidFill>
                  <a:schemeClr val="tx2">
                    <a:lumMod val="50000"/>
                  </a:schemeClr>
                </a:solidFill>
              </a:rPr>
              <a:t>, Ucraina, </a:t>
            </a:r>
            <a:endParaRPr lang="en-US" sz="2200" dirty="0">
              <a:solidFill>
                <a:schemeClr val="tx2">
                  <a:lumMod val="50000"/>
                </a:schemeClr>
              </a:solidFill>
            </a:endParaRPr>
          </a:p>
          <a:p>
            <a:pPr marL="342900" indent="-342900">
              <a:buFont typeface="Wingdings" pitchFamily="2" charset="2"/>
              <a:buChar char="Ø"/>
            </a:pPr>
            <a:r>
              <a:rPr lang="en-US" sz="2200" dirty="0" err="1">
                <a:solidFill>
                  <a:schemeClr val="tx2">
                    <a:lumMod val="50000"/>
                  </a:schemeClr>
                </a:solidFill>
              </a:rPr>
              <a:t>Nisporeni</a:t>
            </a:r>
            <a:r>
              <a:rPr lang="en-US" sz="2200" dirty="0">
                <a:solidFill>
                  <a:schemeClr val="tx2">
                    <a:lumMod val="50000"/>
                  </a:schemeClr>
                </a:solidFill>
              </a:rPr>
              <a:t> -  </a:t>
            </a:r>
            <a:r>
              <a:rPr lang="en-US" sz="2200" dirty="0" err="1">
                <a:solidFill>
                  <a:schemeClr val="tx2">
                    <a:lumMod val="50000"/>
                  </a:schemeClr>
                </a:solidFill>
                <a:hlinkClick r:id="rId14" tooltip="Lugoj"/>
              </a:rPr>
              <a:t>Lugoj</a:t>
            </a:r>
            <a:r>
              <a:rPr lang="en-US" sz="2200" dirty="0">
                <a:solidFill>
                  <a:schemeClr val="tx2">
                    <a:lumMod val="50000"/>
                  </a:schemeClr>
                </a:solidFill>
              </a:rPr>
              <a:t>, </a:t>
            </a:r>
            <a:r>
              <a:rPr lang="en-US" sz="2200" dirty="0" smtClean="0">
                <a:solidFill>
                  <a:schemeClr val="tx2">
                    <a:lumMod val="50000"/>
                  </a:schemeClr>
                </a:solidFill>
              </a:rPr>
              <a:t>Rom</a:t>
            </a:r>
            <a:r>
              <a:rPr lang="ro-RO" sz="2200" dirty="0" smtClean="0">
                <a:solidFill>
                  <a:schemeClr val="tx2">
                    <a:lumMod val="50000"/>
                  </a:schemeClr>
                </a:solidFill>
              </a:rPr>
              <a:t>â</a:t>
            </a:r>
            <a:r>
              <a:rPr lang="en-US" sz="2200" dirty="0" err="1" smtClean="0">
                <a:solidFill>
                  <a:schemeClr val="tx2">
                    <a:lumMod val="50000"/>
                  </a:schemeClr>
                </a:solidFill>
              </a:rPr>
              <a:t>nia</a:t>
            </a:r>
            <a:r>
              <a:rPr lang="en-US" sz="2200" dirty="0">
                <a:solidFill>
                  <a:schemeClr val="tx2">
                    <a:lumMod val="50000"/>
                  </a:schemeClr>
                </a:solidFill>
              </a:rPr>
              <a:t>, </a:t>
            </a:r>
            <a:r>
              <a:rPr lang="vi-VN" sz="2200" dirty="0">
                <a:solidFill>
                  <a:schemeClr val="tx2">
                    <a:lumMod val="50000"/>
                  </a:schemeClr>
                </a:solidFill>
              </a:rPr>
              <a:t>Sîngeorz-Băi</a:t>
            </a:r>
            <a:r>
              <a:rPr lang="en-US" sz="2200" dirty="0">
                <a:solidFill>
                  <a:schemeClr val="tx2">
                    <a:lumMod val="50000"/>
                  </a:schemeClr>
                </a:solidFill>
              </a:rPr>
              <a:t>, </a:t>
            </a:r>
            <a:r>
              <a:rPr lang="en-US" sz="2200" dirty="0" smtClean="0">
                <a:solidFill>
                  <a:schemeClr val="tx2">
                    <a:lumMod val="50000"/>
                  </a:schemeClr>
                </a:solidFill>
              </a:rPr>
              <a:t>Rom</a:t>
            </a:r>
            <a:r>
              <a:rPr lang="ro-RO" sz="2200" dirty="0" smtClean="0">
                <a:solidFill>
                  <a:schemeClr val="tx2">
                    <a:lumMod val="50000"/>
                  </a:schemeClr>
                </a:solidFill>
              </a:rPr>
              <a:t>â</a:t>
            </a:r>
            <a:r>
              <a:rPr lang="en-US" sz="2200" dirty="0" err="1" smtClean="0">
                <a:solidFill>
                  <a:schemeClr val="tx2">
                    <a:lumMod val="50000"/>
                  </a:schemeClr>
                </a:solidFill>
              </a:rPr>
              <a:t>nia</a:t>
            </a:r>
            <a:endParaRPr lang="en-US" sz="2200" dirty="0">
              <a:solidFill>
                <a:schemeClr val="tx2">
                  <a:lumMod val="50000"/>
                </a:schemeClr>
              </a:solidFill>
            </a:endParaRPr>
          </a:p>
          <a:p>
            <a:pPr marL="342900" indent="-342900">
              <a:buFont typeface="Wingdings" pitchFamily="2" charset="2"/>
              <a:buChar char="Ø"/>
            </a:pPr>
            <a:r>
              <a:rPr lang="it-IT" sz="2200" dirty="0" err="1">
                <a:solidFill>
                  <a:schemeClr val="tx2">
                    <a:lumMod val="50000"/>
                  </a:schemeClr>
                </a:solidFill>
              </a:rPr>
              <a:t>Orhei</a:t>
            </a:r>
            <a:r>
              <a:rPr lang="it-IT" sz="2200" dirty="0">
                <a:solidFill>
                  <a:schemeClr val="tx2">
                    <a:lumMod val="50000"/>
                  </a:schemeClr>
                </a:solidFill>
              </a:rPr>
              <a:t> -  </a:t>
            </a:r>
            <a:r>
              <a:rPr lang="it-IT" sz="2200" dirty="0" err="1">
                <a:solidFill>
                  <a:schemeClr val="tx2">
                    <a:lumMod val="50000"/>
                  </a:schemeClr>
                </a:solidFill>
                <a:hlinkClick r:id="rId15" tooltip="Bicaz"/>
              </a:rPr>
              <a:t>Bicaz</a:t>
            </a:r>
            <a:r>
              <a:rPr lang="it-IT" sz="2200" dirty="0">
                <a:solidFill>
                  <a:schemeClr val="tx2">
                    <a:lumMod val="50000"/>
                  </a:schemeClr>
                </a:solidFill>
              </a:rPr>
              <a:t>, </a:t>
            </a:r>
            <a:r>
              <a:rPr lang="en-US" sz="2200" dirty="0">
                <a:solidFill>
                  <a:schemeClr val="tx2">
                    <a:lumMod val="50000"/>
                  </a:schemeClr>
                </a:solidFill>
              </a:rPr>
              <a:t>Rom</a:t>
            </a:r>
            <a:r>
              <a:rPr lang="ro-RO" sz="2200" dirty="0">
                <a:solidFill>
                  <a:schemeClr val="tx2">
                    <a:lumMod val="50000"/>
                  </a:schemeClr>
                </a:solidFill>
              </a:rPr>
              <a:t>â</a:t>
            </a:r>
            <a:r>
              <a:rPr lang="en-US" sz="2200" dirty="0" err="1" smtClean="0">
                <a:solidFill>
                  <a:schemeClr val="tx2">
                    <a:lumMod val="50000"/>
                  </a:schemeClr>
                </a:solidFill>
              </a:rPr>
              <a:t>nia</a:t>
            </a:r>
            <a:r>
              <a:rPr lang="it-IT" sz="2200" dirty="0" smtClean="0">
                <a:solidFill>
                  <a:schemeClr val="tx2">
                    <a:lumMod val="50000"/>
                  </a:schemeClr>
                </a:solidFill>
              </a:rPr>
              <a:t>, </a:t>
            </a:r>
            <a:r>
              <a:rPr lang="it-IT" sz="2200" dirty="0">
                <a:solidFill>
                  <a:schemeClr val="tx2">
                    <a:lumMod val="50000"/>
                  </a:schemeClr>
                </a:solidFill>
              </a:rPr>
              <a:t> </a:t>
            </a:r>
            <a:r>
              <a:rPr lang="it-IT" sz="2200" dirty="0" err="1">
                <a:solidFill>
                  <a:schemeClr val="tx2">
                    <a:lumMod val="50000"/>
                  </a:schemeClr>
                </a:solidFill>
                <a:hlinkClick r:id="rId16" tooltip="Piatra Neamţ"/>
              </a:rPr>
              <a:t>Piatra</a:t>
            </a:r>
            <a:r>
              <a:rPr lang="it-IT" sz="2200" dirty="0">
                <a:solidFill>
                  <a:schemeClr val="tx2">
                    <a:lumMod val="50000"/>
                  </a:schemeClr>
                </a:solidFill>
                <a:hlinkClick r:id="rId16" tooltip="Piatra Neamţ"/>
              </a:rPr>
              <a:t> </a:t>
            </a:r>
            <a:r>
              <a:rPr lang="it-IT" sz="2200" dirty="0" err="1">
                <a:solidFill>
                  <a:schemeClr val="tx2">
                    <a:lumMod val="50000"/>
                  </a:schemeClr>
                </a:solidFill>
                <a:hlinkClick r:id="rId16" tooltip="Piatra Neamţ"/>
              </a:rPr>
              <a:t>Neamţ</a:t>
            </a:r>
            <a:r>
              <a:rPr lang="it-IT" sz="2200" dirty="0">
                <a:solidFill>
                  <a:schemeClr val="tx2">
                    <a:lumMod val="50000"/>
                  </a:schemeClr>
                </a:solidFill>
              </a:rPr>
              <a:t>, </a:t>
            </a:r>
            <a:r>
              <a:rPr lang="en-US" sz="2200" dirty="0">
                <a:solidFill>
                  <a:schemeClr val="tx2">
                    <a:lumMod val="50000"/>
                  </a:schemeClr>
                </a:solidFill>
              </a:rPr>
              <a:t>Rom</a:t>
            </a:r>
            <a:r>
              <a:rPr lang="ro-RO" sz="2200" dirty="0">
                <a:solidFill>
                  <a:schemeClr val="tx2">
                    <a:lumMod val="50000"/>
                  </a:schemeClr>
                </a:solidFill>
              </a:rPr>
              <a:t>â</a:t>
            </a:r>
            <a:r>
              <a:rPr lang="en-US" sz="2200" dirty="0" err="1" smtClean="0">
                <a:solidFill>
                  <a:schemeClr val="tx2">
                    <a:lumMod val="50000"/>
                  </a:schemeClr>
                </a:solidFill>
              </a:rPr>
              <a:t>nia</a:t>
            </a:r>
            <a:endParaRPr lang="it-IT" sz="2200" dirty="0">
              <a:solidFill>
                <a:schemeClr val="tx2">
                  <a:lumMod val="50000"/>
                </a:schemeClr>
              </a:solidFill>
            </a:endParaRPr>
          </a:p>
          <a:p>
            <a:pPr marL="342900" indent="-342900">
              <a:buFont typeface="Wingdings" pitchFamily="2" charset="2"/>
              <a:buChar char="Ø"/>
            </a:pPr>
            <a:r>
              <a:rPr lang="it-IT" sz="2200" dirty="0" err="1">
                <a:solidFill>
                  <a:schemeClr val="tx2">
                    <a:lumMod val="50000"/>
                  </a:schemeClr>
                </a:solidFill>
              </a:rPr>
              <a:t>Ungheni</a:t>
            </a:r>
            <a:r>
              <a:rPr lang="it-IT" sz="2200" dirty="0">
                <a:solidFill>
                  <a:schemeClr val="tx2">
                    <a:lumMod val="50000"/>
                  </a:schemeClr>
                </a:solidFill>
              </a:rPr>
              <a:t> - </a:t>
            </a:r>
            <a:r>
              <a:rPr lang="en-US" sz="2200" dirty="0">
                <a:solidFill>
                  <a:schemeClr val="tx2">
                    <a:lumMod val="50000"/>
                  </a:schemeClr>
                </a:solidFill>
              </a:rPr>
              <a:t> </a:t>
            </a:r>
            <a:r>
              <a:rPr lang="en-US" sz="2200" dirty="0" err="1">
                <a:solidFill>
                  <a:schemeClr val="tx2">
                    <a:lumMod val="50000"/>
                  </a:schemeClr>
                </a:solidFill>
                <a:hlinkClick r:id="rId17" tooltip="Auce"/>
              </a:rPr>
              <a:t>Auce</a:t>
            </a:r>
            <a:r>
              <a:rPr lang="en-US" sz="2200" dirty="0">
                <a:solidFill>
                  <a:schemeClr val="tx2">
                    <a:lumMod val="50000"/>
                  </a:schemeClr>
                </a:solidFill>
              </a:rPr>
              <a:t>, </a:t>
            </a:r>
            <a:r>
              <a:rPr lang="en-US" sz="2200" dirty="0" err="1" smtClean="0">
                <a:solidFill>
                  <a:schemeClr val="tx2">
                    <a:lumMod val="50000"/>
                  </a:schemeClr>
                </a:solidFill>
              </a:rPr>
              <a:t>Lat</a:t>
            </a:r>
            <a:r>
              <a:rPr lang="ro-RO" sz="2200" dirty="0" err="1" smtClean="0">
                <a:solidFill>
                  <a:schemeClr val="tx2">
                    <a:lumMod val="50000"/>
                  </a:schemeClr>
                </a:solidFill>
              </a:rPr>
              <a:t>onia</a:t>
            </a:r>
            <a:r>
              <a:rPr lang="ro-RO" sz="2200" dirty="0" smtClean="0">
                <a:solidFill>
                  <a:schemeClr val="tx2">
                    <a:lumMod val="50000"/>
                  </a:schemeClr>
                </a:solidFill>
              </a:rPr>
              <a:t> </a:t>
            </a:r>
            <a:r>
              <a:rPr lang="en-US" sz="2200" dirty="0" smtClean="0">
                <a:solidFill>
                  <a:schemeClr val="tx2">
                    <a:lumMod val="50000"/>
                  </a:schemeClr>
                </a:solidFill>
              </a:rPr>
              <a:t>, </a:t>
            </a:r>
            <a:r>
              <a:rPr lang="en-US" sz="2200" dirty="0">
                <a:solidFill>
                  <a:schemeClr val="tx2">
                    <a:lumMod val="50000"/>
                  </a:schemeClr>
                </a:solidFill>
              </a:rPr>
              <a:t> </a:t>
            </a:r>
            <a:r>
              <a:rPr lang="en-US" sz="2200" dirty="0">
                <a:solidFill>
                  <a:schemeClr val="tx2">
                    <a:lumMod val="50000"/>
                  </a:schemeClr>
                </a:solidFill>
                <a:hlinkClick r:id="rId18" tooltip="Carmel"/>
              </a:rPr>
              <a:t>Carmel</a:t>
            </a:r>
            <a:r>
              <a:rPr lang="en-US" sz="2200" dirty="0">
                <a:solidFill>
                  <a:schemeClr val="tx2">
                    <a:lumMod val="50000"/>
                  </a:schemeClr>
                </a:solidFill>
              </a:rPr>
              <a:t>, Israel,  </a:t>
            </a:r>
            <a:r>
              <a:rPr lang="en-US" sz="2200" dirty="0" err="1">
                <a:solidFill>
                  <a:schemeClr val="tx2">
                    <a:lumMod val="50000"/>
                  </a:schemeClr>
                </a:solidFill>
                <a:hlinkClick r:id="rId19" tooltip="Dmitrovsk"/>
              </a:rPr>
              <a:t>Dmitrovsk</a:t>
            </a:r>
            <a:r>
              <a:rPr lang="en-US" sz="2200" dirty="0">
                <a:solidFill>
                  <a:schemeClr val="tx2">
                    <a:lumMod val="50000"/>
                  </a:schemeClr>
                </a:solidFill>
              </a:rPr>
              <a:t>, </a:t>
            </a:r>
            <a:r>
              <a:rPr lang="ro-RO" sz="2200" dirty="0" smtClean="0">
                <a:solidFill>
                  <a:schemeClr val="tx2">
                    <a:lumMod val="50000"/>
                  </a:schemeClr>
                </a:solidFill>
              </a:rPr>
              <a:t>Federaţia </a:t>
            </a:r>
            <a:r>
              <a:rPr lang="en-US" sz="2200" dirty="0" err="1" smtClean="0">
                <a:solidFill>
                  <a:schemeClr val="tx2">
                    <a:lumMod val="50000"/>
                  </a:schemeClr>
                </a:solidFill>
              </a:rPr>
              <a:t>Rus</a:t>
            </a:r>
            <a:r>
              <a:rPr lang="ro-RO" sz="2200" dirty="0" smtClean="0">
                <a:solidFill>
                  <a:schemeClr val="tx2">
                    <a:lumMod val="50000"/>
                  </a:schemeClr>
                </a:solidFill>
              </a:rPr>
              <a:t>ă</a:t>
            </a:r>
            <a:endParaRPr lang="en-US" sz="2200" dirty="0">
              <a:solidFill>
                <a:schemeClr val="tx2">
                  <a:lumMod val="50000"/>
                </a:schemeClr>
              </a:solidFill>
            </a:endParaRPr>
          </a:p>
          <a:p>
            <a:pPr marL="342900" indent="-342900">
              <a:buFont typeface="Wingdings" pitchFamily="2" charset="2"/>
              <a:buChar char="Ø"/>
            </a:pPr>
            <a:r>
              <a:rPr lang="en-US" sz="2200" dirty="0">
                <a:solidFill>
                  <a:schemeClr val="tx2">
                    <a:lumMod val="50000"/>
                  </a:schemeClr>
                </a:solidFill>
              </a:rPr>
              <a:t> </a:t>
            </a:r>
            <a:r>
              <a:rPr lang="en-US" sz="2200" dirty="0" err="1">
                <a:solidFill>
                  <a:schemeClr val="tx2">
                    <a:lumMod val="50000"/>
                  </a:schemeClr>
                </a:solidFill>
                <a:hlinkClick r:id="rId20" tooltip="Konin"/>
              </a:rPr>
              <a:t>Konin</a:t>
            </a:r>
            <a:r>
              <a:rPr lang="en-US" sz="2200" dirty="0">
                <a:solidFill>
                  <a:schemeClr val="tx2">
                    <a:lumMod val="50000"/>
                  </a:schemeClr>
                </a:solidFill>
              </a:rPr>
              <a:t>, </a:t>
            </a:r>
            <a:r>
              <a:rPr lang="en-US" sz="2200" dirty="0" smtClean="0">
                <a:solidFill>
                  <a:schemeClr val="tx2">
                    <a:lumMod val="50000"/>
                  </a:schemeClr>
                </a:solidFill>
              </a:rPr>
              <a:t>Pol</a:t>
            </a:r>
            <a:r>
              <a:rPr lang="ro-RO" sz="2200" dirty="0" err="1" smtClean="0">
                <a:solidFill>
                  <a:schemeClr val="tx2">
                    <a:lumMod val="50000"/>
                  </a:schemeClr>
                </a:solidFill>
              </a:rPr>
              <a:t>onia</a:t>
            </a:r>
            <a:r>
              <a:rPr lang="en-US" sz="2200" dirty="0" smtClean="0">
                <a:solidFill>
                  <a:schemeClr val="tx2">
                    <a:lumMod val="50000"/>
                  </a:schemeClr>
                </a:solidFill>
              </a:rPr>
              <a:t>, </a:t>
            </a:r>
            <a:r>
              <a:rPr lang="en-US" sz="2200" dirty="0">
                <a:solidFill>
                  <a:schemeClr val="tx2">
                    <a:lumMod val="50000"/>
                  </a:schemeClr>
                </a:solidFill>
              </a:rPr>
              <a:t> </a:t>
            </a:r>
            <a:r>
              <a:rPr lang="en-US" sz="2200" dirty="0" err="1">
                <a:solidFill>
                  <a:schemeClr val="tx2">
                    <a:lumMod val="50000"/>
                  </a:schemeClr>
                </a:solidFill>
                <a:hlinkClick r:id="rId21" tooltip="Reghin"/>
              </a:rPr>
              <a:t>Reghin</a:t>
            </a:r>
            <a:r>
              <a:rPr lang="en-US" sz="2200" dirty="0">
                <a:solidFill>
                  <a:schemeClr val="tx2">
                    <a:lumMod val="50000"/>
                  </a:schemeClr>
                </a:solidFill>
              </a:rPr>
              <a:t>, </a:t>
            </a:r>
            <a:r>
              <a:rPr lang="en-US" sz="2200" dirty="0" smtClean="0">
                <a:solidFill>
                  <a:schemeClr val="tx2">
                    <a:lumMod val="50000"/>
                  </a:schemeClr>
                </a:solidFill>
              </a:rPr>
              <a:t>Rom</a:t>
            </a:r>
            <a:r>
              <a:rPr lang="ro-RO" sz="2200" dirty="0" smtClean="0">
                <a:solidFill>
                  <a:schemeClr val="tx2">
                    <a:lumMod val="50000"/>
                  </a:schemeClr>
                </a:solidFill>
              </a:rPr>
              <a:t>â</a:t>
            </a:r>
            <a:r>
              <a:rPr lang="en-US" sz="2200" dirty="0" err="1" smtClean="0">
                <a:solidFill>
                  <a:schemeClr val="tx2">
                    <a:lumMod val="50000"/>
                  </a:schemeClr>
                </a:solidFill>
              </a:rPr>
              <a:t>nia</a:t>
            </a:r>
            <a:r>
              <a:rPr lang="en-US" sz="2200" dirty="0">
                <a:solidFill>
                  <a:schemeClr val="tx2">
                    <a:lumMod val="50000"/>
                  </a:schemeClr>
                </a:solidFill>
              </a:rPr>
              <a:t>,  </a:t>
            </a:r>
            <a:r>
              <a:rPr lang="en-US" sz="2200" dirty="0" err="1">
                <a:solidFill>
                  <a:schemeClr val="tx2">
                    <a:lumMod val="50000"/>
                  </a:schemeClr>
                </a:solidFill>
                <a:hlinkClick r:id="rId22" tooltip="Vasilkov"/>
              </a:rPr>
              <a:t>Vasilkov</a:t>
            </a:r>
            <a:r>
              <a:rPr lang="en-US" sz="2200" dirty="0">
                <a:solidFill>
                  <a:schemeClr val="tx2">
                    <a:lumMod val="50000"/>
                  </a:schemeClr>
                </a:solidFill>
              </a:rPr>
              <a:t>, </a:t>
            </a:r>
            <a:r>
              <a:rPr lang="en-US" sz="2200" dirty="0" smtClean="0">
                <a:solidFill>
                  <a:schemeClr val="tx2">
                    <a:lumMod val="50000"/>
                  </a:schemeClr>
                </a:solidFill>
              </a:rPr>
              <a:t>U</a:t>
            </a:r>
            <a:r>
              <a:rPr lang="ro-RO" sz="2200" dirty="0" err="1" smtClean="0">
                <a:solidFill>
                  <a:schemeClr val="tx2">
                    <a:lumMod val="50000"/>
                  </a:schemeClr>
                </a:solidFill>
              </a:rPr>
              <a:t>craina</a:t>
            </a:r>
            <a:r>
              <a:rPr lang="en-US" sz="2200" dirty="0" smtClean="0">
                <a:solidFill>
                  <a:schemeClr val="tx2">
                    <a:lumMod val="50000"/>
                  </a:schemeClr>
                </a:solidFill>
              </a:rPr>
              <a:t>, </a:t>
            </a:r>
            <a:r>
              <a:rPr lang="en-US" sz="2200" dirty="0">
                <a:solidFill>
                  <a:schemeClr val="tx2">
                    <a:lumMod val="50000"/>
                  </a:schemeClr>
                </a:solidFill>
              </a:rPr>
              <a:t> </a:t>
            </a:r>
            <a:r>
              <a:rPr lang="en-US" sz="2200" dirty="0">
                <a:solidFill>
                  <a:schemeClr val="tx2">
                    <a:lumMod val="50000"/>
                  </a:schemeClr>
                </a:solidFill>
                <a:hlinkClick r:id="rId23" tooltip="Winston-Salem"/>
              </a:rPr>
              <a:t>Winston-Salem</a:t>
            </a:r>
            <a:r>
              <a:rPr lang="en-US" sz="2200" dirty="0">
                <a:solidFill>
                  <a:schemeClr val="tx2">
                    <a:lumMod val="50000"/>
                  </a:schemeClr>
                </a:solidFill>
              </a:rPr>
              <a:t>, </a:t>
            </a:r>
            <a:r>
              <a:rPr lang="en-US" sz="2200" dirty="0" smtClean="0">
                <a:solidFill>
                  <a:schemeClr val="tx2">
                    <a:lumMod val="50000"/>
                  </a:schemeClr>
                </a:solidFill>
              </a:rPr>
              <a:t> State</a:t>
            </a:r>
            <a:r>
              <a:rPr lang="ro-RO" sz="2200" dirty="0" smtClean="0">
                <a:solidFill>
                  <a:schemeClr val="tx2">
                    <a:lumMod val="50000"/>
                  </a:schemeClr>
                </a:solidFill>
              </a:rPr>
              <a:t>le Unite ale Americii</a:t>
            </a:r>
            <a:r>
              <a:rPr lang="en-US" sz="2200" dirty="0" smtClean="0">
                <a:solidFill>
                  <a:schemeClr val="tx2">
                    <a:lumMod val="50000"/>
                  </a:schemeClr>
                </a:solidFill>
              </a:rPr>
              <a:t>, </a:t>
            </a:r>
            <a:r>
              <a:rPr lang="en-US" sz="2200" dirty="0">
                <a:solidFill>
                  <a:schemeClr val="tx2">
                    <a:lumMod val="50000"/>
                  </a:schemeClr>
                </a:solidFill>
              </a:rPr>
              <a:t> </a:t>
            </a:r>
            <a:r>
              <a:rPr lang="en-US" sz="2200" dirty="0" err="1">
                <a:solidFill>
                  <a:schemeClr val="tx2">
                    <a:lumMod val="50000"/>
                  </a:schemeClr>
                </a:solidFill>
                <a:hlinkClick r:id="rId24" tooltip="Cascais"/>
              </a:rPr>
              <a:t>Cascais</a:t>
            </a:r>
            <a:r>
              <a:rPr lang="en-US" sz="2200" dirty="0">
                <a:solidFill>
                  <a:schemeClr val="tx2">
                    <a:lumMod val="50000"/>
                  </a:schemeClr>
                </a:solidFill>
              </a:rPr>
              <a:t>, </a:t>
            </a:r>
            <a:r>
              <a:rPr lang="en-US" sz="2200" dirty="0" smtClean="0">
                <a:solidFill>
                  <a:schemeClr val="tx2">
                    <a:lumMod val="50000"/>
                  </a:schemeClr>
                </a:solidFill>
              </a:rPr>
              <a:t>Portugal</a:t>
            </a:r>
            <a:r>
              <a:rPr lang="ro-RO" sz="2200" dirty="0" smtClean="0">
                <a:solidFill>
                  <a:schemeClr val="tx2">
                    <a:lumMod val="50000"/>
                  </a:schemeClr>
                </a:solidFill>
              </a:rPr>
              <a:t>ia</a:t>
            </a:r>
            <a:endParaRPr lang="en-US" sz="2200" dirty="0">
              <a:solidFill>
                <a:schemeClr val="tx2">
                  <a:lumMod val="50000"/>
                </a:schemeClr>
              </a:solidFill>
            </a:endParaRPr>
          </a:p>
          <a:p>
            <a:pPr marL="342900" indent="-342900">
              <a:buFont typeface="Wingdings" pitchFamily="2" charset="2"/>
              <a:buChar char="Ø"/>
            </a:pPr>
            <a:endParaRPr lang="en-US" sz="2400" dirty="0"/>
          </a:p>
          <a:p>
            <a:r>
              <a:rPr lang="ro-RO" sz="2200" dirty="0" smtClean="0">
                <a:solidFill>
                  <a:schemeClr val="tx2">
                    <a:lumMod val="50000"/>
                  </a:schemeClr>
                </a:solidFill>
              </a:rPr>
              <a:t>Orașul italian </a:t>
            </a:r>
            <a:r>
              <a:rPr lang="en-GB" sz="2200" dirty="0" err="1" smtClean="0">
                <a:solidFill>
                  <a:schemeClr val="tx2">
                    <a:lumMod val="50000"/>
                  </a:schemeClr>
                </a:solidFill>
              </a:rPr>
              <a:t>Corciano</a:t>
            </a:r>
            <a:r>
              <a:rPr lang="en-GB" sz="2200" dirty="0" smtClean="0">
                <a:solidFill>
                  <a:schemeClr val="tx2">
                    <a:lumMod val="50000"/>
                  </a:schemeClr>
                </a:solidFill>
              </a:rPr>
              <a:t> </a:t>
            </a:r>
            <a:r>
              <a:rPr lang="ro-RO" sz="2200" dirty="0" smtClean="0">
                <a:solidFill>
                  <a:schemeClr val="tx2">
                    <a:lumMod val="50000"/>
                  </a:schemeClr>
                </a:solidFill>
              </a:rPr>
              <a:t>și orașul </a:t>
            </a:r>
            <a:r>
              <a:rPr lang="en-GB" sz="2200" dirty="0" err="1" smtClean="0">
                <a:solidFill>
                  <a:schemeClr val="tx2">
                    <a:lumMod val="50000"/>
                  </a:schemeClr>
                </a:solidFill>
              </a:rPr>
              <a:t>Sighişoara</a:t>
            </a:r>
            <a:r>
              <a:rPr lang="en-GB" sz="2200" dirty="0" smtClean="0">
                <a:solidFill>
                  <a:schemeClr val="tx2">
                    <a:lumMod val="50000"/>
                  </a:schemeClr>
                </a:solidFill>
              </a:rPr>
              <a:t> </a:t>
            </a:r>
            <a:r>
              <a:rPr lang="ro-RO" sz="2200" dirty="0" smtClean="0">
                <a:solidFill>
                  <a:schemeClr val="tx2">
                    <a:lumMod val="50000"/>
                  </a:schemeClr>
                </a:solidFill>
              </a:rPr>
              <a:t>, România  au </a:t>
            </a:r>
            <a:r>
              <a:rPr lang="ro-RO" sz="2200" dirty="0" err="1" smtClean="0">
                <a:solidFill>
                  <a:schemeClr val="tx2">
                    <a:lumMod val="50000"/>
                  </a:schemeClr>
                </a:solidFill>
              </a:rPr>
              <a:t>cîștigat</a:t>
            </a:r>
            <a:r>
              <a:rPr lang="ro-RO" sz="2200" dirty="0" smtClean="0">
                <a:solidFill>
                  <a:schemeClr val="tx2">
                    <a:lumMod val="50000"/>
                  </a:schemeClr>
                </a:solidFill>
              </a:rPr>
              <a:t> al 58-lea Premiu European  pentru dinamism în cadrul activităților de cooperare în baza Acordului de Înfrățire semnat oferit de </a:t>
            </a:r>
            <a:r>
              <a:rPr lang="en-US" sz="2200" dirty="0" err="1" smtClean="0">
                <a:solidFill>
                  <a:schemeClr val="tx2">
                    <a:lumMod val="50000"/>
                  </a:schemeClr>
                </a:solidFill>
              </a:rPr>
              <a:t>Consiliul</a:t>
            </a:r>
            <a:r>
              <a:rPr lang="en-US" sz="2200" dirty="0" smtClean="0">
                <a:solidFill>
                  <a:schemeClr val="tx2">
                    <a:lumMod val="50000"/>
                  </a:schemeClr>
                </a:solidFill>
              </a:rPr>
              <a:t> </a:t>
            </a:r>
            <a:r>
              <a:rPr lang="en-US" sz="2200" dirty="0">
                <a:solidFill>
                  <a:schemeClr val="tx2">
                    <a:lumMod val="50000"/>
                  </a:schemeClr>
                </a:solidFill>
              </a:rPr>
              <a:t>European al </a:t>
            </a:r>
            <a:r>
              <a:rPr lang="en-US" sz="2200" dirty="0" err="1" smtClean="0">
                <a:solidFill>
                  <a:schemeClr val="tx2">
                    <a:lumMod val="50000"/>
                  </a:schemeClr>
                </a:solidFill>
              </a:rPr>
              <a:t>Municipalit</a:t>
            </a:r>
            <a:r>
              <a:rPr lang="ro-RO" sz="2200" dirty="0" err="1" smtClean="0">
                <a:solidFill>
                  <a:schemeClr val="tx2">
                    <a:lumMod val="50000"/>
                  </a:schemeClr>
                </a:solidFill>
              </a:rPr>
              <a:t>ăț</a:t>
            </a:r>
            <a:r>
              <a:rPr lang="en-US" sz="2200" dirty="0" err="1" smtClean="0">
                <a:solidFill>
                  <a:schemeClr val="tx2">
                    <a:lumMod val="50000"/>
                  </a:schemeClr>
                </a:solidFill>
              </a:rPr>
              <a:t>ilor</a:t>
            </a:r>
            <a:r>
              <a:rPr lang="en-US" sz="2200" dirty="0" smtClean="0">
                <a:solidFill>
                  <a:schemeClr val="tx2">
                    <a:lumMod val="50000"/>
                  </a:schemeClr>
                </a:solidFill>
              </a:rPr>
              <a:t> </a:t>
            </a:r>
            <a:r>
              <a:rPr lang="en-US" sz="2200" dirty="0" err="1">
                <a:solidFill>
                  <a:schemeClr val="tx2">
                    <a:lumMod val="50000"/>
                  </a:schemeClr>
                </a:solidFill>
              </a:rPr>
              <a:t>si</a:t>
            </a:r>
            <a:r>
              <a:rPr lang="en-US" sz="2200" dirty="0">
                <a:solidFill>
                  <a:schemeClr val="tx2">
                    <a:lumMod val="50000"/>
                  </a:schemeClr>
                </a:solidFill>
              </a:rPr>
              <a:t> </a:t>
            </a:r>
            <a:r>
              <a:rPr lang="en-US" sz="2200" dirty="0" err="1">
                <a:solidFill>
                  <a:schemeClr val="tx2">
                    <a:lumMod val="50000"/>
                  </a:schemeClr>
                </a:solidFill>
              </a:rPr>
              <a:t>Regiunilor</a:t>
            </a:r>
            <a:r>
              <a:rPr lang="en-US" sz="2200" dirty="0">
                <a:solidFill>
                  <a:schemeClr val="tx2">
                    <a:lumMod val="50000"/>
                  </a:schemeClr>
                </a:solidFill>
              </a:rPr>
              <a:t> (CEMR)</a:t>
            </a:r>
          </a:p>
          <a:p>
            <a:endParaRPr lang="en-US" sz="2400" dirty="0"/>
          </a:p>
          <a:p>
            <a:endParaRPr lang="en-US" sz="2400" dirty="0"/>
          </a:p>
          <a:p>
            <a:endParaRPr lang="en-US" sz="2400" dirty="0"/>
          </a:p>
          <a:p>
            <a:endParaRPr lang="it-IT" sz="2400" dirty="0"/>
          </a:p>
          <a:p>
            <a:endParaRPr lang="en-US" sz="2400" dirty="0"/>
          </a:p>
          <a:p>
            <a:endParaRPr lang="en-US" sz="2400" dirty="0" smtClean="0"/>
          </a:p>
          <a:p>
            <a:endParaRPr lang="en-US" sz="2400" dirty="0"/>
          </a:p>
          <a:p>
            <a:endParaRPr lang="vi-VN" sz="2200" dirty="0">
              <a:solidFill>
                <a:schemeClr val="tx2">
                  <a:lumMod val="50000"/>
                </a:schemeClr>
              </a:solidFill>
            </a:endParaRPr>
          </a:p>
        </p:txBody>
      </p:sp>
      <p:sp>
        <p:nvSpPr>
          <p:cNvPr id="6" name="Прямоугольник 5"/>
          <p:cNvSpPr/>
          <p:nvPr/>
        </p:nvSpPr>
        <p:spPr>
          <a:xfrm>
            <a:off x="714348" y="214290"/>
            <a:ext cx="7929618" cy="445635"/>
          </a:xfrm>
          <a:prstGeom prst="rect">
            <a:avLst/>
          </a:prstGeom>
        </p:spPr>
        <p:txBody>
          <a:bodyPr wrap="square">
            <a:spAutoFit/>
          </a:bodyPr>
          <a:lstStyle/>
          <a:p>
            <a:pPr>
              <a:lnSpc>
                <a:spcPct val="80000"/>
              </a:lnSpc>
              <a:buClr>
                <a:schemeClr val="tx2">
                  <a:lumMod val="50000"/>
                </a:schemeClr>
              </a:buClr>
            </a:pPr>
            <a:r>
              <a:rPr lang="en-US" sz="2800" dirty="0"/>
              <a:t>City to city cooperation</a:t>
            </a:r>
            <a:r>
              <a:rPr lang="ro-RO" sz="2800" dirty="0"/>
              <a:t> – Înfrăţirile </a:t>
            </a:r>
            <a:r>
              <a:rPr lang="ro-RO" sz="2800" dirty="0" smtClean="0"/>
              <a:t>oraşelor din RDC</a:t>
            </a:r>
            <a:endParaRPr lang="en-US" sz="2800" dirty="0"/>
          </a:p>
        </p:txBody>
      </p:sp>
    </p:spTree>
    <p:extLst>
      <p:ext uri="{BB962C8B-B14F-4D97-AF65-F5344CB8AC3E}">
        <p14:creationId xmlns="" xmlns:p14="http://schemas.microsoft.com/office/powerpoint/2010/main" val="412232877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hg</a:t>
            </a:r>
            <a:endParaRPr lang="ru-RU" dirty="0"/>
          </a:p>
        </p:txBody>
      </p:sp>
      <p:sp>
        <p:nvSpPr>
          <p:cNvPr id="3" name="Содержимое 2"/>
          <p:cNvSpPr>
            <a:spLocks noGrp="1"/>
          </p:cNvSpPr>
          <p:nvPr>
            <p:ph idx="1"/>
          </p:nvPr>
        </p:nvSpPr>
        <p:spPr/>
        <p:txBody>
          <a:bodyPr/>
          <a:lstStyle/>
          <a:p>
            <a:endParaRPr lang="ru-RU" dirty="0"/>
          </a:p>
        </p:txBody>
      </p:sp>
      <p:graphicFrame>
        <p:nvGraphicFramePr>
          <p:cNvPr id="4" name="Object 4"/>
          <p:cNvGraphicFramePr>
            <a:graphicFrameLocks noChangeAspect="1"/>
          </p:cNvGraphicFramePr>
          <p:nvPr/>
        </p:nvGraphicFramePr>
        <p:xfrm>
          <a:off x="0" y="0"/>
          <a:ext cx="9286875" cy="7000875"/>
        </p:xfrm>
        <a:graphic>
          <a:graphicData uri="http://schemas.openxmlformats.org/presentationml/2006/ole">
            <p:oleObj spid="_x0000_s108572" name="Acrobat Document" r:id="rId3" imgW="7578000" imgH="5355000" progId="AcroExch.Document.7">
              <p:embed/>
            </p:oleObj>
          </a:graphicData>
        </a:graphic>
      </p:graphicFrame>
      <p:sp>
        <p:nvSpPr>
          <p:cNvPr id="5" name="Скругленный прямоугольник 4"/>
          <p:cNvSpPr/>
          <p:nvPr/>
        </p:nvSpPr>
        <p:spPr>
          <a:xfrm>
            <a:off x="142844" y="1214422"/>
            <a:ext cx="9001156" cy="5429288"/>
          </a:xfrm>
          <a:prstGeom prst="roundRect">
            <a:avLst/>
          </a:prstGeom>
          <a:solidFill>
            <a:srgbClr val="99CCF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ro-RO" sz="2800" b="1" dirty="0" smtClean="0">
              <a:solidFill>
                <a:schemeClr val="tx1"/>
              </a:solidFill>
              <a:latin typeface="Times New Roman" pitchFamily="18" charset="0"/>
              <a:cs typeface="Times New Roman" pitchFamily="18" charset="0"/>
            </a:endParaRPr>
          </a:p>
        </p:txBody>
      </p:sp>
      <p:sp>
        <p:nvSpPr>
          <p:cNvPr id="6" name="Прямоугольник 5"/>
          <p:cNvSpPr/>
          <p:nvPr/>
        </p:nvSpPr>
        <p:spPr>
          <a:xfrm>
            <a:off x="714348" y="214290"/>
            <a:ext cx="7929618" cy="2400657"/>
          </a:xfrm>
          <a:prstGeom prst="rect">
            <a:avLst/>
          </a:prstGeom>
        </p:spPr>
        <p:txBody>
          <a:bodyPr wrap="square">
            <a:spAutoFit/>
          </a:bodyPr>
          <a:lstStyle/>
          <a:p>
            <a:pPr marL="444500" indent="-444500" algn="ctr">
              <a:defRPr/>
            </a:pPr>
            <a:r>
              <a:rPr lang="en-US" sz="3200" b="1" dirty="0" smtClean="0">
                <a:solidFill>
                  <a:srgbClr val="C00000"/>
                </a:solidFill>
              </a:rPr>
              <a:t> </a:t>
            </a:r>
            <a:r>
              <a:rPr lang="en-GB" sz="2200" dirty="0" smtClean="0"/>
              <a:t>E</a:t>
            </a:r>
            <a:r>
              <a:rPr lang="ro-RO" sz="2200" dirty="0" smtClean="0"/>
              <a:t>xemplu de participarea parteterilor PEV în Programele UE </a:t>
            </a:r>
            <a:r>
              <a:rPr lang="en-GB" sz="2200" dirty="0" smtClean="0"/>
              <a:t/>
            </a:r>
            <a:br>
              <a:rPr lang="en-GB" sz="2200" dirty="0" smtClean="0"/>
            </a:br>
            <a:r>
              <a:rPr lang="en-GB" sz="2200" dirty="0" smtClean="0"/>
              <a:t> 			</a:t>
            </a:r>
            <a:r>
              <a:rPr lang="ro-RO" sz="2200" b="1" dirty="0" smtClean="0"/>
              <a:t>Programul cadru 7 </a:t>
            </a:r>
          </a:p>
          <a:p>
            <a:pPr marL="444500" indent="-444500" algn="ctr">
              <a:defRPr/>
            </a:pPr>
            <a:r>
              <a:rPr lang="en-GB" sz="2200" b="1" dirty="0" smtClean="0"/>
              <a:t>(</a:t>
            </a:r>
            <a:r>
              <a:rPr lang="ro-RO" sz="2200" b="1" dirty="0" smtClean="0"/>
              <a:t>țările Parteneriatului Estic</a:t>
            </a:r>
            <a:r>
              <a:rPr lang="en-GB" sz="3200" b="1" dirty="0" smtClean="0"/>
              <a:t>)</a:t>
            </a:r>
            <a:endParaRPr lang="en-GB" sz="3200" b="1" dirty="0" smtClean="0">
              <a:solidFill>
                <a:srgbClr val="C00000"/>
              </a:solidFill>
            </a:endParaRPr>
          </a:p>
          <a:p>
            <a:pPr marL="444500" indent="-444500" algn="ctr">
              <a:defRPr/>
            </a:pPr>
            <a:endParaRPr lang="en-US" sz="3200" b="1" dirty="0" smtClean="0">
              <a:solidFill>
                <a:srgbClr val="C00000"/>
              </a:solidFill>
            </a:endParaRPr>
          </a:p>
          <a:p>
            <a:pPr marL="444500" indent="-444500" algn="ctr">
              <a:defRPr/>
            </a:pPr>
            <a:endParaRPr lang="en-US" sz="3200" b="1" dirty="0" smtClean="0">
              <a:solidFill>
                <a:srgbClr val="C00000"/>
              </a:solidFill>
            </a:endParaRPr>
          </a:p>
        </p:txBody>
      </p:sp>
      <p:graphicFrame>
        <p:nvGraphicFramePr>
          <p:cNvPr id="107523" name="Object 3"/>
          <p:cNvGraphicFramePr>
            <a:graphicFrameLocks noGrp="1" noChangeAspect="1"/>
          </p:cNvGraphicFramePr>
          <p:nvPr/>
        </p:nvGraphicFramePr>
        <p:xfrm>
          <a:off x="500034" y="1928802"/>
          <a:ext cx="8229600" cy="4371975"/>
        </p:xfrm>
        <a:graphic>
          <a:graphicData uri="http://schemas.openxmlformats.org/presentationml/2006/ole">
            <p:oleObj spid="_x0000_s108573" name="Chart" r:id="rId4" imgW="8229600" imgH="4371975" progId="MSGraph.Chart.8">
              <p:embed/>
            </p:oleObj>
          </a:graphicData>
        </a:graphic>
      </p:graphicFrame>
      <p:sp>
        <p:nvSpPr>
          <p:cNvPr id="8" name="Дата 7"/>
          <p:cNvSpPr>
            <a:spLocks noGrp="1"/>
          </p:cNvSpPr>
          <p:nvPr>
            <p:ph type="dt" sz="half" idx="10"/>
          </p:nvPr>
        </p:nvSpPr>
        <p:spPr/>
        <p:txBody>
          <a:bodyPr/>
          <a:lstStyle/>
          <a:p>
            <a:fld id="{FB996FBD-700E-4C18-82C1-8A6D56DF24B9}" type="datetime1">
              <a:rPr lang="ro-RO" smtClean="0"/>
              <a:pPr/>
              <a:t>22.05.2013</a:t>
            </a:fld>
            <a:endParaRPr lang="en-US"/>
          </a:p>
        </p:txBody>
      </p:sp>
      <p:sp>
        <p:nvSpPr>
          <p:cNvPr id="9" name="Номер слайда 8"/>
          <p:cNvSpPr>
            <a:spLocks noGrp="1"/>
          </p:cNvSpPr>
          <p:nvPr>
            <p:ph type="sldNum" sz="quarter" idx="12"/>
          </p:nvPr>
        </p:nvSpPr>
        <p:spPr/>
        <p:txBody>
          <a:bodyPr/>
          <a:lstStyle/>
          <a:p>
            <a:fld id="{1E923D44-A265-4C35-B3D9-34A1C005FE0F}" type="slidenum">
              <a:rPr lang="en-US" smtClean="0"/>
              <a:pPr/>
              <a:t>11</a:t>
            </a:fld>
            <a:endParaRPr lang="en-US"/>
          </a:p>
        </p:txBody>
      </p:sp>
      <p:sp>
        <p:nvSpPr>
          <p:cNvPr id="10" name="Нижний колонтитул 9"/>
          <p:cNvSpPr>
            <a:spLocks noGrp="1"/>
          </p:cNvSpPr>
          <p:nvPr>
            <p:ph type="ftr" sz="quarter" idx="11"/>
          </p:nvPr>
        </p:nvSpPr>
        <p:spPr/>
        <p:txBody>
          <a:bodyPr/>
          <a:lstStyle/>
          <a:p>
            <a:r>
              <a:rPr lang="en-US" smtClean="0"/>
              <a:t>www.mdrc.gov.md</a:t>
            </a:r>
            <a:endParaRPr lang="en-US"/>
          </a:p>
        </p:txBody>
      </p:sp>
    </p:spTree>
    <p:extLst>
      <p:ext uri="{BB962C8B-B14F-4D97-AF65-F5344CB8AC3E}">
        <p14:creationId xmlns="" xmlns:p14="http://schemas.microsoft.com/office/powerpoint/2010/main" val="37533000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hg</a:t>
            </a:r>
            <a:endParaRPr lang="ru-RU" dirty="0"/>
          </a:p>
        </p:txBody>
      </p:sp>
      <p:sp>
        <p:nvSpPr>
          <p:cNvPr id="3" name="Содержимое 2"/>
          <p:cNvSpPr>
            <a:spLocks noGrp="1"/>
          </p:cNvSpPr>
          <p:nvPr>
            <p:ph idx="1"/>
          </p:nvPr>
        </p:nvSpPr>
        <p:spPr/>
        <p:txBody>
          <a:bodyPr/>
          <a:lstStyle/>
          <a:p>
            <a:endParaRPr lang="ru-RU" dirty="0"/>
          </a:p>
        </p:txBody>
      </p:sp>
      <p:graphicFrame>
        <p:nvGraphicFramePr>
          <p:cNvPr id="4" name="Object 4"/>
          <p:cNvGraphicFramePr>
            <a:graphicFrameLocks noChangeAspect="1"/>
          </p:cNvGraphicFramePr>
          <p:nvPr/>
        </p:nvGraphicFramePr>
        <p:xfrm>
          <a:off x="0" y="0"/>
          <a:ext cx="9286875" cy="7000875"/>
        </p:xfrm>
        <a:graphic>
          <a:graphicData uri="http://schemas.openxmlformats.org/presentationml/2006/ole">
            <p:oleObj spid="_x0000_s109583" name="Acrobat Document" r:id="rId3" imgW="7578000" imgH="5355000" progId="AcroExch.Document.7">
              <p:embed/>
            </p:oleObj>
          </a:graphicData>
        </a:graphic>
      </p:graphicFrame>
      <p:sp>
        <p:nvSpPr>
          <p:cNvPr id="5" name="Скругленный прямоугольник 4"/>
          <p:cNvSpPr/>
          <p:nvPr/>
        </p:nvSpPr>
        <p:spPr>
          <a:xfrm>
            <a:off x="142844" y="1214422"/>
            <a:ext cx="9001156" cy="5429288"/>
          </a:xfrm>
          <a:prstGeom prst="roundRect">
            <a:avLst/>
          </a:prstGeom>
          <a:solidFill>
            <a:srgbClr val="99CCF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Wingdings" pitchFamily="2" charset="2"/>
              <a:buChar char="Ø"/>
              <a:defRPr/>
            </a:pPr>
            <a:r>
              <a:rPr lang="ro-RO" sz="2200" dirty="0" smtClean="0">
                <a:solidFill>
                  <a:schemeClr val="tx1"/>
                </a:solidFill>
                <a:latin typeface="Times New Roman" pitchFamily="18" charset="0"/>
                <a:cs typeface="Times New Roman" pitchFamily="18" charset="0"/>
              </a:rPr>
              <a:t>Inițierea proiectelor de dezvoltare locală plasată sub responsabilitatea comunității</a:t>
            </a:r>
          </a:p>
          <a:p>
            <a:pPr>
              <a:buFont typeface="Wingdings" pitchFamily="2" charset="2"/>
              <a:buChar char="Ø"/>
              <a:defRPr/>
            </a:pPr>
            <a:r>
              <a:rPr lang="ro-RO" sz="2200" dirty="0" smtClean="0">
                <a:solidFill>
                  <a:schemeClr val="tx1"/>
                </a:solidFill>
                <a:latin typeface="Times New Roman" pitchFamily="18" charset="0"/>
                <a:cs typeface="Times New Roman" pitchFamily="18" charset="0"/>
              </a:rPr>
              <a:t>Dezvoltarea abordărilor integrate de tipul </a:t>
            </a:r>
            <a:r>
              <a:rPr lang="en-US" sz="2200" dirty="0" smtClean="0">
                <a:solidFill>
                  <a:schemeClr val="tx1"/>
                </a:solidFill>
                <a:latin typeface="Times New Roman" pitchFamily="18" charset="0"/>
                <a:cs typeface="Times New Roman" pitchFamily="18" charset="0"/>
              </a:rPr>
              <a:t>“de </a:t>
            </a:r>
            <a:r>
              <a:rPr lang="en-US" sz="2200" dirty="0" err="1" smtClean="0">
                <a:solidFill>
                  <a:schemeClr val="tx1"/>
                </a:solidFill>
                <a:latin typeface="Times New Roman" pitchFamily="18" charset="0"/>
                <a:cs typeface="Times New Roman" pitchFamily="18" charset="0"/>
              </a:rPr>
              <a:t>jos</a:t>
            </a:r>
            <a:r>
              <a:rPr lang="en-US" sz="2200" dirty="0" smtClean="0">
                <a:solidFill>
                  <a:schemeClr val="tx1"/>
                </a:solidFill>
                <a:latin typeface="Times New Roman" pitchFamily="18" charset="0"/>
                <a:cs typeface="Times New Roman" pitchFamily="18" charset="0"/>
              </a:rPr>
              <a:t> in </a:t>
            </a:r>
            <a:r>
              <a:rPr lang="en-US" sz="2200" dirty="0" err="1" smtClean="0">
                <a:solidFill>
                  <a:schemeClr val="tx1"/>
                </a:solidFill>
                <a:latin typeface="Times New Roman" pitchFamily="18" charset="0"/>
                <a:cs typeface="Times New Roman" pitchFamily="18" charset="0"/>
              </a:rPr>
              <a:t>sus</a:t>
            </a:r>
            <a:r>
              <a:rPr lang="en-US" sz="2200" dirty="0" smtClean="0">
                <a:solidFill>
                  <a:schemeClr val="tx1"/>
                </a:solidFill>
                <a:latin typeface="Times New Roman" pitchFamily="18" charset="0"/>
                <a:cs typeface="Times New Roman" pitchFamily="18" charset="0"/>
              </a:rPr>
              <a:t>”</a:t>
            </a:r>
            <a:endParaRPr lang="ro-RO" sz="2200" dirty="0" smtClean="0">
              <a:solidFill>
                <a:schemeClr val="tx1"/>
              </a:solidFill>
              <a:latin typeface="Times New Roman" pitchFamily="18" charset="0"/>
              <a:cs typeface="Times New Roman" pitchFamily="18" charset="0"/>
            </a:endParaRPr>
          </a:p>
          <a:p>
            <a:pPr>
              <a:buFont typeface="Wingdings" pitchFamily="2" charset="2"/>
              <a:buChar char="Ø"/>
              <a:defRPr/>
            </a:pPr>
            <a:r>
              <a:rPr lang="en-US" sz="2200" dirty="0" err="1" smtClean="0">
                <a:solidFill>
                  <a:schemeClr val="tx1"/>
                </a:solidFill>
                <a:latin typeface="Times New Roman" pitchFamily="18" charset="0"/>
                <a:cs typeface="Times New Roman" pitchFamily="18" charset="0"/>
              </a:rPr>
              <a:t>Stimularea</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capacit</a:t>
            </a:r>
            <a:r>
              <a:rPr lang="ro-RO" sz="2200" dirty="0" err="1" smtClean="0">
                <a:solidFill>
                  <a:schemeClr val="tx1"/>
                </a:solidFill>
                <a:latin typeface="Times New Roman" pitchFamily="18" charset="0"/>
                <a:cs typeface="Times New Roman" pitchFamily="18" charset="0"/>
              </a:rPr>
              <a:t>ăților</a:t>
            </a:r>
            <a:r>
              <a:rPr lang="ro-RO" sz="2200" dirty="0" smtClean="0">
                <a:solidFill>
                  <a:schemeClr val="tx1"/>
                </a:solidFill>
                <a:latin typeface="Times New Roman" pitchFamily="18" charset="0"/>
                <a:cs typeface="Times New Roman" pitchFamily="18" charset="0"/>
              </a:rPr>
              <a:t> comunităților și stimularea inovării</a:t>
            </a:r>
          </a:p>
          <a:p>
            <a:pPr>
              <a:buFont typeface="Wingdings" pitchFamily="2" charset="2"/>
              <a:buChar char="Ø"/>
              <a:defRPr/>
            </a:pPr>
            <a:r>
              <a:rPr lang="ro-RO" sz="2200" dirty="0" smtClean="0">
                <a:solidFill>
                  <a:schemeClr val="tx1"/>
                </a:solidFill>
                <a:latin typeface="Times New Roman" pitchFamily="18" charset="0"/>
                <a:cs typeface="Times New Roman" pitchFamily="18" charset="0"/>
              </a:rPr>
              <a:t>Promovarea proprietății comunității prin creșterea gradului de participare și consolidarea sentimentului de implicare și proprietate</a:t>
            </a:r>
          </a:p>
          <a:p>
            <a:pPr>
              <a:defRPr/>
            </a:pPr>
            <a:r>
              <a:rPr lang="ro-RO" sz="2200" dirty="0" smtClean="0">
                <a:solidFill>
                  <a:schemeClr val="tx1"/>
                </a:solidFill>
                <a:latin typeface="Times New Roman" pitchFamily="18" charset="0"/>
                <a:cs typeface="Times New Roman" pitchFamily="18" charset="0"/>
              </a:rPr>
              <a:t>Bazate pe:</a:t>
            </a:r>
          </a:p>
          <a:p>
            <a:pPr>
              <a:buFont typeface="Wingdings" pitchFamily="2" charset="2"/>
              <a:buChar char="Ø"/>
              <a:defRPr/>
            </a:pPr>
            <a:r>
              <a:rPr lang="ro-RO" sz="2200" dirty="0" smtClean="0">
                <a:solidFill>
                  <a:schemeClr val="tx1"/>
                </a:solidFill>
                <a:latin typeface="Times New Roman" pitchFamily="18" charset="0"/>
                <a:cs typeface="Times New Roman" pitchFamily="18" charset="0"/>
              </a:rPr>
              <a:t>Grupurile de acțiune locală (interese socio-economice locale ale APL, ONG, business, </a:t>
            </a:r>
            <a:r>
              <a:rPr lang="ro-RO" sz="2200" dirty="0" err="1" smtClean="0">
                <a:solidFill>
                  <a:schemeClr val="tx1"/>
                </a:solidFill>
                <a:latin typeface="Times New Roman" pitchFamily="18" charset="0"/>
                <a:cs typeface="Times New Roman" pitchFamily="18" charset="0"/>
              </a:rPr>
              <a:t>etc</a:t>
            </a:r>
            <a:r>
              <a:rPr lang="ro-RO" sz="2200" dirty="0" smtClean="0">
                <a:solidFill>
                  <a:schemeClr val="tx1"/>
                </a:solidFill>
                <a:latin typeface="Times New Roman" pitchFamily="18" charset="0"/>
                <a:cs typeface="Times New Roman" pitchFamily="18" charset="0"/>
              </a:rPr>
              <a:t>)</a:t>
            </a:r>
          </a:p>
          <a:p>
            <a:pPr>
              <a:buFont typeface="Wingdings" pitchFamily="2" charset="2"/>
              <a:buChar char="Ø"/>
              <a:defRPr/>
            </a:pPr>
            <a:r>
              <a:rPr lang="ro-RO" sz="2200" dirty="0" smtClean="0">
                <a:solidFill>
                  <a:schemeClr val="tx1"/>
                </a:solidFill>
                <a:latin typeface="Times New Roman" pitchFamily="18" charset="0"/>
                <a:cs typeface="Times New Roman" pitchFamily="18" charset="0"/>
              </a:rPr>
              <a:t>Strategiile de dezvoltare locală – coerente cu programele relevante de finanțare</a:t>
            </a:r>
          </a:p>
          <a:p>
            <a:pPr>
              <a:buFont typeface="Wingdings" pitchFamily="2" charset="2"/>
              <a:buChar char="Ø"/>
              <a:defRPr/>
            </a:pPr>
            <a:r>
              <a:rPr lang="ro-RO" sz="2200" dirty="0" smtClean="0">
                <a:solidFill>
                  <a:schemeClr val="tx1"/>
                </a:solidFill>
                <a:latin typeface="Times New Roman" pitchFamily="18" charset="0"/>
                <a:cs typeface="Times New Roman" pitchFamily="18" charset="0"/>
              </a:rPr>
              <a:t>Elaborarea proiectelor sprijinite din mai multe fonduri, programe operaționale finanțate din fonduri multiple și finanțare încrucișată, inclusiv națională</a:t>
            </a:r>
          </a:p>
          <a:p>
            <a:pPr>
              <a:buFont typeface="Wingdings" pitchFamily="2" charset="2"/>
              <a:buChar char="Ø"/>
              <a:defRPr/>
            </a:pPr>
            <a:r>
              <a:rPr lang="ro-RO" sz="2200" dirty="0" smtClean="0">
                <a:solidFill>
                  <a:schemeClr val="tx1"/>
                </a:solidFill>
                <a:latin typeface="Times New Roman" pitchFamily="18" charset="0"/>
                <a:cs typeface="Times New Roman" pitchFamily="18" charset="0"/>
              </a:rPr>
              <a:t>Abordare funcțională pentru intervenții la scară regională în cadrul unor platforme de dezvoltare urbană.</a:t>
            </a:r>
            <a:endParaRPr lang="en-US" sz="2200" dirty="0" smtClean="0">
              <a:solidFill>
                <a:schemeClr val="tx1"/>
              </a:solidFill>
              <a:latin typeface="Times New Roman" pitchFamily="18" charset="0"/>
              <a:cs typeface="Times New Roman" pitchFamily="18" charset="0"/>
            </a:endParaRPr>
          </a:p>
          <a:p>
            <a:pPr>
              <a:buFont typeface="Wingdings" pitchFamily="2" charset="2"/>
              <a:buChar char="Ø"/>
              <a:defRPr/>
            </a:pPr>
            <a:r>
              <a:rPr lang="ro-RO" sz="2200" dirty="0" smtClean="0">
                <a:solidFill>
                  <a:schemeClr val="tx1"/>
                </a:solidFill>
                <a:latin typeface="Times New Roman" pitchFamily="18" charset="0"/>
                <a:cs typeface="Times New Roman" pitchFamily="18" charset="0"/>
              </a:rPr>
              <a:t>Promovarea </a:t>
            </a:r>
            <a:r>
              <a:rPr lang="en-US" sz="2200" dirty="0" smtClean="0">
                <a:solidFill>
                  <a:schemeClr val="tx1"/>
                </a:solidFill>
                <a:latin typeface="Times New Roman" pitchFamily="18" charset="0"/>
                <a:cs typeface="Times New Roman" pitchFamily="18" charset="0"/>
              </a:rPr>
              <a:t>Green projects </a:t>
            </a:r>
            <a:endParaRPr lang="ro-RO" sz="2200" dirty="0" smtClean="0">
              <a:solidFill>
                <a:schemeClr val="tx1"/>
              </a:solidFill>
              <a:latin typeface="Times New Roman" pitchFamily="18" charset="0"/>
              <a:cs typeface="Times New Roman" pitchFamily="18" charset="0"/>
            </a:endParaRPr>
          </a:p>
          <a:p>
            <a:pPr>
              <a:buFont typeface="Wingdings" pitchFamily="2" charset="2"/>
              <a:buChar char="Ø"/>
              <a:defRPr/>
            </a:pPr>
            <a:endParaRPr lang="en-US" sz="2200" dirty="0" smtClean="0">
              <a:solidFill>
                <a:schemeClr val="tx1"/>
              </a:solidFill>
              <a:latin typeface="Times New Roman" pitchFamily="18" charset="0"/>
              <a:cs typeface="Times New Roman" pitchFamily="18" charset="0"/>
            </a:endParaRPr>
          </a:p>
          <a:p>
            <a:pPr>
              <a:defRPr/>
            </a:pPr>
            <a:endParaRPr lang="ro-RO" sz="2800" b="1" dirty="0" smtClean="0">
              <a:solidFill>
                <a:schemeClr val="tx1"/>
              </a:solidFill>
              <a:latin typeface="Times New Roman" pitchFamily="18" charset="0"/>
              <a:cs typeface="Times New Roman" pitchFamily="18" charset="0"/>
            </a:endParaRPr>
          </a:p>
        </p:txBody>
      </p:sp>
      <p:sp>
        <p:nvSpPr>
          <p:cNvPr id="6" name="Прямоугольник 5"/>
          <p:cNvSpPr/>
          <p:nvPr/>
        </p:nvSpPr>
        <p:spPr>
          <a:xfrm>
            <a:off x="714348" y="214290"/>
            <a:ext cx="7929618" cy="1077218"/>
          </a:xfrm>
          <a:prstGeom prst="rect">
            <a:avLst/>
          </a:prstGeom>
        </p:spPr>
        <p:txBody>
          <a:bodyPr wrap="square">
            <a:spAutoFit/>
          </a:bodyPr>
          <a:lstStyle/>
          <a:p>
            <a:pPr marL="444500" indent="-444500" algn="ctr">
              <a:defRPr/>
            </a:pPr>
            <a:r>
              <a:rPr lang="en-US" sz="3200" b="1" dirty="0" smtClean="0">
                <a:solidFill>
                  <a:srgbClr val="C00000"/>
                </a:solidFill>
              </a:rPr>
              <a:t> </a:t>
            </a:r>
            <a:r>
              <a:rPr lang="ro-RO" sz="3200" b="1" dirty="0" smtClean="0">
                <a:solidFill>
                  <a:srgbClr val="C00000"/>
                </a:solidFill>
              </a:rPr>
              <a:t>RECOMANDĂRI (APL): </a:t>
            </a:r>
            <a:endParaRPr lang="en-US" sz="3200" b="1" dirty="0" smtClean="0">
              <a:solidFill>
                <a:srgbClr val="C00000"/>
              </a:solidFill>
            </a:endParaRPr>
          </a:p>
          <a:p>
            <a:pPr marL="444500" indent="-444500" algn="ctr">
              <a:defRPr/>
            </a:pPr>
            <a:endParaRPr lang="en-US" sz="3200" b="1" dirty="0" smtClean="0">
              <a:solidFill>
                <a:srgbClr val="C00000"/>
              </a:solidFill>
            </a:endParaRPr>
          </a:p>
        </p:txBody>
      </p:sp>
      <p:sp>
        <p:nvSpPr>
          <p:cNvPr id="7" name="Дата 6"/>
          <p:cNvSpPr>
            <a:spLocks noGrp="1"/>
          </p:cNvSpPr>
          <p:nvPr>
            <p:ph type="dt" sz="half" idx="10"/>
          </p:nvPr>
        </p:nvSpPr>
        <p:spPr/>
        <p:txBody>
          <a:bodyPr/>
          <a:lstStyle/>
          <a:p>
            <a:fld id="{BCE5E6FE-A0F3-4FFC-8DD1-388D8AA7D0DB}" type="datetime1">
              <a:rPr lang="ro-RO" smtClean="0"/>
              <a:pPr/>
              <a:t>22.05.2013</a:t>
            </a:fld>
            <a:endParaRPr lang="en-US" dirty="0"/>
          </a:p>
        </p:txBody>
      </p:sp>
      <p:sp>
        <p:nvSpPr>
          <p:cNvPr id="8" name="Номер слайда 7"/>
          <p:cNvSpPr>
            <a:spLocks noGrp="1"/>
          </p:cNvSpPr>
          <p:nvPr>
            <p:ph type="sldNum" sz="quarter" idx="12"/>
          </p:nvPr>
        </p:nvSpPr>
        <p:spPr/>
        <p:txBody>
          <a:bodyPr/>
          <a:lstStyle/>
          <a:p>
            <a:fld id="{1E923D44-A265-4C35-B3D9-34A1C005FE0F}" type="slidenum">
              <a:rPr lang="en-US" smtClean="0"/>
              <a:pPr/>
              <a:t>12</a:t>
            </a:fld>
            <a:endParaRPr lang="en-US"/>
          </a:p>
        </p:txBody>
      </p:sp>
      <p:sp>
        <p:nvSpPr>
          <p:cNvPr id="9" name="Нижний колонтитул 8"/>
          <p:cNvSpPr>
            <a:spLocks noGrp="1"/>
          </p:cNvSpPr>
          <p:nvPr>
            <p:ph type="ftr" sz="quarter" idx="11"/>
          </p:nvPr>
        </p:nvSpPr>
        <p:spPr/>
        <p:txBody>
          <a:bodyPr/>
          <a:lstStyle/>
          <a:p>
            <a:r>
              <a:rPr lang="en-US" dirty="0" smtClean="0"/>
              <a:t>www.mdrc.gov.md</a:t>
            </a:r>
            <a:endParaRPr lang="en-US" dirty="0"/>
          </a:p>
        </p:txBody>
      </p:sp>
    </p:spTree>
    <p:extLst>
      <p:ext uri="{BB962C8B-B14F-4D97-AF65-F5344CB8AC3E}">
        <p14:creationId xmlns="" xmlns:p14="http://schemas.microsoft.com/office/powerpoint/2010/main" val="2015718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hg</a:t>
            </a:r>
            <a:endParaRPr lang="ru-RU" dirty="0"/>
          </a:p>
        </p:txBody>
      </p:sp>
      <p:sp>
        <p:nvSpPr>
          <p:cNvPr id="3" name="Содержимое 2"/>
          <p:cNvSpPr>
            <a:spLocks noGrp="1"/>
          </p:cNvSpPr>
          <p:nvPr>
            <p:ph idx="1"/>
          </p:nvPr>
        </p:nvSpPr>
        <p:spPr/>
        <p:txBody>
          <a:bodyPr/>
          <a:lstStyle/>
          <a:p>
            <a:endParaRPr lang="ru-RU" dirty="0"/>
          </a:p>
        </p:txBody>
      </p:sp>
      <p:graphicFrame>
        <p:nvGraphicFramePr>
          <p:cNvPr id="4" name="Object 4"/>
          <p:cNvGraphicFramePr>
            <a:graphicFrameLocks noChangeAspect="1"/>
          </p:cNvGraphicFramePr>
          <p:nvPr/>
        </p:nvGraphicFramePr>
        <p:xfrm>
          <a:off x="0" y="0"/>
          <a:ext cx="9286875" cy="7000875"/>
        </p:xfrm>
        <a:graphic>
          <a:graphicData uri="http://schemas.openxmlformats.org/presentationml/2006/ole">
            <p:oleObj spid="_x0000_s110607" name="Acrobat Document" r:id="rId3" imgW="7578000" imgH="5355000" progId="AcroExch.Document.7">
              <p:embed/>
            </p:oleObj>
          </a:graphicData>
        </a:graphic>
      </p:graphicFrame>
      <p:sp>
        <p:nvSpPr>
          <p:cNvPr id="5" name="Скругленный прямоугольник 4"/>
          <p:cNvSpPr/>
          <p:nvPr/>
        </p:nvSpPr>
        <p:spPr>
          <a:xfrm>
            <a:off x="142844" y="1214422"/>
            <a:ext cx="9001156" cy="5429288"/>
          </a:xfrm>
          <a:prstGeom prst="roundRect">
            <a:avLst/>
          </a:prstGeom>
          <a:solidFill>
            <a:srgbClr val="99CCF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ru-RU" sz="2800" dirty="0" smtClean="0">
                <a:latin typeface="Times New Roman" pitchFamily="18" charset="0"/>
                <a:cs typeface="Times New Roman" pitchFamily="18" charset="0"/>
              </a:rPr>
              <a:t> </a:t>
            </a:r>
          </a:p>
          <a:p>
            <a:r>
              <a:rPr lang="ru-RU" sz="2800" dirty="0" smtClean="0">
                <a:latin typeface="Times New Roman" pitchFamily="18" charset="0"/>
                <a:cs typeface="Times New Roman" pitchFamily="18" charset="0"/>
              </a:rPr>
              <a:t>  </a:t>
            </a:r>
          </a:p>
          <a:p>
            <a:r>
              <a:rPr lang="ru-RU" sz="2800" dirty="0" smtClean="0">
                <a:latin typeface="Times New Roman" pitchFamily="18" charset="0"/>
                <a:cs typeface="Times New Roman" pitchFamily="18" charset="0"/>
              </a:rPr>
              <a:t> </a:t>
            </a:r>
          </a:p>
          <a:p>
            <a:r>
              <a:rPr lang="ru-RU" sz="2800" dirty="0" smtClean="0">
                <a:latin typeface="Times New Roman" pitchFamily="18" charset="0"/>
                <a:cs typeface="Times New Roman" pitchFamily="18" charset="0"/>
              </a:rPr>
              <a:t> </a:t>
            </a:r>
          </a:p>
          <a:p>
            <a:pPr>
              <a:buFont typeface="Wingdings" pitchFamily="2" charset="2"/>
              <a:buChar char="§"/>
            </a:pPr>
            <a:r>
              <a:rPr lang="ro-RO" sz="2200" dirty="0" smtClean="0">
                <a:solidFill>
                  <a:schemeClr val="tx1"/>
                </a:solidFill>
                <a:latin typeface="Times New Roman" pitchFamily="18" charset="0"/>
                <a:cs typeface="Times New Roman" pitchFamily="18" charset="0"/>
              </a:rPr>
              <a:t>Programul de Cooperate Transnațională Europa de Sud Est </a:t>
            </a:r>
            <a:r>
              <a:rPr lang="ru-RU" sz="2200" dirty="0" smtClean="0">
                <a:solidFill>
                  <a:schemeClr val="tx1"/>
                </a:solidFill>
                <a:latin typeface="Times New Roman" pitchFamily="18" charset="0"/>
                <a:cs typeface="Times New Roman" pitchFamily="18" charset="0"/>
              </a:rPr>
              <a:t> </a:t>
            </a:r>
            <a:r>
              <a:rPr lang="ru-RU" sz="2200" dirty="0" smtClean="0">
                <a:solidFill>
                  <a:schemeClr val="tx1"/>
                </a:solidFill>
                <a:latin typeface="Times New Roman" pitchFamily="18" charset="0"/>
                <a:cs typeface="Times New Roman" pitchFamily="18" charset="0"/>
                <a:hlinkClick r:id="rId4"/>
              </a:rPr>
              <a:t>http://www.southeast-europe.net/en/</a:t>
            </a:r>
            <a:endParaRPr lang="ro-RO" sz="2200" dirty="0" smtClean="0">
              <a:solidFill>
                <a:schemeClr val="tx1"/>
              </a:solidFill>
              <a:latin typeface="Times New Roman" pitchFamily="18" charset="0"/>
              <a:cs typeface="Times New Roman" pitchFamily="18" charset="0"/>
            </a:endParaRPr>
          </a:p>
          <a:p>
            <a:pPr>
              <a:buFont typeface="Wingdings" pitchFamily="2" charset="2"/>
              <a:buChar char="§"/>
            </a:pPr>
            <a:r>
              <a:rPr lang="ru-RU" sz="2200" dirty="0" smtClean="0">
                <a:solidFill>
                  <a:schemeClr val="tx1"/>
                </a:solidFill>
                <a:latin typeface="Times New Roman" pitchFamily="18" charset="0"/>
                <a:cs typeface="Times New Roman" pitchFamily="18" charset="0"/>
              </a:rPr>
              <a:t>-</a:t>
            </a:r>
            <a:r>
              <a:rPr lang="ro-RO" sz="2200" dirty="0" smtClean="0">
                <a:solidFill>
                  <a:schemeClr val="tx1"/>
                </a:solidFill>
                <a:latin typeface="Times New Roman" pitchFamily="18" charset="0"/>
                <a:cs typeface="Times New Roman" pitchFamily="18" charset="0"/>
              </a:rPr>
              <a:t> POC</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Rom</a:t>
            </a:r>
            <a:r>
              <a:rPr lang="ro-RO" sz="2200" dirty="0" smtClean="0">
                <a:solidFill>
                  <a:schemeClr val="tx1"/>
                </a:solidFill>
                <a:latin typeface="Times New Roman" pitchFamily="18" charset="0"/>
                <a:cs typeface="Times New Roman" pitchFamily="18" charset="0"/>
              </a:rPr>
              <a:t>â</a:t>
            </a:r>
            <a:r>
              <a:rPr lang="ru-RU" sz="2200" dirty="0" err="1" smtClean="0">
                <a:solidFill>
                  <a:schemeClr val="tx1"/>
                </a:solidFill>
                <a:latin typeface="Times New Roman" pitchFamily="18" charset="0"/>
                <a:cs typeface="Times New Roman" pitchFamily="18" charset="0"/>
              </a:rPr>
              <a:t>nia</a:t>
            </a:r>
            <a:r>
              <a:rPr lang="ru-RU" sz="2200" dirty="0" smtClean="0">
                <a:solidFill>
                  <a:schemeClr val="tx1"/>
                </a:solidFill>
                <a:latin typeface="Times New Roman" pitchFamily="18" charset="0"/>
                <a:cs typeface="Times New Roman" pitchFamily="18" charset="0"/>
              </a:rPr>
              <a:t>- U</a:t>
            </a:r>
            <a:r>
              <a:rPr lang="ro-RO" sz="2200" dirty="0" smtClean="0">
                <a:solidFill>
                  <a:schemeClr val="tx1"/>
                </a:solidFill>
                <a:latin typeface="Times New Roman" pitchFamily="18" charset="0"/>
                <a:cs typeface="Times New Roman" pitchFamily="18" charset="0"/>
              </a:rPr>
              <a:t>c</a:t>
            </a:r>
            <a:r>
              <a:rPr lang="ru-RU" sz="2200" dirty="0" err="1" smtClean="0">
                <a:solidFill>
                  <a:schemeClr val="tx1"/>
                </a:solidFill>
                <a:latin typeface="Times New Roman" pitchFamily="18" charset="0"/>
                <a:cs typeface="Times New Roman" pitchFamily="18" charset="0"/>
              </a:rPr>
              <a:t>rain</a:t>
            </a:r>
            <a:r>
              <a:rPr lang="ro-RO" sz="2200" dirty="0" smtClean="0">
                <a:solidFill>
                  <a:schemeClr val="tx1"/>
                </a:solidFill>
                <a:latin typeface="Times New Roman" pitchFamily="18" charset="0"/>
                <a:cs typeface="Times New Roman" pitchFamily="18" charset="0"/>
              </a:rPr>
              <a:t>a</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Republic</a:t>
            </a:r>
            <a:r>
              <a:rPr lang="ro-RO" sz="2200" dirty="0" smtClean="0">
                <a:solidFill>
                  <a:schemeClr val="tx1"/>
                </a:solidFill>
                <a:latin typeface="Times New Roman" pitchFamily="18" charset="0"/>
                <a:cs typeface="Times New Roman" pitchFamily="18" charset="0"/>
              </a:rPr>
              <a:t>a Moldova </a:t>
            </a:r>
            <a:r>
              <a:rPr lang="ro-RO" sz="2200" dirty="0" err="1" smtClean="0">
                <a:solidFill>
                  <a:schemeClr val="tx1"/>
                </a:solidFill>
                <a:latin typeface="Times New Roman" pitchFamily="18" charset="0"/>
                <a:cs typeface="Times New Roman" pitchFamily="18" charset="0"/>
                <a:hlinkClick r:id="rId5"/>
              </a:rPr>
              <a:t>www.ro-ua-md.net</a:t>
            </a:r>
            <a:r>
              <a:rPr lang="ro-RO" sz="2200" dirty="0" smtClean="0">
                <a:solidFill>
                  <a:schemeClr val="tx1"/>
                </a:solidFill>
                <a:latin typeface="Times New Roman" pitchFamily="18" charset="0"/>
                <a:cs typeface="Times New Roman" pitchFamily="18" charset="0"/>
              </a:rPr>
              <a:t> </a:t>
            </a:r>
            <a:endParaRPr lang="ru-RU" sz="2200" dirty="0" smtClean="0">
              <a:solidFill>
                <a:schemeClr val="tx1"/>
              </a:solidFill>
              <a:latin typeface="Times New Roman" pitchFamily="18" charset="0"/>
              <a:cs typeface="Times New Roman" pitchFamily="18" charset="0"/>
            </a:endParaRPr>
          </a:p>
          <a:p>
            <a:pPr>
              <a:buFont typeface="Wingdings" pitchFamily="2" charset="2"/>
              <a:buChar char="§"/>
            </a:pPr>
            <a:r>
              <a:rPr lang="ru-RU" sz="2200" dirty="0" smtClean="0">
                <a:solidFill>
                  <a:schemeClr val="tx1"/>
                </a:solidFill>
                <a:latin typeface="Times New Roman" pitchFamily="18" charset="0"/>
                <a:cs typeface="Times New Roman" pitchFamily="18" charset="0"/>
              </a:rPr>
              <a:t>  East East: Partnership Beyond Borders Program (EE:PBBP)</a:t>
            </a:r>
          </a:p>
          <a:p>
            <a:r>
              <a:rPr lang="ru-RU" sz="2800" dirty="0" smtClean="0">
                <a:latin typeface="Times New Roman" pitchFamily="18" charset="0"/>
                <a:cs typeface="Times New Roman" pitchFamily="18" charset="0"/>
              </a:rPr>
              <a:t> </a:t>
            </a:r>
            <a:r>
              <a:rPr lang="ru-RU" sz="2200" dirty="0" smtClean="0">
                <a:solidFill>
                  <a:schemeClr val="tx1"/>
                </a:solidFill>
                <a:latin typeface="Times New Roman" pitchFamily="18" charset="0"/>
                <a:cs typeface="Times New Roman" pitchFamily="18" charset="0"/>
                <a:hlinkClick r:id="rId6"/>
              </a:rPr>
              <a:t>http://www.soros.md/en/east</a:t>
            </a:r>
            <a:endParaRPr lang="ru-RU" sz="2200" dirty="0" smtClean="0">
              <a:solidFill>
                <a:schemeClr val="tx1"/>
              </a:solidFill>
              <a:latin typeface="Times New Roman" pitchFamily="18" charset="0"/>
              <a:cs typeface="Times New Roman" pitchFamily="18" charset="0"/>
              <a:hlinkClick r:id="rId4"/>
            </a:endParaRPr>
          </a:p>
          <a:p>
            <a:pPr>
              <a:buFont typeface="Wingdings" pitchFamily="2" charset="2"/>
              <a:buChar char="§"/>
            </a:pPr>
            <a:r>
              <a:rPr lang="ru-RU" sz="2200" dirty="0" smtClean="0">
                <a:solidFill>
                  <a:schemeClr val="tx1"/>
                </a:solidFill>
                <a:latin typeface="Times New Roman" pitchFamily="18" charset="0"/>
                <a:cs typeface="Times New Roman" pitchFamily="18" charset="0"/>
              </a:rPr>
              <a:t> </a:t>
            </a:r>
            <a:r>
              <a:rPr lang="ro-RO" sz="2200" dirty="0" smtClean="0">
                <a:solidFill>
                  <a:schemeClr val="tx1"/>
                </a:solidFill>
                <a:latin typeface="Times New Roman" pitchFamily="18" charset="0"/>
                <a:cs typeface="Times New Roman" pitchFamily="18" charset="0"/>
              </a:rPr>
              <a:t>Fondul </a:t>
            </a:r>
            <a:r>
              <a:rPr lang="ru-RU" sz="2200" dirty="0" err="1" smtClean="0">
                <a:solidFill>
                  <a:schemeClr val="tx1"/>
                </a:solidFill>
                <a:latin typeface="Times New Roman" pitchFamily="18" charset="0"/>
                <a:cs typeface="Times New Roman" pitchFamily="18" charset="0"/>
              </a:rPr>
              <a:t>Vi</a:t>
            </a:r>
            <a:r>
              <a:rPr lang="ro-RO" sz="2200" dirty="0" smtClean="0">
                <a:solidFill>
                  <a:schemeClr val="tx1"/>
                </a:solidFill>
                <a:latin typeface="Times New Roman" pitchFamily="18" charset="0"/>
                <a:cs typeface="Times New Roman" pitchFamily="18" charset="0"/>
              </a:rPr>
              <a:t>ș</a:t>
            </a:r>
            <a:r>
              <a:rPr lang="ru-RU" sz="2200" dirty="0" err="1" smtClean="0">
                <a:solidFill>
                  <a:schemeClr val="tx1"/>
                </a:solidFill>
                <a:latin typeface="Times New Roman" pitchFamily="18" charset="0"/>
                <a:cs typeface="Times New Roman" pitchFamily="18" charset="0"/>
              </a:rPr>
              <a:t>egrad</a:t>
            </a:r>
            <a:r>
              <a:rPr lang="ru-RU" sz="2200" dirty="0" smtClean="0">
                <a:solidFill>
                  <a:schemeClr val="tx1"/>
                </a:solidFill>
                <a:latin typeface="Times New Roman" pitchFamily="18" charset="0"/>
                <a:cs typeface="Times New Roman" pitchFamily="18" charset="0"/>
              </a:rPr>
              <a:t> </a:t>
            </a:r>
            <a:r>
              <a:rPr lang="ro-RO" sz="2200" dirty="0" smtClean="0">
                <a:solidFill>
                  <a:schemeClr val="tx1"/>
                </a:solidFill>
                <a:latin typeface="Times New Roman" pitchFamily="18" charset="0"/>
                <a:cs typeface="Times New Roman" pitchFamily="18" charset="0"/>
              </a:rPr>
              <a:t> </a:t>
            </a:r>
            <a:r>
              <a:rPr lang="ru-RU" sz="2200" dirty="0" smtClean="0">
                <a:solidFill>
                  <a:schemeClr val="tx1"/>
                </a:solidFill>
                <a:latin typeface="Times New Roman" pitchFamily="18" charset="0"/>
                <a:cs typeface="Times New Roman" pitchFamily="18" charset="0"/>
                <a:hlinkClick r:id="rId6"/>
              </a:rPr>
              <a:t> </a:t>
            </a:r>
            <a:r>
              <a:rPr lang="ru-RU" sz="2200" dirty="0" smtClean="0">
                <a:solidFill>
                  <a:schemeClr val="tx1"/>
                </a:solidFill>
                <a:latin typeface="Times New Roman" pitchFamily="18" charset="0"/>
                <a:cs typeface="Times New Roman" pitchFamily="18" charset="0"/>
                <a:hlinkClick r:id="rId7"/>
              </a:rPr>
              <a:t>http://visegradfund.org/</a:t>
            </a:r>
            <a:endParaRPr lang="ro-RO" sz="2200" dirty="0" smtClean="0">
              <a:solidFill>
                <a:schemeClr val="tx1"/>
              </a:solidFill>
              <a:latin typeface="Times New Roman" pitchFamily="18" charset="0"/>
              <a:cs typeface="Times New Roman" pitchFamily="18" charset="0"/>
            </a:endParaRPr>
          </a:p>
          <a:p>
            <a:pPr>
              <a:buFont typeface="Wingdings" pitchFamily="2" charset="2"/>
              <a:buChar char="§"/>
            </a:pPr>
            <a:r>
              <a:rPr lang="en-US" sz="2200" dirty="0" smtClean="0">
                <a:solidFill>
                  <a:schemeClr val="tx1"/>
                </a:solidFill>
                <a:latin typeface="Times New Roman" pitchFamily="18" charset="0"/>
                <a:cs typeface="Times New Roman" pitchFamily="18" charset="0"/>
              </a:rPr>
              <a:t>CEI - Central European Initiative</a:t>
            </a:r>
            <a:endParaRPr lang="ro-RO" sz="2200" dirty="0" smtClean="0">
              <a:solidFill>
                <a:schemeClr val="tx1"/>
              </a:solidFill>
              <a:latin typeface="Times New Roman" pitchFamily="18" charset="0"/>
              <a:cs typeface="Times New Roman" pitchFamily="18" charset="0"/>
            </a:endParaRPr>
          </a:p>
          <a:p>
            <a:pPr>
              <a:buFont typeface="Wingdings" pitchFamily="2" charset="2"/>
              <a:buChar char="§"/>
            </a:pP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Black</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Sea</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Trust</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for</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Regional</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Cooperation</a:t>
            </a:r>
            <a:endParaRPr lang="ru-RU" sz="2200" dirty="0" smtClean="0">
              <a:solidFill>
                <a:schemeClr val="tx1"/>
              </a:solidFill>
              <a:latin typeface="Times New Roman" pitchFamily="18" charset="0"/>
              <a:cs typeface="Times New Roman" pitchFamily="18" charset="0"/>
            </a:endParaRPr>
          </a:p>
          <a:p>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8"/>
              </a:rPr>
              <a:t>http://www.gmfus.org/grants-fellowships/grantmaking-programs/black-sea-trust</a:t>
            </a:r>
            <a:endParaRPr lang="ro-RO" dirty="0" smtClean="0">
              <a:latin typeface="Times New Roman" pitchFamily="18" charset="0"/>
              <a:cs typeface="Times New Roman" pitchFamily="18" charset="0"/>
            </a:endParaRPr>
          </a:p>
          <a:p>
            <a:pPr>
              <a:buFont typeface="Wingdings" pitchFamily="2" charset="2"/>
              <a:buChar char="§"/>
            </a:pPr>
            <a:r>
              <a:rPr lang="ru-RU" sz="2200" dirty="0" err="1" smtClean="0">
                <a:solidFill>
                  <a:schemeClr val="tx1"/>
                </a:solidFill>
                <a:latin typeface="Times New Roman" pitchFamily="18" charset="0"/>
                <a:cs typeface="Times New Roman" pitchFamily="18" charset="0"/>
              </a:rPr>
              <a:t>Youth</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in</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Action</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mobility</a:t>
            </a:r>
            <a:r>
              <a:rPr lang="ru-RU" sz="2200" dirty="0" smtClean="0">
                <a:solidFill>
                  <a:schemeClr val="tx1"/>
                </a:solidFill>
                <a:latin typeface="Times New Roman" pitchFamily="18" charset="0"/>
                <a:cs typeface="Times New Roman" pitchFamily="18" charset="0"/>
              </a:rPr>
              <a:t>)</a:t>
            </a:r>
            <a:endParaRPr lang="ro-RO" sz="2200" dirty="0" smtClean="0">
              <a:solidFill>
                <a:schemeClr val="tx1"/>
              </a:solidFill>
              <a:latin typeface="Times New Roman" pitchFamily="18" charset="0"/>
              <a:cs typeface="Times New Roman" pitchFamily="18" charset="0"/>
            </a:endParaRPr>
          </a:p>
          <a:p>
            <a:pPr>
              <a:buFont typeface="Wingdings" pitchFamily="2" charset="2"/>
              <a:buChar char="§"/>
            </a:pPr>
            <a:r>
              <a:rPr lang="ru-RU" sz="2000" dirty="0" smtClean="0">
                <a:solidFill>
                  <a:schemeClr val="tx1"/>
                </a:solidFill>
                <a:latin typeface="Times New Roman" pitchFamily="18" charset="0"/>
                <a:cs typeface="Times New Roman" pitchFamily="18" charset="0"/>
                <a:hlinkClick r:id="rId9"/>
              </a:rPr>
              <a:t>http://eacea.ec.europa.eu/youth/programme/who_participate_en.php#4</a:t>
            </a:r>
            <a:r>
              <a:rPr lang="ro-RO" sz="2000" dirty="0" smtClean="0">
                <a:solidFill>
                  <a:schemeClr val="tx1"/>
                </a:solidFill>
                <a:latin typeface="Times New Roman" pitchFamily="18" charset="0"/>
                <a:cs typeface="Times New Roman" pitchFamily="18" charset="0"/>
              </a:rPr>
              <a:t> </a:t>
            </a:r>
          </a:p>
          <a:p>
            <a:pPr>
              <a:buFont typeface="Wingdings" pitchFamily="2" charset="2"/>
              <a:buChar char="§"/>
            </a:pPr>
            <a:r>
              <a:rPr lang="ru-RU" sz="2200" dirty="0" smtClean="0">
                <a:solidFill>
                  <a:schemeClr val="tx1"/>
                </a:solidFill>
                <a:latin typeface="Times New Roman" pitchFamily="18" charset="0"/>
                <a:cs typeface="Times New Roman" pitchFamily="18" charset="0"/>
              </a:rPr>
              <a:t>COST </a:t>
            </a:r>
            <a:r>
              <a:rPr lang="ru-RU" sz="2200" dirty="0" err="1" smtClean="0">
                <a:solidFill>
                  <a:schemeClr val="tx1"/>
                </a:solidFill>
                <a:latin typeface="Times New Roman" pitchFamily="18" charset="0"/>
                <a:cs typeface="Times New Roman" pitchFamily="18" charset="0"/>
              </a:rPr>
              <a:t>European</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Cooperation</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in</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Science</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and</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Technology</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Scientists</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mobility</a:t>
            </a:r>
            <a:r>
              <a:rPr lang="ru-RU" sz="2200" dirty="0" smtClean="0">
                <a:solidFill>
                  <a:schemeClr val="tx1"/>
                </a:solidFill>
                <a:latin typeface="Times New Roman" pitchFamily="18" charset="0"/>
                <a:cs typeface="Times New Roman" pitchFamily="18" charset="0"/>
              </a:rPr>
              <a:t>)</a:t>
            </a:r>
          </a:p>
          <a:p>
            <a:pPr>
              <a:buFont typeface="Wingdings" pitchFamily="2" charset="2"/>
              <a:buChar char="§"/>
            </a:pPr>
            <a:r>
              <a:rPr lang="ru-RU" sz="2200" dirty="0" smtClean="0">
                <a:solidFill>
                  <a:schemeClr val="tx1"/>
                </a:solidFill>
                <a:latin typeface="Times New Roman" pitchFamily="18" charset="0"/>
                <a:cs typeface="Times New Roman" pitchFamily="18" charset="0"/>
                <a:hlinkClick r:id="rId10"/>
              </a:rPr>
              <a:t>http://www.cost.eu/participate/join_action</a:t>
            </a:r>
            <a:endParaRPr lang="ru-RU" sz="2200" dirty="0" smtClean="0">
              <a:solidFill>
                <a:schemeClr val="tx1"/>
              </a:solidFill>
              <a:latin typeface="Times New Roman" pitchFamily="18" charset="0"/>
              <a:cs typeface="Times New Roman" pitchFamily="18" charset="0"/>
            </a:endParaRPr>
          </a:p>
          <a:p>
            <a:endParaRPr lang="ru-RU" sz="2400" dirty="0" smtClean="0">
              <a:latin typeface="Times New Roman" pitchFamily="18" charset="0"/>
              <a:cs typeface="Times New Roman" pitchFamily="18" charset="0"/>
            </a:endParaRPr>
          </a:p>
          <a:p>
            <a:endParaRPr lang="ru-RU" sz="2400" b="1" dirty="0" smtClean="0">
              <a:latin typeface="Times New Roman" pitchFamily="18" charset="0"/>
              <a:cs typeface="Times New Roman" pitchFamily="18" charset="0"/>
            </a:endParaRPr>
          </a:p>
          <a:p>
            <a:endParaRPr lang="ru-RU" sz="2200" dirty="0" smtClean="0">
              <a:solidFill>
                <a:schemeClr val="tx1"/>
              </a:solidFill>
              <a:latin typeface="Times New Roman" pitchFamily="18" charset="0"/>
              <a:cs typeface="Times New Roman" pitchFamily="18" charset="0"/>
              <a:hlinkClick r:id="rId6"/>
            </a:endParaRPr>
          </a:p>
          <a:p>
            <a:pPr>
              <a:buFontTx/>
              <a:buChar char="-"/>
            </a:pPr>
            <a:endParaRPr lang="ru-RU" sz="2800" dirty="0" smtClean="0">
              <a:latin typeface="Times New Roman" pitchFamily="18" charset="0"/>
              <a:cs typeface="Times New Roman" pitchFamily="18" charset="0"/>
            </a:endParaRPr>
          </a:p>
          <a:p>
            <a:pPr>
              <a:defRPr/>
            </a:pPr>
            <a:endParaRPr lang="ro-RO" sz="2800" b="1" dirty="0" smtClean="0">
              <a:solidFill>
                <a:schemeClr val="tx1"/>
              </a:solidFill>
              <a:latin typeface="Times New Roman" pitchFamily="18" charset="0"/>
              <a:cs typeface="Times New Roman" pitchFamily="18" charset="0"/>
            </a:endParaRPr>
          </a:p>
        </p:txBody>
      </p:sp>
      <p:sp>
        <p:nvSpPr>
          <p:cNvPr id="6" name="Прямоугольник 5"/>
          <p:cNvSpPr/>
          <p:nvPr/>
        </p:nvSpPr>
        <p:spPr>
          <a:xfrm>
            <a:off x="1000100" y="-142900"/>
            <a:ext cx="7429552" cy="2554545"/>
          </a:xfrm>
          <a:prstGeom prst="rect">
            <a:avLst/>
          </a:prstGeom>
        </p:spPr>
        <p:txBody>
          <a:bodyPr wrap="square">
            <a:spAutoFit/>
          </a:bodyPr>
          <a:lstStyle/>
          <a:p>
            <a:pPr marL="444500" indent="-444500" algn="ctr">
              <a:defRPr/>
            </a:pPr>
            <a:r>
              <a:rPr lang="en-US" sz="3200" b="1" dirty="0" smtClean="0">
                <a:solidFill>
                  <a:srgbClr val="C00000"/>
                </a:solidFill>
              </a:rPr>
              <a:t> </a:t>
            </a:r>
            <a:r>
              <a:rPr lang="ru-RU" sz="3200" b="1" dirty="0" smtClean="0">
                <a:solidFill>
                  <a:srgbClr val="C00000"/>
                </a:solidFill>
              </a:rPr>
              <a:t>UNELE SURSE DE FINANŢARE PENTRU INIŢIATIVE ŞI PROIECTE</a:t>
            </a:r>
            <a:r>
              <a:rPr lang="ro-RO" sz="3200" b="1" dirty="0" smtClean="0">
                <a:solidFill>
                  <a:srgbClr val="C00000"/>
                </a:solidFill>
              </a:rPr>
              <a:t> la nivel regional</a:t>
            </a:r>
            <a:endParaRPr lang="ru-RU" sz="3200" b="1" dirty="0" smtClean="0">
              <a:solidFill>
                <a:srgbClr val="C00000"/>
              </a:solidFill>
            </a:endParaRPr>
          </a:p>
          <a:p>
            <a:pPr marL="444500" indent="-444500" algn="ctr">
              <a:defRPr/>
            </a:pPr>
            <a:endParaRPr lang="en-GB" sz="3200" b="1" dirty="0" smtClean="0">
              <a:solidFill>
                <a:srgbClr val="C00000"/>
              </a:solidFill>
            </a:endParaRPr>
          </a:p>
          <a:p>
            <a:pPr marL="444500" indent="-444500" algn="ctr">
              <a:defRPr/>
            </a:pPr>
            <a:endParaRPr lang="en-US" sz="3200" b="1" dirty="0" smtClean="0">
              <a:solidFill>
                <a:srgbClr val="C00000"/>
              </a:solidFill>
            </a:endParaRPr>
          </a:p>
          <a:p>
            <a:pPr marL="444500" indent="-444500" algn="ctr">
              <a:defRPr/>
            </a:pPr>
            <a:endParaRPr lang="en-US" sz="3200" b="1" dirty="0" smtClean="0">
              <a:solidFill>
                <a:srgbClr val="C00000"/>
              </a:solidFill>
            </a:endParaRPr>
          </a:p>
        </p:txBody>
      </p:sp>
      <p:sp>
        <p:nvSpPr>
          <p:cNvPr id="7" name="Дата 6"/>
          <p:cNvSpPr>
            <a:spLocks noGrp="1"/>
          </p:cNvSpPr>
          <p:nvPr>
            <p:ph type="dt" sz="half" idx="10"/>
          </p:nvPr>
        </p:nvSpPr>
        <p:spPr/>
        <p:txBody>
          <a:bodyPr/>
          <a:lstStyle/>
          <a:p>
            <a:fld id="{642B4987-B89F-40CB-8D19-94C6789115CC}" type="datetime1">
              <a:rPr lang="ro-RO" smtClean="0"/>
              <a:pPr/>
              <a:t>22.05.2013</a:t>
            </a:fld>
            <a:endParaRPr lang="en-US"/>
          </a:p>
        </p:txBody>
      </p:sp>
      <p:sp>
        <p:nvSpPr>
          <p:cNvPr id="8" name="Номер слайда 7"/>
          <p:cNvSpPr>
            <a:spLocks noGrp="1"/>
          </p:cNvSpPr>
          <p:nvPr>
            <p:ph type="sldNum" sz="quarter" idx="12"/>
          </p:nvPr>
        </p:nvSpPr>
        <p:spPr/>
        <p:txBody>
          <a:bodyPr/>
          <a:lstStyle/>
          <a:p>
            <a:fld id="{1E923D44-A265-4C35-B3D9-34A1C005FE0F}" type="slidenum">
              <a:rPr lang="en-US" smtClean="0"/>
              <a:pPr/>
              <a:t>13</a:t>
            </a:fld>
            <a:endParaRPr lang="en-US" dirty="0"/>
          </a:p>
        </p:txBody>
      </p:sp>
      <p:sp>
        <p:nvSpPr>
          <p:cNvPr id="9" name="Нижний колонтитул 8"/>
          <p:cNvSpPr>
            <a:spLocks noGrp="1"/>
          </p:cNvSpPr>
          <p:nvPr>
            <p:ph type="ftr" sz="quarter" idx="11"/>
          </p:nvPr>
        </p:nvSpPr>
        <p:spPr/>
        <p:txBody>
          <a:bodyPr/>
          <a:lstStyle/>
          <a:p>
            <a:r>
              <a:rPr lang="en-US" smtClean="0"/>
              <a:t>www.mdrc.gov.md</a:t>
            </a:r>
            <a:endParaRPr lang="en-US"/>
          </a:p>
        </p:txBody>
      </p:sp>
    </p:spTree>
    <p:extLst>
      <p:ext uri="{BB962C8B-B14F-4D97-AF65-F5344CB8AC3E}">
        <p14:creationId xmlns="" xmlns:p14="http://schemas.microsoft.com/office/powerpoint/2010/main" val="631296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endParaRPr lang="ru-RU" dirty="0"/>
          </a:p>
        </p:txBody>
      </p:sp>
      <p:graphicFrame>
        <p:nvGraphicFramePr>
          <p:cNvPr id="4" name="Object 4"/>
          <p:cNvGraphicFramePr>
            <a:graphicFrameLocks noChangeAspect="1"/>
          </p:cNvGraphicFramePr>
          <p:nvPr/>
        </p:nvGraphicFramePr>
        <p:xfrm>
          <a:off x="0" y="0"/>
          <a:ext cx="9286875" cy="7000875"/>
        </p:xfrm>
        <a:graphic>
          <a:graphicData uri="http://schemas.openxmlformats.org/presentationml/2006/ole">
            <p:oleObj spid="_x0000_s19473" name="Acrobat Document" r:id="rId3" imgW="7578000" imgH="5355000" progId="AcroExch.Document.7">
              <p:embed/>
            </p:oleObj>
          </a:graphicData>
        </a:graphic>
      </p:graphicFrame>
      <p:sp>
        <p:nvSpPr>
          <p:cNvPr id="5" name="Скругленный прямоугольник 4"/>
          <p:cNvSpPr/>
          <p:nvPr/>
        </p:nvSpPr>
        <p:spPr>
          <a:xfrm>
            <a:off x="142844" y="1214422"/>
            <a:ext cx="9001156" cy="5143536"/>
          </a:xfrm>
          <a:prstGeom prst="roundRect">
            <a:avLst/>
          </a:prstGeom>
          <a:solidFill>
            <a:srgbClr val="99CCF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o-RO" sz="5000" b="1" dirty="0" smtClean="0">
              <a:solidFill>
                <a:schemeClr val="tx2">
                  <a:lumMod val="75000"/>
                </a:schemeClr>
              </a:solidFill>
              <a:latin typeface="Trebuchet MS" pitchFamily="34" charset="0"/>
            </a:endParaRPr>
          </a:p>
          <a:p>
            <a:pPr algn="ctr" fontAlgn="auto">
              <a:spcBef>
                <a:spcPts val="0"/>
              </a:spcBef>
              <a:spcAft>
                <a:spcPts val="0"/>
              </a:spcAft>
              <a:defRPr/>
            </a:pPr>
            <a:endParaRPr lang="ro-RO" sz="5000" b="1" dirty="0" smtClean="0">
              <a:solidFill>
                <a:schemeClr val="tx2">
                  <a:lumMod val="75000"/>
                </a:schemeClr>
              </a:solidFill>
              <a:latin typeface="Trebuchet MS" pitchFamily="34" charset="0"/>
            </a:endParaRPr>
          </a:p>
          <a:p>
            <a:pPr algn="ctr" fontAlgn="auto">
              <a:spcBef>
                <a:spcPts val="0"/>
              </a:spcBef>
              <a:spcAft>
                <a:spcPts val="0"/>
              </a:spcAft>
              <a:defRPr/>
            </a:pPr>
            <a:r>
              <a:rPr lang="ro-RO" sz="3200" b="1" dirty="0" smtClean="0">
                <a:solidFill>
                  <a:schemeClr val="tx2">
                    <a:lumMod val="75000"/>
                  </a:schemeClr>
                </a:solidFill>
                <a:latin typeface="Trebuchet MS" pitchFamily="34" charset="0"/>
              </a:rPr>
              <a:t>Vă mulțumesc pentru atenție!  </a:t>
            </a:r>
          </a:p>
          <a:p>
            <a:pPr algn="ctr" fontAlgn="auto">
              <a:spcBef>
                <a:spcPts val="0"/>
              </a:spcBef>
              <a:spcAft>
                <a:spcPts val="0"/>
              </a:spcAft>
              <a:defRPr/>
            </a:pPr>
            <a:endParaRPr lang="ro-RO" sz="3200" b="1" dirty="0" smtClean="0">
              <a:solidFill>
                <a:schemeClr val="tx2">
                  <a:lumMod val="75000"/>
                </a:schemeClr>
              </a:solidFill>
              <a:latin typeface="Trebuchet MS" pitchFamily="34" charset="0"/>
            </a:endParaRPr>
          </a:p>
          <a:p>
            <a:pPr algn="ctr" fontAlgn="auto">
              <a:spcBef>
                <a:spcPts val="0"/>
              </a:spcBef>
              <a:spcAft>
                <a:spcPts val="0"/>
              </a:spcAft>
              <a:defRPr/>
            </a:pPr>
            <a:endParaRPr lang="en-US" sz="3200" b="1" dirty="0" smtClean="0">
              <a:solidFill>
                <a:schemeClr val="tx2">
                  <a:lumMod val="75000"/>
                </a:schemeClr>
              </a:solidFill>
              <a:latin typeface="Trebuchet MS" pitchFamily="34" charset="0"/>
            </a:endParaRPr>
          </a:p>
          <a:p>
            <a:pPr algn="r" fontAlgn="auto">
              <a:spcBef>
                <a:spcPts val="0"/>
              </a:spcBef>
              <a:spcAft>
                <a:spcPts val="0"/>
              </a:spcAft>
              <a:defRPr/>
            </a:pPr>
            <a:r>
              <a:rPr lang="en-US" sz="2800" b="1" dirty="0" smtClean="0">
                <a:solidFill>
                  <a:schemeClr val="tx2">
                    <a:lumMod val="75000"/>
                  </a:schemeClr>
                </a:solidFill>
                <a:latin typeface="Trebuchet MS" pitchFamily="34" charset="0"/>
              </a:rPr>
              <a:t>Svetlana </a:t>
            </a:r>
            <a:r>
              <a:rPr lang="en-US" sz="2800" b="1" dirty="0" err="1" smtClean="0">
                <a:solidFill>
                  <a:schemeClr val="tx2">
                    <a:lumMod val="75000"/>
                  </a:schemeClr>
                </a:solidFill>
                <a:latin typeface="Trebuchet MS" pitchFamily="34" charset="0"/>
              </a:rPr>
              <a:t>Rogov</a:t>
            </a:r>
            <a:endParaRPr lang="en-US" sz="2800" b="1" dirty="0" smtClean="0">
              <a:solidFill>
                <a:schemeClr val="tx2">
                  <a:lumMod val="75000"/>
                </a:schemeClr>
              </a:solidFill>
              <a:latin typeface="Trebuchet MS" pitchFamily="34" charset="0"/>
            </a:endParaRPr>
          </a:p>
          <a:p>
            <a:pPr algn="r" fontAlgn="auto">
              <a:spcBef>
                <a:spcPts val="0"/>
              </a:spcBef>
              <a:spcAft>
                <a:spcPts val="0"/>
              </a:spcAft>
              <a:defRPr/>
            </a:pPr>
            <a:r>
              <a:rPr lang="ro-RO" sz="2800" b="1" dirty="0" smtClean="0">
                <a:solidFill>
                  <a:schemeClr val="tx2">
                    <a:lumMod val="75000"/>
                  </a:schemeClr>
                </a:solidFill>
                <a:latin typeface="Trebuchet MS" pitchFamily="34" charset="0"/>
              </a:rPr>
              <a:t>Direcția relații internaționale și atragerea investițiilor</a:t>
            </a:r>
          </a:p>
          <a:p>
            <a:pPr algn="r" fontAlgn="auto">
              <a:spcBef>
                <a:spcPts val="0"/>
              </a:spcBef>
              <a:spcAft>
                <a:spcPts val="0"/>
              </a:spcAft>
              <a:defRPr/>
            </a:pPr>
            <a:r>
              <a:rPr lang="ro-RO" b="1" dirty="0" err="1" smtClean="0">
                <a:solidFill>
                  <a:schemeClr val="tx2">
                    <a:lumMod val="75000"/>
                  </a:schemeClr>
                </a:solidFill>
                <a:latin typeface="Trebuchet MS" pitchFamily="34" charset="0"/>
                <a:hlinkClick r:id="rId4"/>
              </a:rPr>
              <a:t>Svetlana.rogov</a:t>
            </a:r>
            <a:r>
              <a:rPr lang="ro-RO" b="1" dirty="0" smtClean="0">
                <a:solidFill>
                  <a:schemeClr val="tx2">
                    <a:lumMod val="75000"/>
                  </a:schemeClr>
                </a:solidFill>
                <a:latin typeface="Trebuchet MS" pitchFamily="34" charset="0"/>
                <a:hlinkClick r:id="rId4"/>
              </a:rPr>
              <a:t>@</a:t>
            </a:r>
            <a:r>
              <a:rPr lang="ro-RO" b="1" dirty="0" err="1" smtClean="0">
                <a:solidFill>
                  <a:schemeClr val="tx2">
                    <a:lumMod val="75000"/>
                  </a:schemeClr>
                </a:solidFill>
                <a:latin typeface="Trebuchet MS" pitchFamily="34" charset="0"/>
                <a:hlinkClick r:id="rId4"/>
              </a:rPr>
              <a:t>mdrc.gov.md</a:t>
            </a:r>
            <a:endParaRPr lang="ro-RO" b="1" dirty="0" smtClean="0">
              <a:solidFill>
                <a:schemeClr val="tx2">
                  <a:lumMod val="75000"/>
                </a:schemeClr>
              </a:solidFill>
              <a:latin typeface="Trebuchet MS" pitchFamily="34" charset="0"/>
            </a:endParaRPr>
          </a:p>
          <a:p>
            <a:pPr algn="r" fontAlgn="auto">
              <a:spcBef>
                <a:spcPts val="0"/>
              </a:spcBef>
              <a:spcAft>
                <a:spcPts val="0"/>
              </a:spcAft>
              <a:defRPr/>
            </a:pPr>
            <a:r>
              <a:rPr lang="ro-RO" b="1" dirty="0" smtClean="0">
                <a:solidFill>
                  <a:schemeClr val="tx2">
                    <a:lumMod val="75000"/>
                  </a:schemeClr>
                </a:solidFill>
                <a:latin typeface="Trebuchet MS" pitchFamily="34" charset="0"/>
              </a:rPr>
              <a:t>+373 22 204 560</a:t>
            </a:r>
            <a:r>
              <a:rPr lang="en-US" b="1" dirty="0" smtClean="0">
                <a:solidFill>
                  <a:schemeClr val="tx2">
                    <a:lumMod val="75000"/>
                  </a:schemeClr>
                </a:solidFill>
                <a:latin typeface="Trebuchet MS" pitchFamily="34" charset="0"/>
              </a:rPr>
              <a:t> </a:t>
            </a:r>
            <a:endParaRPr lang="ru-RU" b="1" dirty="0">
              <a:solidFill>
                <a:schemeClr val="tx2">
                  <a:lumMod val="75000"/>
                </a:schemeClr>
              </a:solidFill>
              <a:latin typeface="Trebuchet MS" pitchFamily="34" charset="0"/>
            </a:endParaRPr>
          </a:p>
        </p:txBody>
      </p:sp>
      <p:sp>
        <p:nvSpPr>
          <p:cNvPr id="6" name="Прямоугольник 11"/>
          <p:cNvSpPr>
            <a:spLocks noChangeArrowheads="1"/>
          </p:cNvSpPr>
          <p:nvPr/>
        </p:nvSpPr>
        <p:spPr bwMode="auto">
          <a:xfrm>
            <a:off x="3357563" y="6429396"/>
            <a:ext cx="2181225" cy="369332"/>
          </a:xfrm>
          <a:prstGeom prst="rect">
            <a:avLst/>
          </a:prstGeom>
          <a:noFill/>
          <a:ln w="9525">
            <a:noFill/>
            <a:miter lim="800000"/>
            <a:headEnd/>
            <a:tailEnd/>
          </a:ln>
        </p:spPr>
        <p:txBody>
          <a:bodyPr wrap="square">
            <a:spAutoFit/>
          </a:bodyPr>
          <a:lstStyle/>
          <a:p>
            <a:r>
              <a:rPr lang="en-US" b="1" dirty="0">
                <a:latin typeface="Trebuchet MS" pitchFamily="34" charset="0"/>
              </a:rPr>
              <a:t>www.mdrc.gov.md</a:t>
            </a:r>
            <a:endParaRPr lang="ru-RU" dirty="0">
              <a:latin typeface="Trebuchet MS" pitchFamily="34" charset="0"/>
            </a:endParaRPr>
          </a:p>
        </p:txBody>
      </p:sp>
      <p:sp>
        <p:nvSpPr>
          <p:cNvPr id="7" name="Скругленный прямоугольник 6"/>
          <p:cNvSpPr/>
          <p:nvPr/>
        </p:nvSpPr>
        <p:spPr>
          <a:xfrm>
            <a:off x="1928813" y="285750"/>
            <a:ext cx="5929312" cy="785813"/>
          </a:xfrm>
          <a:prstGeom prst="roundRect">
            <a:avLst/>
          </a:prstGeom>
          <a:solidFill>
            <a:srgbClr val="99CCFF">
              <a:alpha val="3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pic>
        <p:nvPicPr>
          <p:cNvPr id="8" name="Picture 6" descr="E:\Новая папка\ната\jpg\лого.png"/>
          <p:cNvPicPr>
            <a:picLocks noChangeAspect="1" noChangeArrowheads="1"/>
          </p:cNvPicPr>
          <p:nvPr/>
        </p:nvPicPr>
        <p:blipFill>
          <a:blip r:embed="rId5" cstate="print"/>
          <a:srcRect/>
          <a:stretch>
            <a:fillRect/>
          </a:stretch>
        </p:blipFill>
        <p:spPr bwMode="auto">
          <a:xfrm>
            <a:off x="2286000" y="285750"/>
            <a:ext cx="4286250" cy="758825"/>
          </a:xfrm>
          <a:prstGeom prst="rect">
            <a:avLst/>
          </a:prstGeom>
          <a:noFill/>
          <a:ln w="9525">
            <a:noFill/>
            <a:miter lim="800000"/>
            <a:headEnd/>
            <a:tailEnd/>
          </a:ln>
        </p:spPr>
      </p:pic>
      <p:pic>
        <p:nvPicPr>
          <p:cNvPr id="9" name="Picture 5" descr="D:\ADR\logomare_curat.png"/>
          <p:cNvPicPr>
            <a:picLocks noChangeAspect="1" noChangeArrowheads="1"/>
          </p:cNvPicPr>
          <p:nvPr/>
        </p:nvPicPr>
        <p:blipFill>
          <a:blip r:embed="rId6" cstate="print"/>
          <a:srcRect/>
          <a:stretch>
            <a:fillRect/>
          </a:stretch>
        </p:blipFill>
        <p:spPr bwMode="auto">
          <a:xfrm>
            <a:off x="6786563" y="285750"/>
            <a:ext cx="857250" cy="857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hg</a:t>
            </a:r>
            <a:endParaRPr lang="ru-RU" dirty="0"/>
          </a:p>
        </p:txBody>
      </p:sp>
      <p:sp>
        <p:nvSpPr>
          <p:cNvPr id="3" name="Содержимое 2"/>
          <p:cNvSpPr>
            <a:spLocks noGrp="1"/>
          </p:cNvSpPr>
          <p:nvPr>
            <p:ph idx="1"/>
          </p:nvPr>
        </p:nvSpPr>
        <p:spPr/>
        <p:txBody>
          <a:bodyPr/>
          <a:lstStyle/>
          <a:p>
            <a:endParaRPr lang="ru-RU"/>
          </a:p>
        </p:txBody>
      </p:sp>
      <p:graphicFrame>
        <p:nvGraphicFramePr>
          <p:cNvPr id="4" name="Object 4"/>
          <p:cNvGraphicFramePr>
            <a:graphicFrameLocks noChangeAspect="1"/>
          </p:cNvGraphicFramePr>
          <p:nvPr/>
        </p:nvGraphicFramePr>
        <p:xfrm>
          <a:off x="0" y="0"/>
          <a:ext cx="9286875" cy="7000875"/>
        </p:xfrm>
        <a:graphic>
          <a:graphicData uri="http://schemas.openxmlformats.org/presentationml/2006/ole">
            <p:oleObj spid="_x0000_s94225" name="Acrobat Document" r:id="rId3" imgW="7578000" imgH="5355000" progId="AcroExch.Document.7">
              <p:embed/>
            </p:oleObj>
          </a:graphicData>
        </a:graphic>
      </p:graphicFrame>
      <p:sp>
        <p:nvSpPr>
          <p:cNvPr id="5" name="Скругленный прямоугольник 4"/>
          <p:cNvSpPr/>
          <p:nvPr/>
        </p:nvSpPr>
        <p:spPr>
          <a:xfrm>
            <a:off x="0" y="1214422"/>
            <a:ext cx="9001156" cy="5143536"/>
          </a:xfrm>
          <a:prstGeom prst="roundRect">
            <a:avLst/>
          </a:prstGeom>
          <a:solidFill>
            <a:srgbClr val="99CCF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endParaRPr lang="ro-MO" sz="2200" b="1" dirty="0" smtClean="0">
              <a:solidFill>
                <a:srgbClr val="FF0000"/>
              </a:solidFill>
            </a:endParaRPr>
          </a:p>
          <a:p>
            <a:pPr lvl="0"/>
            <a:endParaRPr lang="ro-MO" sz="2200" b="1" dirty="0" smtClean="0">
              <a:solidFill>
                <a:srgbClr val="FF0000"/>
              </a:solidFill>
            </a:endParaRPr>
          </a:p>
          <a:p>
            <a:pPr lvl="0"/>
            <a:endParaRPr lang="ro-MO" sz="2200" b="1" dirty="0" smtClean="0">
              <a:solidFill>
                <a:srgbClr val="FF0000"/>
              </a:solidFill>
            </a:endParaRPr>
          </a:p>
          <a:p>
            <a:pPr lvl="0"/>
            <a:endParaRPr lang="ro-MO" sz="2200" b="1" dirty="0" smtClean="0">
              <a:solidFill>
                <a:srgbClr val="FF0000"/>
              </a:solidFill>
            </a:endParaRPr>
          </a:p>
          <a:p>
            <a:pPr lvl="0"/>
            <a:endParaRPr lang="ro-MO" sz="2200" b="1" dirty="0" smtClean="0">
              <a:solidFill>
                <a:srgbClr val="FF0000"/>
              </a:solidFill>
            </a:endParaRPr>
          </a:p>
          <a:p>
            <a:pPr lvl="0"/>
            <a:r>
              <a:rPr lang="ro-MO" sz="2200" b="1" dirty="0" smtClean="0">
                <a:solidFill>
                  <a:srgbClr val="FF0000"/>
                </a:solidFill>
              </a:rPr>
              <a:t>Federația Rusă</a:t>
            </a:r>
          </a:p>
          <a:p>
            <a:r>
              <a:rPr lang="ro-RO" sz="2200" dirty="0" smtClean="0">
                <a:solidFill>
                  <a:schemeClr val="tx1"/>
                </a:solidFill>
              </a:rPr>
              <a:t>Memorandum de înţelegere între Ministerul Dezvoltării Regionale şi Construcţiilor al Republicii Moldova şi Ministerul Dezvoltării Regionale al Federaţiei Ruse în domeniul cooperării interregionale, (semnat la 11 septembrie 201 2, la Moscova). </a:t>
            </a:r>
          </a:p>
          <a:p>
            <a:r>
              <a:rPr lang="ro-RO" sz="2200" b="1" dirty="0" smtClean="0">
                <a:solidFill>
                  <a:srgbClr val="FF0000"/>
                </a:solidFill>
              </a:rPr>
              <a:t>Polonia </a:t>
            </a:r>
          </a:p>
          <a:p>
            <a:pPr marL="342900" indent="-342900">
              <a:buAutoNum type="arabicPeriod"/>
            </a:pPr>
            <a:r>
              <a:rPr lang="ro-RO" sz="2200" dirty="0" smtClean="0">
                <a:solidFill>
                  <a:schemeClr val="tx1"/>
                </a:solidFill>
              </a:rPr>
              <a:t>Memorandum de Înţelegere între Ministerul Dezvoltării Regionale şi Construcţiilor al Republicii Moldova şi Ministerul Afacerilor Externe al Republicii Polonia privind crearea centrului informațional pentru autoritățile publice locale din Moldova, (semnat la 29 iunie 2012 , la Chișinău).</a:t>
            </a:r>
          </a:p>
          <a:p>
            <a:pPr marL="342900" indent="-342900">
              <a:buFontTx/>
              <a:buAutoNum type="arabicPeriod"/>
            </a:pPr>
            <a:r>
              <a:rPr lang="ro-RO" sz="2200" dirty="0" smtClean="0">
                <a:solidFill>
                  <a:schemeClr val="tx1"/>
                </a:solidFill>
              </a:rPr>
              <a:t>Memorandumul de Înţelegere privind cooperarea în domeniul dezvoltării regionale între Ministerul construcţiilor şi dezvoltării regionale al Republicii Moldova şi Ministerul dezvoltării regionale al Republicii Polonia (semnat la Varşovia la 18 februarie 2010.)</a:t>
            </a:r>
          </a:p>
          <a:p>
            <a:pPr marL="342900" indent="-342900">
              <a:buAutoNum type="arabicPeriod"/>
            </a:pPr>
            <a:endParaRPr lang="ro-RO" sz="2200" dirty="0" smtClean="0">
              <a:solidFill>
                <a:schemeClr val="tx1"/>
              </a:solidFill>
            </a:endParaRPr>
          </a:p>
          <a:p>
            <a:pPr marL="342900" indent="-342900">
              <a:buAutoNum type="arabicPeriod"/>
            </a:pPr>
            <a:endParaRPr lang="ru-RU" dirty="0" smtClean="0">
              <a:solidFill>
                <a:schemeClr val="tx1"/>
              </a:solidFill>
              <a:latin typeface="+mj-lt"/>
              <a:hlinkClick r:id="rId4"/>
            </a:endParaRPr>
          </a:p>
          <a:p>
            <a:pPr lvl="0"/>
            <a:r>
              <a:rPr lang="ro-MO" sz="3200" b="1" dirty="0" smtClean="0">
                <a:solidFill>
                  <a:srgbClr val="FF0000"/>
                </a:solidFill>
                <a:latin typeface="+mj-lt"/>
              </a:rPr>
              <a:t> </a:t>
            </a:r>
          </a:p>
          <a:p>
            <a:pPr lvl="0"/>
            <a:endParaRPr lang="ro-RO" sz="3200" dirty="0" smtClean="0">
              <a:solidFill>
                <a:schemeClr val="tx1"/>
              </a:solidFill>
            </a:endParaRPr>
          </a:p>
        </p:txBody>
      </p:sp>
      <p:sp>
        <p:nvSpPr>
          <p:cNvPr id="6" name="Прямоугольник 5"/>
          <p:cNvSpPr/>
          <p:nvPr/>
        </p:nvSpPr>
        <p:spPr>
          <a:xfrm>
            <a:off x="714348" y="214290"/>
            <a:ext cx="7929618" cy="954107"/>
          </a:xfrm>
          <a:prstGeom prst="rect">
            <a:avLst/>
          </a:prstGeom>
        </p:spPr>
        <p:txBody>
          <a:bodyPr wrap="square">
            <a:spAutoFit/>
          </a:bodyPr>
          <a:lstStyle/>
          <a:p>
            <a:pPr lvl="0" algn="ctr"/>
            <a:r>
              <a:rPr lang="ro-RO" sz="2800" b="1" i="1" dirty="0" smtClean="0">
                <a:solidFill>
                  <a:srgbClr val="1F497D">
                    <a:lumMod val="50000"/>
                  </a:srgbClr>
                </a:solidFill>
              </a:rPr>
              <a:t>Colaborarea internațională bilaterală în domeniul dezvoltării regionale  (nivel național) </a:t>
            </a:r>
            <a:endParaRPr lang="ru-RU" sz="2800" b="1" i="1" dirty="0">
              <a:solidFill>
                <a:srgbClr val="1F497D">
                  <a:lumMod val="50000"/>
                </a:srgb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hg</a:t>
            </a:r>
            <a:endParaRPr lang="ru-RU" dirty="0"/>
          </a:p>
        </p:txBody>
      </p:sp>
      <p:sp>
        <p:nvSpPr>
          <p:cNvPr id="3" name="Содержимое 2"/>
          <p:cNvSpPr>
            <a:spLocks noGrp="1"/>
          </p:cNvSpPr>
          <p:nvPr>
            <p:ph idx="1"/>
          </p:nvPr>
        </p:nvSpPr>
        <p:spPr/>
        <p:txBody>
          <a:bodyPr/>
          <a:lstStyle/>
          <a:p>
            <a:endParaRPr lang="ru-RU"/>
          </a:p>
        </p:txBody>
      </p:sp>
      <p:graphicFrame>
        <p:nvGraphicFramePr>
          <p:cNvPr id="4" name="Object 4"/>
          <p:cNvGraphicFramePr>
            <a:graphicFrameLocks noChangeAspect="1"/>
          </p:cNvGraphicFramePr>
          <p:nvPr/>
        </p:nvGraphicFramePr>
        <p:xfrm>
          <a:off x="0" y="0"/>
          <a:ext cx="9286875" cy="7000875"/>
        </p:xfrm>
        <a:graphic>
          <a:graphicData uri="http://schemas.openxmlformats.org/presentationml/2006/ole">
            <p:oleObj spid="_x0000_s95249" name="Acrobat Document" r:id="rId3" imgW="7578000" imgH="5355000" progId="AcroExch.Document.7">
              <p:embed/>
            </p:oleObj>
          </a:graphicData>
        </a:graphic>
      </p:graphicFrame>
      <p:sp>
        <p:nvSpPr>
          <p:cNvPr id="5" name="Скругленный прямоугольник 4"/>
          <p:cNvSpPr/>
          <p:nvPr/>
        </p:nvSpPr>
        <p:spPr>
          <a:xfrm>
            <a:off x="0" y="1214422"/>
            <a:ext cx="9001156" cy="5643578"/>
          </a:xfrm>
          <a:prstGeom prst="roundRect">
            <a:avLst/>
          </a:prstGeom>
          <a:solidFill>
            <a:srgbClr val="99CCF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endParaRPr lang="ro-MO" sz="2200" b="1" dirty="0" smtClean="0">
              <a:solidFill>
                <a:srgbClr val="FF0000"/>
              </a:solidFill>
            </a:endParaRPr>
          </a:p>
          <a:p>
            <a:pPr lvl="0"/>
            <a:endParaRPr lang="ro-MO" sz="2200" b="1" dirty="0" smtClean="0">
              <a:solidFill>
                <a:srgbClr val="FF0000"/>
              </a:solidFill>
            </a:endParaRPr>
          </a:p>
          <a:p>
            <a:pPr lvl="0"/>
            <a:endParaRPr lang="ro-MO" sz="2200" b="1" dirty="0" smtClean="0">
              <a:solidFill>
                <a:srgbClr val="FF0000"/>
              </a:solidFill>
            </a:endParaRPr>
          </a:p>
          <a:p>
            <a:pPr lvl="0"/>
            <a:endParaRPr lang="ro-MO" sz="2200" b="1" dirty="0" smtClean="0">
              <a:solidFill>
                <a:srgbClr val="FF0000"/>
              </a:solidFill>
            </a:endParaRPr>
          </a:p>
          <a:p>
            <a:pPr lvl="0"/>
            <a:endParaRPr lang="ro-MO" sz="2200" b="1" dirty="0" smtClean="0">
              <a:solidFill>
                <a:srgbClr val="FF0000"/>
              </a:solidFill>
            </a:endParaRPr>
          </a:p>
          <a:p>
            <a:pPr lvl="0"/>
            <a:endParaRPr lang="ro-MO" sz="2000" b="1" dirty="0" smtClean="0">
              <a:solidFill>
                <a:srgbClr val="FF0000"/>
              </a:solidFill>
            </a:endParaRPr>
          </a:p>
          <a:p>
            <a:pPr lvl="0"/>
            <a:endParaRPr lang="ro-MO" sz="2000" b="1" dirty="0" smtClean="0">
              <a:solidFill>
                <a:srgbClr val="FF0000"/>
              </a:solidFill>
            </a:endParaRPr>
          </a:p>
          <a:p>
            <a:pPr lvl="0"/>
            <a:endParaRPr lang="ro-RO" sz="2000" b="1" dirty="0" smtClean="0">
              <a:solidFill>
                <a:srgbClr val="FF0000"/>
              </a:solidFill>
            </a:endParaRPr>
          </a:p>
          <a:p>
            <a:pPr lvl="0"/>
            <a:r>
              <a:rPr lang="ro-RO" sz="2000" b="1" dirty="0" smtClean="0">
                <a:solidFill>
                  <a:srgbClr val="FF0000"/>
                </a:solidFill>
              </a:rPr>
              <a:t>Letonia  </a:t>
            </a:r>
          </a:p>
          <a:p>
            <a:r>
              <a:rPr lang="ro-RO" sz="2000" dirty="0" smtClean="0">
                <a:solidFill>
                  <a:schemeClr val="tx1"/>
                </a:solidFill>
              </a:rPr>
              <a:t>Acordul între Ministerul Dezvoltării Regionale şi Construcţiilor al Republicii Moldova şi Ministerul Protecției Mediului și Dezvoltării Regionale al Republicii Letonia de colaborare în domeniul dezvoltării regionale (semnat la 28 iunie 2012, la Chișinău).</a:t>
            </a:r>
          </a:p>
          <a:p>
            <a:r>
              <a:rPr lang="ro-RO" sz="2000" b="1" dirty="0" smtClean="0">
                <a:solidFill>
                  <a:srgbClr val="FF0000"/>
                </a:solidFill>
              </a:rPr>
              <a:t>România</a:t>
            </a:r>
          </a:p>
          <a:p>
            <a:pPr marL="342900" indent="-342900"/>
            <a:r>
              <a:rPr lang="ro-RO" sz="2000" dirty="0" smtClean="0">
                <a:solidFill>
                  <a:schemeClr val="tx1"/>
                </a:solidFill>
              </a:rPr>
              <a:t>1. Acordul privind colaborarea între Ministerul Dezvoltării Regionale şi Construcţiilor al Republicii Moldova şi Ministerul Dezvoltării Regionale şi Turismului al României (semnat la 3 martie 2012, la Iași).</a:t>
            </a:r>
          </a:p>
          <a:p>
            <a:pPr marL="342900" indent="-342900">
              <a:spcAft>
                <a:spcPts val="1000"/>
              </a:spcAft>
            </a:pPr>
            <a:r>
              <a:rPr lang="ro-RO" sz="2000" dirty="0" smtClean="0">
                <a:solidFill>
                  <a:schemeClr val="tx1"/>
                </a:solidFill>
              </a:rPr>
              <a:t>2. Acordul între Guvernul Republicii Moldova şi Guvernul României privind implementarea programului de asistenţă tehnică şi financiară în baza unui ajutor financiar nerambursabil în valoare de 100 milioane de euro, acordat de România Republicii Moldova (semnat la 27 aprilie 2010 la Bucureşti)</a:t>
            </a:r>
          </a:p>
          <a:p>
            <a:pPr>
              <a:spcAft>
                <a:spcPts val="1000"/>
              </a:spcAft>
            </a:pPr>
            <a:r>
              <a:rPr lang="ro-RO" dirty="0" smtClean="0">
                <a:solidFill>
                  <a:schemeClr val="tx1"/>
                </a:solidFill>
              </a:rPr>
              <a:t>+ 2 Protocoale adiționale </a:t>
            </a:r>
          </a:p>
          <a:p>
            <a:pPr>
              <a:spcAft>
                <a:spcPts val="1000"/>
              </a:spcAft>
            </a:pPr>
            <a:r>
              <a:rPr lang="ro-RO" sz="2000" b="1" dirty="0" smtClean="0">
                <a:solidFill>
                  <a:srgbClr val="FF0000"/>
                </a:solidFill>
              </a:rPr>
              <a:t>Estonia</a:t>
            </a:r>
            <a:r>
              <a:rPr lang="ro-RO" dirty="0" smtClean="0">
                <a:solidFill>
                  <a:schemeClr val="tx1"/>
                </a:solidFill>
              </a:rPr>
              <a:t> </a:t>
            </a:r>
            <a:r>
              <a:rPr lang="ro-RO" sz="2000" dirty="0" smtClean="0">
                <a:solidFill>
                  <a:schemeClr val="tx1"/>
                </a:solidFill>
              </a:rPr>
              <a:t>Acordul de Cooperare între Ministerul Administraţiei Publice Locale al Republicii Moldova şi Ministerul Afacerilor Interne al Republicii Estonia (semnat la 4 noiembrie 2008, la Tallinn)</a:t>
            </a:r>
          </a:p>
          <a:p>
            <a:pPr>
              <a:lnSpc>
                <a:spcPct val="115000"/>
              </a:lnSpc>
              <a:spcAft>
                <a:spcPts val="1000"/>
              </a:spcAft>
            </a:pPr>
            <a:endParaRPr lang="ro-RO" dirty="0" smtClean="0">
              <a:solidFill>
                <a:schemeClr val="tx1"/>
              </a:solidFill>
            </a:endParaRPr>
          </a:p>
          <a:p>
            <a:pPr>
              <a:lnSpc>
                <a:spcPct val="115000"/>
              </a:lnSpc>
              <a:spcAft>
                <a:spcPts val="1000"/>
              </a:spcAft>
            </a:pPr>
            <a:endParaRPr lang="ro-RO" dirty="0" smtClean="0">
              <a:solidFill>
                <a:schemeClr val="tx1"/>
              </a:solidFill>
            </a:endParaRPr>
          </a:p>
          <a:p>
            <a:pPr marL="342900" indent="-342900"/>
            <a:endParaRPr lang="ru-RU" sz="2400" dirty="0" smtClean="0">
              <a:solidFill>
                <a:schemeClr val="tx1"/>
              </a:solidFill>
            </a:endParaRPr>
          </a:p>
          <a:p>
            <a:pPr marL="342900" indent="-342900"/>
            <a:endParaRPr lang="ro-RO" sz="2200" dirty="0" smtClean="0">
              <a:solidFill>
                <a:schemeClr val="tx1"/>
              </a:solidFill>
            </a:endParaRPr>
          </a:p>
          <a:p>
            <a:pPr marL="342900" indent="-342900">
              <a:buAutoNum type="arabicPeriod"/>
            </a:pPr>
            <a:endParaRPr lang="ru-RU" dirty="0" smtClean="0">
              <a:solidFill>
                <a:schemeClr val="tx1"/>
              </a:solidFill>
              <a:latin typeface="+mj-lt"/>
              <a:hlinkClick r:id="rId4"/>
            </a:endParaRPr>
          </a:p>
          <a:p>
            <a:pPr lvl="0"/>
            <a:r>
              <a:rPr lang="ro-MO" sz="3200" b="1" dirty="0" smtClean="0">
                <a:solidFill>
                  <a:srgbClr val="FF0000"/>
                </a:solidFill>
                <a:latin typeface="+mj-lt"/>
              </a:rPr>
              <a:t> </a:t>
            </a:r>
          </a:p>
          <a:p>
            <a:pPr lvl="0"/>
            <a:endParaRPr lang="ro-RO" sz="3200" dirty="0" smtClean="0">
              <a:solidFill>
                <a:schemeClr val="tx1"/>
              </a:solidFill>
            </a:endParaRPr>
          </a:p>
        </p:txBody>
      </p:sp>
      <p:sp>
        <p:nvSpPr>
          <p:cNvPr id="6" name="Прямоугольник 5"/>
          <p:cNvSpPr/>
          <p:nvPr/>
        </p:nvSpPr>
        <p:spPr>
          <a:xfrm>
            <a:off x="714348" y="214290"/>
            <a:ext cx="7929618" cy="1446550"/>
          </a:xfrm>
          <a:prstGeom prst="rect">
            <a:avLst/>
          </a:prstGeom>
        </p:spPr>
        <p:txBody>
          <a:bodyPr wrap="square">
            <a:spAutoFit/>
          </a:bodyPr>
          <a:lstStyle/>
          <a:p>
            <a:pPr algn="ctr"/>
            <a:r>
              <a:rPr lang="ro-RO" sz="2800" b="1" i="1" dirty="0" smtClean="0">
                <a:solidFill>
                  <a:srgbClr val="1F497D">
                    <a:lumMod val="50000"/>
                  </a:srgbClr>
                </a:solidFill>
              </a:rPr>
              <a:t>Colaborarea internațională bilaterală în domeniul dezvoltării regionale  (nivel național) </a:t>
            </a:r>
            <a:endParaRPr lang="ru-RU" sz="2800" b="1" i="1" dirty="0" smtClean="0">
              <a:solidFill>
                <a:srgbClr val="1F497D">
                  <a:lumMod val="50000"/>
                </a:srgbClr>
              </a:solidFill>
            </a:endParaRPr>
          </a:p>
          <a:p>
            <a:pPr lvl="0" algn="ctr"/>
            <a:r>
              <a:rPr lang="ro-RO" sz="3200" b="1" i="1" dirty="0" smtClean="0">
                <a:solidFill>
                  <a:srgbClr val="1F497D">
                    <a:lumMod val="50000"/>
                  </a:srgbClr>
                </a:solidFill>
              </a:rPr>
              <a:t>  </a:t>
            </a:r>
            <a:endParaRPr lang="ru-RU" sz="3200" b="1" i="1" dirty="0">
              <a:solidFill>
                <a:srgbClr val="1F497D">
                  <a:lumMod val="50000"/>
                </a:srgb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hg</a:t>
            </a:r>
            <a:endParaRPr lang="ru-RU" dirty="0"/>
          </a:p>
        </p:txBody>
      </p:sp>
      <p:sp>
        <p:nvSpPr>
          <p:cNvPr id="3" name="Содержимое 2"/>
          <p:cNvSpPr>
            <a:spLocks noGrp="1"/>
          </p:cNvSpPr>
          <p:nvPr>
            <p:ph idx="1"/>
          </p:nvPr>
        </p:nvSpPr>
        <p:spPr/>
        <p:txBody>
          <a:bodyPr/>
          <a:lstStyle/>
          <a:p>
            <a:endParaRPr lang="ru-RU"/>
          </a:p>
        </p:txBody>
      </p:sp>
      <p:graphicFrame>
        <p:nvGraphicFramePr>
          <p:cNvPr id="4" name="Object 4"/>
          <p:cNvGraphicFramePr>
            <a:graphicFrameLocks noChangeAspect="1"/>
          </p:cNvGraphicFramePr>
          <p:nvPr/>
        </p:nvGraphicFramePr>
        <p:xfrm>
          <a:off x="0" y="0"/>
          <a:ext cx="9286875" cy="7000875"/>
        </p:xfrm>
        <a:graphic>
          <a:graphicData uri="http://schemas.openxmlformats.org/presentationml/2006/ole">
            <p:oleObj spid="_x0000_s97297" name="Acrobat Document" r:id="rId3" imgW="7578000" imgH="5355000" progId="AcroExch.Document.7">
              <p:embed/>
            </p:oleObj>
          </a:graphicData>
        </a:graphic>
      </p:graphicFrame>
      <p:sp>
        <p:nvSpPr>
          <p:cNvPr id="5" name="Скругленный прямоугольник 4"/>
          <p:cNvSpPr/>
          <p:nvPr/>
        </p:nvSpPr>
        <p:spPr>
          <a:xfrm>
            <a:off x="142844" y="1214422"/>
            <a:ext cx="9001156" cy="5643578"/>
          </a:xfrm>
          <a:prstGeom prst="roundRect">
            <a:avLst/>
          </a:prstGeom>
          <a:solidFill>
            <a:srgbClr val="99CCF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endParaRPr lang="ro-MO" sz="2200" b="1" dirty="0" smtClean="0">
              <a:solidFill>
                <a:srgbClr val="FF0000"/>
              </a:solidFill>
            </a:endParaRPr>
          </a:p>
          <a:p>
            <a:pPr lvl="0"/>
            <a:endParaRPr lang="ro-MO" sz="2200" b="1" dirty="0" smtClean="0">
              <a:solidFill>
                <a:srgbClr val="FF0000"/>
              </a:solidFill>
            </a:endParaRPr>
          </a:p>
          <a:p>
            <a:pPr lvl="0"/>
            <a:endParaRPr lang="ro-MO" sz="2200" b="1" dirty="0" smtClean="0">
              <a:solidFill>
                <a:srgbClr val="FF0000"/>
              </a:solidFill>
            </a:endParaRPr>
          </a:p>
          <a:p>
            <a:pPr lvl="0"/>
            <a:endParaRPr lang="ro-MO" sz="2200" b="1" dirty="0" smtClean="0">
              <a:solidFill>
                <a:srgbClr val="FF0000"/>
              </a:solidFill>
            </a:endParaRPr>
          </a:p>
          <a:p>
            <a:pPr lvl="0"/>
            <a:endParaRPr lang="ro-MO" sz="2200" b="1" dirty="0" smtClean="0">
              <a:solidFill>
                <a:srgbClr val="FF0000"/>
              </a:solidFill>
            </a:endParaRPr>
          </a:p>
          <a:p>
            <a:pPr lvl="0"/>
            <a:endParaRPr lang="ro-MO" sz="2000" b="1" dirty="0" smtClean="0">
              <a:solidFill>
                <a:srgbClr val="FF0000"/>
              </a:solidFill>
            </a:endParaRPr>
          </a:p>
          <a:p>
            <a:pPr lvl="0"/>
            <a:endParaRPr lang="ro-MO" sz="2000" b="1" dirty="0" smtClean="0">
              <a:solidFill>
                <a:srgbClr val="FF0000"/>
              </a:solidFill>
            </a:endParaRPr>
          </a:p>
          <a:p>
            <a:pPr lvl="0"/>
            <a:endParaRPr lang="ro-RO" sz="2000" b="1" dirty="0" smtClean="0">
              <a:solidFill>
                <a:srgbClr val="FF0000"/>
              </a:solidFill>
            </a:endParaRPr>
          </a:p>
          <a:p>
            <a:pPr lvl="0"/>
            <a:endParaRPr lang="ro-RO" sz="2000" b="1" dirty="0" smtClean="0">
              <a:solidFill>
                <a:srgbClr val="FF0000"/>
              </a:solidFill>
            </a:endParaRPr>
          </a:p>
          <a:p>
            <a:pPr lvl="0"/>
            <a:r>
              <a:rPr lang="ro-RO" sz="2000" b="1" dirty="0" smtClean="0">
                <a:solidFill>
                  <a:srgbClr val="FF0000"/>
                </a:solidFill>
              </a:rPr>
              <a:t>Agenția de Dezvoltare Regională Nord </a:t>
            </a:r>
          </a:p>
          <a:p>
            <a:r>
              <a:rPr lang="ro-RO" sz="2000" dirty="0" smtClean="0">
                <a:solidFill>
                  <a:schemeClr val="tx1"/>
                </a:solidFill>
              </a:rPr>
              <a:t>Agenția de Dezvoltare Regională Vest  din </a:t>
            </a:r>
            <a:r>
              <a:rPr lang="ro-RO" sz="2000" b="1" dirty="0" smtClean="0">
                <a:solidFill>
                  <a:srgbClr val="FF0000"/>
                </a:solidFill>
              </a:rPr>
              <a:t>România</a:t>
            </a:r>
            <a:r>
              <a:rPr lang="ro-RO" sz="2000" dirty="0" smtClean="0">
                <a:solidFill>
                  <a:schemeClr val="tx1"/>
                </a:solidFill>
              </a:rPr>
              <a:t>  -2011 </a:t>
            </a:r>
          </a:p>
          <a:p>
            <a:r>
              <a:rPr lang="ro-RO" sz="2000" dirty="0" smtClean="0">
                <a:solidFill>
                  <a:schemeClr val="tx1"/>
                </a:solidFill>
              </a:rPr>
              <a:t>Agenția de Dezvoltare Regională </a:t>
            </a:r>
            <a:r>
              <a:rPr lang="en-GB" sz="2000" dirty="0" smtClean="0">
                <a:solidFill>
                  <a:schemeClr val="tx1"/>
                </a:solidFill>
              </a:rPr>
              <a:t>Nord-</a:t>
            </a:r>
            <a:r>
              <a:rPr lang="en-GB" sz="2000" dirty="0" err="1" smtClean="0">
                <a:solidFill>
                  <a:schemeClr val="tx1"/>
                </a:solidFill>
              </a:rPr>
              <a:t>Est</a:t>
            </a:r>
            <a:r>
              <a:rPr lang="en-GB" sz="2000" dirty="0" smtClean="0">
                <a:solidFill>
                  <a:schemeClr val="tx1"/>
                </a:solidFill>
              </a:rPr>
              <a:t> din </a:t>
            </a:r>
            <a:r>
              <a:rPr lang="en-GB" sz="2000" b="1" dirty="0" err="1" smtClean="0">
                <a:solidFill>
                  <a:srgbClr val="FF0000"/>
                </a:solidFill>
              </a:rPr>
              <a:t>România</a:t>
            </a:r>
            <a:r>
              <a:rPr lang="ro-RO" sz="2000" dirty="0" smtClean="0">
                <a:solidFill>
                  <a:schemeClr val="tx1"/>
                </a:solidFill>
              </a:rPr>
              <a:t> – 2011 </a:t>
            </a:r>
            <a:endParaRPr lang="ro-RO" sz="2000" b="1" dirty="0" smtClean="0">
              <a:solidFill>
                <a:srgbClr val="FF0000"/>
              </a:solidFill>
            </a:endParaRPr>
          </a:p>
          <a:p>
            <a:r>
              <a:rPr lang="vi-VN" sz="2000" dirty="0" smtClean="0">
                <a:solidFill>
                  <a:schemeClr val="tx1"/>
                </a:solidFill>
                <a:latin typeface="Calibri" pitchFamily="34" charset="0"/>
                <a:cs typeface="Calibri" pitchFamily="34" charset="0"/>
              </a:rPr>
              <a:t>Agenția de </a:t>
            </a:r>
            <a:r>
              <a:rPr lang="ro-RO" sz="2000" dirty="0" smtClean="0">
                <a:solidFill>
                  <a:schemeClr val="tx1"/>
                </a:solidFill>
                <a:latin typeface="Calibri" pitchFamily="34" charset="0"/>
                <a:cs typeface="Calibri" pitchFamily="34" charset="0"/>
              </a:rPr>
              <a:t>Stat de </a:t>
            </a:r>
            <a:r>
              <a:rPr lang="vi-VN" sz="2000" dirty="0" smtClean="0">
                <a:solidFill>
                  <a:schemeClr val="tx1"/>
                </a:solidFill>
                <a:latin typeface="Calibri" pitchFamily="34" charset="0"/>
                <a:cs typeface="Calibri" pitchFamily="34" charset="0"/>
              </a:rPr>
              <a:t>Dezvoltare Regională din </a:t>
            </a:r>
            <a:r>
              <a:rPr lang="vi-VN" sz="2000" b="1" dirty="0" smtClean="0">
                <a:solidFill>
                  <a:srgbClr val="FF0000"/>
                </a:solidFill>
              </a:rPr>
              <a:t>Letonia</a:t>
            </a:r>
            <a:r>
              <a:rPr lang="ro-RO" sz="2000" dirty="0" smtClean="0">
                <a:solidFill>
                  <a:schemeClr val="tx1"/>
                </a:solidFill>
                <a:latin typeface="Calibri" pitchFamily="34" charset="0"/>
                <a:cs typeface="Calibri" pitchFamily="34" charset="0"/>
              </a:rPr>
              <a:t> -2010 </a:t>
            </a:r>
          </a:p>
          <a:p>
            <a:endParaRPr lang="ro-RO" sz="2000" dirty="0" smtClean="0">
              <a:solidFill>
                <a:schemeClr val="tx1"/>
              </a:solidFill>
              <a:latin typeface="Calibri" pitchFamily="34" charset="0"/>
              <a:cs typeface="Calibri" pitchFamily="34" charset="0"/>
            </a:endParaRPr>
          </a:p>
          <a:p>
            <a:pPr lvl="0"/>
            <a:r>
              <a:rPr lang="ro-RO" sz="2000" b="1" dirty="0" smtClean="0">
                <a:solidFill>
                  <a:srgbClr val="FF0000"/>
                </a:solidFill>
              </a:rPr>
              <a:t>Agenția de Dezvoltare Regională Centru </a:t>
            </a:r>
          </a:p>
          <a:p>
            <a:pPr lvl="0"/>
            <a:endParaRPr lang="ro-RO" sz="2000" b="1" dirty="0" smtClean="0">
              <a:solidFill>
                <a:srgbClr val="FF0000"/>
              </a:solidFill>
            </a:endParaRPr>
          </a:p>
          <a:p>
            <a:pPr lvl="0"/>
            <a:r>
              <a:rPr lang="ro-RO" sz="2000" dirty="0" smtClean="0">
                <a:solidFill>
                  <a:schemeClr val="tx1"/>
                </a:solidFill>
              </a:rPr>
              <a:t>Agenția de Dezvoltare Regională Centru din </a:t>
            </a:r>
            <a:r>
              <a:rPr lang="ro-RO" sz="2000" b="1" dirty="0" smtClean="0">
                <a:solidFill>
                  <a:srgbClr val="FF0000"/>
                </a:solidFill>
              </a:rPr>
              <a:t>România</a:t>
            </a:r>
            <a:r>
              <a:rPr lang="ro-RO" sz="2000" dirty="0" smtClean="0">
                <a:solidFill>
                  <a:schemeClr val="tx1"/>
                </a:solidFill>
              </a:rPr>
              <a:t>  - 01.12. 2012</a:t>
            </a:r>
          </a:p>
          <a:p>
            <a:pPr lvl="0"/>
            <a:r>
              <a:rPr lang="ro-RO" sz="2000" dirty="0" smtClean="0">
                <a:solidFill>
                  <a:schemeClr val="tx1"/>
                </a:solidFill>
              </a:rPr>
              <a:t>Agenția de Dezvoltare Regională Senec-Pezinok </a:t>
            </a:r>
            <a:r>
              <a:rPr lang="vi-VN" sz="2000" dirty="0" smtClean="0">
                <a:solidFill>
                  <a:schemeClr val="tx1"/>
                </a:solidFill>
                <a:latin typeface="Calibri" pitchFamily="34" charset="0"/>
                <a:cs typeface="Calibri" pitchFamily="34" charset="0"/>
              </a:rPr>
              <a:t>din </a:t>
            </a:r>
            <a:r>
              <a:rPr lang="vi-VN" sz="2000" b="1" dirty="0" smtClean="0">
                <a:solidFill>
                  <a:srgbClr val="FF0000"/>
                </a:solidFill>
              </a:rPr>
              <a:t>Slovacia</a:t>
            </a:r>
            <a:r>
              <a:rPr lang="ro-RO" sz="2000" dirty="0" smtClean="0">
                <a:solidFill>
                  <a:schemeClr val="tx1"/>
                </a:solidFill>
                <a:latin typeface="Calibri" pitchFamily="34" charset="0"/>
                <a:cs typeface="Calibri" pitchFamily="34" charset="0"/>
              </a:rPr>
              <a:t> -2012</a:t>
            </a:r>
          </a:p>
          <a:p>
            <a:pPr lvl="0"/>
            <a:r>
              <a:rPr lang="vi-VN" sz="2000" dirty="0" smtClean="0">
                <a:solidFill>
                  <a:schemeClr val="tx1"/>
                </a:solidFill>
                <a:latin typeface="Calibri" pitchFamily="34" charset="0"/>
                <a:cs typeface="Calibri" pitchFamily="34" charset="0"/>
              </a:rPr>
              <a:t>Agenția de Dezvoltare Regională și Locală din </a:t>
            </a:r>
            <a:r>
              <a:rPr lang="vi-VN" sz="2000" b="1" dirty="0" smtClean="0">
                <a:solidFill>
                  <a:srgbClr val="FF0000"/>
                </a:solidFill>
              </a:rPr>
              <a:t>Estonia</a:t>
            </a:r>
            <a:r>
              <a:rPr lang="ro-RO" sz="2000" dirty="0" smtClean="0">
                <a:solidFill>
                  <a:schemeClr val="tx1"/>
                </a:solidFill>
                <a:latin typeface="Calibri" pitchFamily="34" charset="0"/>
                <a:cs typeface="Calibri" pitchFamily="34" charset="0"/>
              </a:rPr>
              <a:t> </a:t>
            </a:r>
            <a:r>
              <a:rPr lang="ro-RO" sz="2000" dirty="0" smtClean="0">
                <a:solidFill>
                  <a:schemeClr val="tx1"/>
                </a:solidFill>
              </a:rPr>
              <a:t>– 2012</a:t>
            </a:r>
            <a:endParaRPr lang="en-US" sz="2000" dirty="0" smtClean="0">
              <a:solidFill>
                <a:schemeClr val="tx1"/>
              </a:solidFill>
            </a:endParaRPr>
          </a:p>
          <a:p>
            <a:pPr lvl="0"/>
            <a:endParaRPr lang="ro-RO" sz="2000" dirty="0" smtClean="0">
              <a:solidFill>
                <a:schemeClr val="tx1"/>
              </a:solidFill>
              <a:latin typeface="Calibri" pitchFamily="34" charset="0"/>
              <a:cs typeface="Calibri" pitchFamily="34" charset="0"/>
            </a:endParaRPr>
          </a:p>
          <a:p>
            <a:r>
              <a:rPr lang="ro-RO" sz="2000" b="1" dirty="0" smtClean="0">
                <a:solidFill>
                  <a:srgbClr val="FF0000"/>
                </a:solidFill>
              </a:rPr>
              <a:t>Agenția de Dezvoltare Regională Sud </a:t>
            </a:r>
          </a:p>
          <a:p>
            <a:r>
              <a:rPr lang="ro-RO" sz="2000" dirty="0" smtClean="0">
                <a:solidFill>
                  <a:schemeClr val="tx1"/>
                </a:solidFill>
              </a:rPr>
              <a:t>Acord de colaborare </a:t>
            </a:r>
            <a:r>
              <a:rPr lang="it-IT" sz="2000" dirty="0" smtClean="0">
                <a:solidFill>
                  <a:schemeClr val="tx1"/>
                </a:solidFill>
              </a:rPr>
              <a:t> Provincia di Novara din </a:t>
            </a:r>
            <a:r>
              <a:rPr lang="it-IT" sz="2000" b="1" dirty="0" smtClean="0">
                <a:solidFill>
                  <a:srgbClr val="FF0000"/>
                </a:solidFill>
              </a:rPr>
              <a:t>Italia</a:t>
            </a:r>
            <a:r>
              <a:rPr lang="it-IT" sz="2000" dirty="0" smtClean="0">
                <a:solidFill>
                  <a:schemeClr val="tx1"/>
                </a:solidFill>
              </a:rPr>
              <a:t> </a:t>
            </a:r>
            <a:r>
              <a:rPr lang="ro-RO" sz="2000" dirty="0" smtClean="0">
                <a:solidFill>
                  <a:schemeClr val="tx1"/>
                </a:solidFill>
              </a:rPr>
              <a:t> 2012</a:t>
            </a:r>
          </a:p>
          <a:p>
            <a:r>
              <a:rPr lang="ro-RO" sz="2000" dirty="0" smtClean="0">
                <a:solidFill>
                  <a:schemeClr val="tx1"/>
                </a:solidFill>
              </a:rPr>
              <a:t>Agenția de Dezvoltare Internațională a </a:t>
            </a:r>
            <a:r>
              <a:rPr lang="ro-RO" sz="2000" b="1" dirty="0" smtClean="0">
                <a:solidFill>
                  <a:srgbClr val="FF0000"/>
                </a:solidFill>
              </a:rPr>
              <a:t>Cehiei</a:t>
            </a:r>
            <a:r>
              <a:rPr lang="ro-RO" sz="2000" dirty="0" smtClean="0">
                <a:solidFill>
                  <a:schemeClr val="tx1"/>
                </a:solidFill>
              </a:rPr>
              <a:t> 2012</a:t>
            </a:r>
          </a:p>
          <a:p>
            <a:r>
              <a:rPr lang="ro-RO" sz="2000" dirty="0" smtClean="0">
                <a:solidFill>
                  <a:schemeClr val="tx1"/>
                </a:solidFill>
              </a:rPr>
              <a:t>Asociația </a:t>
            </a:r>
            <a:r>
              <a:rPr lang="ro-RO" sz="2000" dirty="0" err="1" smtClean="0">
                <a:solidFill>
                  <a:schemeClr val="tx1"/>
                </a:solidFill>
              </a:rPr>
              <a:t>BirdLife</a:t>
            </a:r>
            <a:r>
              <a:rPr lang="ro-RO" sz="2000" dirty="0" smtClean="0">
                <a:solidFill>
                  <a:schemeClr val="tx1"/>
                </a:solidFill>
              </a:rPr>
              <a:t> International, filiala din </a:t>
            </a:r>
            <a:r>
              <a:rPr lang="ro-RO" sz="2000" b="1" dirty="0" smtClean="0">
                <a:solidFill>
                  <a:srgbClr val="FF0000"/>
                </a:solidFill>
              </a:rPr>
              <a:t>Ucraina</a:t>
            </a:r>
            <a:r>
              <a:rPr lang="ro-RO" sz="2000" dirty="0" smtClean="0">
                <a:solidFill>
                  <a:schemeClr val="tx1"/>
                </a:solidFill>
              </a:rPr>
              <a:t> 2012</a:t>
            </a:r>
          </a:p>
          <a:p>
            <a:pPr lvl="0"/>
            <a:endParaRPr lang="ro-RO" sz="2000" b="1" dirty="0" smtClean="0">
              <a:solidFill>
                <a:srgbClr val="FF0000"/>
              </a:solidFill>
            </a:endParaRPr>
          </a:p>
          <a:p>
            <a:endParaRPr lang="ro-RO" sz="2000" dirty="0" smtClean="0">
              <a:solidFill>
                <a:schemeClr val="tx1"/>
              </a:solidFill>
            </a:endParaRPr>
          </a:p>
          <a:p>
            <a:pPr marL="342900" indent="-342900"/>
            <a:endParaRPr lang="ro-RO" sz="2000" dirty="0" smtClean="0">
              <a:solidFill>
                <a:schemeClr val="tx1"/>
              </a:solidFill>
            </a:endParaRPr>
          </a:p>
          <a:p>
            <a:pPr>
              <a:lnSpc>
                <a:spcPct val="115000"/>
              </a:lnSpc>
              <a:spcAft>
                <a:spcPts val="1000"/>
              </a:spcAft>
            </a:pPr>
            <a:endParaRPr lang="ro-RO" dirty="0" smtClean="0">
              <a:solidFill>
                <a:schemeClr val="tx1"/>
              </a:solidFill>
            </a:endParaRPr>
          </a:p>
          <a:p>
            <a:pPr>
              <a:lnSpc>
                <a:spcPct val="115000"/>
              </a:lnSpc>
              <a:spcAft>
                <a:spcPts val="1000"/>
              </a:spcAft>
            </a:pPr>
            <a:endParaRPr lang="ro-RO" dirty="0" smtClean="0">
              <a:solidFill>
                <a:schemeClr val="tx1"/>
              </a:solidFill>
            </a:endParaRPr>
          </a:p>
          <a:p>
            <a:pPr marL="342900" indent="-342900"/>
            <a:endParaRPr lang="ru-RU" sz="2400" dirty="0" smtClean="0">
              <a:solidFill>
                <a:schemeClr val="tx1"/>
              </a:solidFill>
            </a:endParaRPr>
          </a:p>
          <a:p>
            <a:pPr marL="342900" indent="-342900"/>
            <a:endParaRPr lang="ro-RO" sz="2200" dirty="0" smtClean="0">
              <a:solidFill>
                <a:schemeClr val="tx1"/>
              </a:solidFill>
            </a:endParaRPr>
          </a:p>
          <a:p>
            <a:pPr marL="342900" indent="-342900">
              <a:buAutoNum type="arabicPeriod"/>
            </a:pPr>
            <a:endParaRPr lang="ru-RU" dirty="0" smtClean="0">
              <a:solidFill>
                <a:schemeClr val="tx1"/>
              </a:solidFill>
              <a:latin typeface="+mj-lt"/>
              <a:hlinkClick r:id="rId4"/>
            </a:endParaRPr>
          </a:p>
          <a:p>
            <a:pPr lvl="0"/>
            <a:r>
              <a:rPr lang="ro-MO" sz="3200" b="1" dirty="0" smtClean="0">
                <a:solidFill>
                  <a:srgbClr val="FF0000"/>
                </a:solidFill>
                <a:latin typeface="+mj-lt"/>
              </a:rPr>
              <a:t> </a:t>
            </a:r>
          </a:p>
          <a:p>
            <a:pPr lvl="0"/>
            <a:endParaRPr lang="ro-RO" sz="3200" dirty="0" smtClean="0">
              <a:solidFill>
                <a:schemeClr val="tx1"/>
              </a:solidFill>
            </a:endParaRPr>
          </a:p>
        </p:txBody>
      </p:sp>
      <p:sp>
        <p:nvSpPr>
          <p:cNvPr id="6" name="Прямоугольник 5"/>
          <p:cNvSpPr/>
          <p:nvPr/>
        </p:nvSpPr>
        <p:spPr>
          <a:xfrm>
            <a:off x="714348" y="214290"/>
            <a:ext cx="7929618" cy="1446550"/>
          </a:xfrm>
          <a:prstGeom prst="rect">
            <a:avLst/>
          </a:prstGeom>
        </p:spPr>
        <p:txBody>
          <a:bodyPr wrap="square">
            <a:spAutoFit/>
          </a:bodyPr>
          <a:lstStyle/>
          <a:p>
            <a:pPr algn="ctr"/>
            <a:r>
              <a:rPr lang="ro-RO" sz="2800" b="1" i="1" dirty="0" smtClean="0">
                <a:solidFill>
                  <a:srgbClr val="1F497D">
                    <a:lumMod val="50000"/>
                  </a:srgbClr>
                </a:solidFill>
              </a:rPr>
              <a:t>Colaborarea internațională bilaterală în domeniul dezvoltării regionale  (nivel regional) </a:t>
            </a:r>
            <a:endParaRPr lang="ru-RU" sz="2800" b="1" i="1" dirty="0" smtClean="0">
              <a:solidFill>
                <a:srgbClr val="1F497D">
                  <a:lumMod val="50000"/>
                </a:srgbClr>
              </a:solidFill>
            </a:endParaRPr>
          </a:p>
          <a:p>
            <a:pPr lvl="0" algn="ctr"/>
            <a:r>
              <a:rPr lang="ro-RO" sz="3200" b="1" i="1" dirty="0" smtClean="0">
                <a:solidFill>
                  <a:srgbClr val="1F497D">
                    <a:lumMod val="50000"/>
                  </a:srgbClr>
                </a:solidFill>
              </a:rPr>
              <a:t>  </a:t>
            </a:r>
            <a:endParaRPr lang="ru-RU" sz="3200" b="1" i="1" dirty="0">
              <a:solidFill>
                <a:srgbClr val="1F497D">
                  <a:lumMod val="50000"/>
                </a:srgb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hg</a:t>
            </a:r>
            <a:endParaRPr lang="ru-RU" dirty="0"/>
          </a:p>
        </p:txBody>
      </p:sp>
      <p:sp>
        <p:nvSpPr>
          <p:cNvPr id="3" name="Содержимое 2"/>
          <p:cNvSpPr>
            <a:spLocks noGrp="1"/>
          </p:cNvSpPr>
          <p:nvPr>
            <p:ph idx="1"/>
          </p:nvPr>
        </p:nvSpPr>
        <p:spPr/>
        <p:txBody>
          <a:bodyPr/>
          <a:lstStyle/>
          <a:p>
            <a:endParaRPr lang="ru-RU"/>
          </a:p>
        </p:txBody>
      </p:sp>
      <p:graphicFrame>
        <p:nvGraphicFramePr>
          <p:cNvPr id="4" name="Object 4"/>
          <p:cNvGraphicFramePr>
            <a:graphicFrameLocks noChangeAspect="1"/>
          </p:cNvGraphicFramePr>
          <p:nvPr/>
        </p:nvGraphicFramePr>
        <p:xfrm>
          <a:off x="0" y="0"/>
          <a:ext cx="9286875" cy="7000875"/>
        </p:xfrm>
        <a:graphic>
          <a:graphicData uri="http://schemas.openxmlformats.org/presentationml/2006/ole">
            <p:oleObj spid="_x0000_s98321" name="Acrobat Document" r:id="rId3" imgW="7578000" imgH="5355000" progId="AcroExch.Document.7">
              <p:embed/>
            </p:oleObj>
          </a:graphicData>
        </a:graphic>
      </p:graphicFrame>
      <p:sp>
        <p:nvSpPr>
          <p:cNvPr id="5" name="Скругленный прямоугольник 4"/>
          <p:cNvSpPr/>
          <p:nvPr/>
        </p:nvSpPr>
        <p:spPr>
          <a:xfrm>
            <a:off x="142844" y="1214422"/>
            <a:ext cx="9001156" cy="5643578"/>
          </a:xfrm>
          <a:prstGeom prst="roundRect">
            <a:avLst/>
          </a:prstGeom>
          <a:solidFill>
            <a:srgbClr val="99CCF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buFont typeface="Arial" pitchFamily="34" charset="0"/>
              <a:buChar char="•"/>
            </a:pPr>
            <a:endParaRPr lang="ro-MO" sz="2200" dirty="0" smtClean="0">
              <a:solidFill>
                <a:schemeClr val="tx1"/>
              </a:solidFill>
            </a:endParaRPr>
          </a:p>
          <a:p>
            <a:pPr lvl="0">
              <a:buFont typeface="Wingdings" pitchFamily="2" charset="2"/>
              <a:buChar char="Ø"/>
            </a:pPr>
            <a:r>
              <a:rPr lang="ro-MO" sz="2000" dirty="0" smtClean="0">
                <a:solidFill>
                  <a:schemeClr val="tx1"/>
                </a:solidFill>
              </a:rPr>
              <a:t>Obținerea unei dezvoltări social-economice echilibrate;</a:t>
            </a:r>
            <a:endParaRPr lang="ru-RU" sz="2000" dirty="0" smtClean="0">
              <a:solidFill>
                <a:schemeClr val="tx1"/>
              </a:solidFill>
            </a:endParaRPr>
          </a:p>
          <a:p>
            <a:pPr lvl="0">
              <a:buFont typeface="Wingdings" pitchFamily="2" charset="2"/>
              <a:buChar char="Ø"/>
            </a:pPr>
            <a:r>
              <a:rPr lang="ro-MO" sz="2000" dirty="0" smtClean="0">
                <a:solidFill>
                  <a:schemeClr val="tx1"/>
                </a:solidFill>
              </a:rPr>
              <a:t>Consolidarea oportunităților financiare, instituționale și umane pentru dezvoltarea regională;</a:t>
            </a:r>
            <a:endParaRPr lang="ru-RU" sz="2000" dirty="0" smtClean="0">
              <a:solidFill>
                <a:schemeClr val="tx1"/>
              </a:solidFill>
            </a:endParaRPr>
          </a:p>
          <a:p>
            <a:pPr lvl="0">
              <a:buFont typeface="Wingdings" pitchFamily="2" charset="2"/>
              <a:buChar char="Ø"/>
            </a:pPr>
            <a:r>
              <a:rPr lang="ro-MO" sz="2000" dirty="0" smtClean="0">
                <a:solidFill>
                  <a:schemeClr val="tx1"/>
                </a:solidFill>
              </a:rPr>
              <a:t>Consolidarea structurii instituționale prin dezvoltarea capacităților și schimb de experiență;</a:t>
            </a:r>
            <a:endParaRPr lang="ru-RU" sz="2000" dirty="0" smtClean="0">
              <a:solidFill>
                <a:schemeClr val="tx1"/>
              </a:solidFill>
            </a:endParaRPr>
          </a:p>
          <a:p>
            <a:pPr lvl="0">
              <a:buFont typeface="Wingdings" pitchFamily="2" charset="2"/>
              <a:buChar char="Ø"/>
            </a:pPr>
            <a:r>
              <a:rPr lang="ro-MO" sz="2000" dirty="0" smtClean="0">
                <a:solidFill>
                  <a:schemeClr val="tx1"/>
                </a:solidFill>
              </a:rPr>
              <a:t>Facilitarea parteneriatelor între  reprezentanții autorităţilor și instituțiilor publice, care activează în aria regiunile de dezvoltare ale părților.</a:t>
            </a:r>
          </a:p>
          <a:p>
            <a:pPr lvl="0">
              <a:buFont typeface="Wingdings" pitchFamily="2" charset="2"/>
              <a:buChar char="Ø"/>
            </a:pPr>
            <a:r>
              <a:rPr lang="ro-MO" sz="2000" dirty="0" smtClean="0">
                <a:solidFill>
                  <a:schemeClr val="tx1"/>
                </a:solidFill>
              </a:rPr>
              <a:t>Schimb de experiență în aria regiunii de dezvoltare în scopul dezvoltării capacitaților tehnice ale angajaţilor celor doua ADR, pentru dezvoltarea și managementul proiectelor;</a:t>
            </a:r>
            <a:endParaRPr lang="ru-RU" sz="2000" dirty="0" smtClean="0">
              <a:solidFill>
                <a:schemeClr val="tx1"/>
              </a:solidFill>
            </a:endParaRPr>
          </a:p>
          <a:p>
            <a:pPr lvl="0">
              <a:buFont typeface="Wingdings" pitchFamily="2" charset="2"/>
              <a:buChar char="Ø"/>
            </a:pPr>
            <a:r>
              <a:rPr lang="ro-MO" sz="2000" dirty="0" smtClean="0">
                <a:solidFill>
                  <a:schemeClr val="tx1"/>
                </a:solidFill>
              </a:rPr>
              <a:t>Stimularea ideilor de proiecte regionale de interes comun, elaborarea acestora şi identificarea resurselor financiare pentru implementarea lor;</a:t>
            </a:r>
          </a:p>
          <a:p>
            <a:pPr lvl="0">
              <a:buFont typeface="Wingdings" pitchFamily="2" charset="2"/>
              <a:buChar char="Ø"/>
            </a:pPr>
            <a:r>
              <a:rPr lang="vi-VN" sz="2000" dirty="0" smtClean="0">
                <a:solidFill>
                  <a:schemeClr val="tx1"/>
                </a:solidFill>
                <a:latin typeface="Calibri" pitchFamily="34" charset="0"/>
                <a:cs typeface="Calibri" pitchFamily="34" charset="0"/>
              </a:rPr>
              <a:t>Obținerea și utilizarea fondurilor în cadrul programelor de sprijin a Uniunii Europene identificate ca oportunitate de participare de către parteneri</a:t>
            </a:r>
            <a:r>
              <a:rPr lang="ro-RO" sz="2000" dirty="0" smtClean="0">
                <a:solidFill>
                  <a:schemeClr val="tx1"/>
                </a:solidFill>
                <a:latin typeface="Calibri" pitchFamily="34" charset="0"/>
                <a:cs typeface="Calibri" pitchFamily="34" charset="0"/>
              </a:rPr>
              <a:t>;</a:t>
            </a:r>
          </a:p>
          <a:p>
            <a:pPr>
              <a:buFont typeface="Wingdings" pitchFamily="2" charset="2"/>
              <a:buChar char="Ø"/>
            </a:pPr>
            <a:r>
              <a:rPr lang="ro-MO" sz="2000" dirty="0" smtClean="0">
                <a:solidFill>
                  <a:schemeClr val="tx1"/>
                </a:solidFill>
                <a:latin typeface="Calibri" pitchFamily="34" charset="0"/>
                <a:cs typeface="Calibri" pitchFamily="34" charset="0"/>
              </a:rPr>
              <a:t>Transfer de cunoştinţe privind pregătirea pentru aderare la Uniunea Europeana a Republicii Moldova. </a:t>
            </a:r>
            <a:endParaRPr lang="ru-RU" sz="2000" dirty="0" smtClean="0">
              <a:solidFill>
                <a:schemeClr val="tx1"/>
              </a:solidFill>
              <a:latin typeface="Calibri" pitchFamily="34" charset="0"/>
              <a:cs typeface="Calibri" pitchFamily="34" charset="0"/>
            </a:endParaRPr>
          </a:p>
          <a:p>
            <a:pPr lvl="0">
              <a:buFont typeface="Wingdings" pitchFamily="2" charset="2"/>
              <a:buChar char="Ø"/>
            </a:pPr>
            <a:endParaRPr lang="vi-VN" sz="2200" dirty="0" smtClean="0">
              <a:solidFill>
                <a:schemeClr val="tx1"/>
              </a:solidFill>
              <a:latin typeface="Calibri" pitchFamily="34" charset="0"/>
              <a:cs typeface="Calibri" pitchFamily="34" charset="0"/>
            </a:endParaRPr>
          </a:p>
          <a:p>
            <a:pPr lvl="0">
              <a:buFont typeface="Arial" pitchFamily="34" charset="0"/>
              <a:buChar char="•"/>
            </a:pPr>
            <a:endParaRPr lang="ru-RU" sz="2200" dirty="0" smtClean="0">
              <a:solidFill>
                <a:schemeClr val="tx1"/>
              </a:solidFill>
            </a:endParaRPr>
          </a:p>
          <a:p>
            <a:pPr lvl="0"/>
            <a:endParaRPr lang="ru-RU" sz="2400" dirty="0"/>
          </a:p>
        </p:txBody>
      </p:sp>
      <p:sp>
        <p:nvSpPr>
          <p:cNvPr id="6" name="Прямоугольник 5"/>
          <p:cNvSpPr/>
          <p:nvPr/>
        </p:nvSpPr>
        <p:spPr>
          <a:xfrm>
            <a:off x="714348" y="214290"/>
            <a:ext cx="7929618" cy="1015663"/>
          </a:xfrm>
          <a:prstGeom prst="rect">
            <a:avLst/>
          </a:prstGeom>
        </p:spPr>
        <p:txBody>
          <a:bodyPr wrap="square">
            <a:spAutoFit/>
          </a:bodyPr>
          <a:lstStyle/>
          <a:p>
            <a:pPr algn="ctr"/>
            <a:r>
              <a:rPr lang="ro-RO" sz="2800" b="1" i="1" dirty="0" smtClean="0">
                <a:solidFill>
                  <a:srgbClr val="1F497D">
                    <a:lumMod val="50000"/>
                  </a:srgbClr>
                </a:solidFill>
              </a:rPr>
              <a:t>Obiectivele Parteneriatelor  </a:t>
            </a:r>
            <a:endParaRPr lang="ru-RU" sz="2800" b="1" i="1" dirty="0" smtClean="0">
              <a:solidFill>
                <a:srgbClr val="1F497D">
                  <a:lumMod val="50000"/>
                </a:srgbClr>
              </a:solidFill>
            </a:endParaRPr>
          </a:p>
          <a:p>
            <a:pPr lvl="0" algn="ctr"/>
            <a:r>
              <a:rPr lang="ro-RO" sz="3200" b="1" i="1" dirty="0" smtClean="0">
                <a:solidFill>
                  <a:srgbClr val="1F497D">
                    <a:lumMod val="50000"/>
                  </a:srgbClr>
                </a:solidFill>
              </a:rPr>
              <a:t>  </a:t>
            </a:r>
            <a:endParaRPr lang="ru-RU" sz="3200" b="1" i="1" dirty="0">
              <a:solidFill>
                <a:srgbClr val="1F497D">
                  <a:lumMod val="50000"/>
                </a:srgb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hg</a:t>
            </a:r>
            <a:endParaRPr lang="ru-RU" dirty="0"/>
          </a:p>
        </p:txBody>
      </p:sp>
      <p:sp>
        <p:nvSpPr>
          <p:cNvPr id="3" name="Содержимое 2"/>
          <p:cNvSpPr>
            <a:spLocks noGrp="1"/>
          </p:cNvSpPr>
          <p:nvPr>
            <p:ph idx="1"/>
          </p:nvPr>
        </p:nvSpPr>
        <p:spPr/>
        <p:txBody>
          <a:bodyPr/>
          <a:lstStyle/>
          <a:p>
            <a:endParaRPr lang="ru-RU"/>
          </a:p>
        </p:txBody>
      </p:sp>
      <p:graphicFrame>
        <p:nvGraphicFramePr>
          <p:cNvPr id="4" name="Object 4"/>
          <p:cNvGraphicFramePr>
            <a:graphicFrameLocks noChangeAspect="1"/>
          </p:cNvGraphicFramePr>
          <p:nvPr/>
        </p:nvGraphicFramePr>
        <p:xfrm>
          <a:off x="0" y="0"/>
          <a:ext cx="9286875" cy="7000875"/>
        </p:xfrm>
        <a:graphic>
          <a:graphicData uri="http://schemas.openxmlformats.org/presentationml/2006/ole">
            <p:oleObj spid="_x0000_s102417" name="Acrobat Document" r:id="rId3" imgW="7578000" imgH="5355000" progId="AcroExch.Document.7">
              <p:embed/>
            </p:oleObj>
          </a:graphicData>
        </a:graphic>
      </p:graphicFrame>
      <p:sp>
        <p:nvSpPr>
          <p:cNvPr id="5" name="Скругленный прямоугольник 4"/>
          <p:cNvSpPr/>
          <p:nvPr/>
        </p:nvSpPr>
        <p:spPr>
          <a:xfrm>
            <a:off x="142844" y="1214422"/>
            <a:ext cx="9001156" cy="5143536"/>
          </a:xfrm>
          <a:prstGeom prst="roundRect">
            <a:avLst/>
          </a:prstGeom>
          <a:solidFill>
            <a:srgbClr val="99CCF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5125" indent="-365125">
              <a:lnSpc>
                <a:spcPct val="80000"/>
              </a:lnSpc>
              <a:buClr>
                <a:schemeClr val="tx2">
                  <a:lumMod val="50000"/>
                </a:schemeClr>
              </a:buClr>
              <a:buFont typeface="Wingdings" pitchFamily="2" charset="2"/>
              <a:buChar char="Ø"/>
            </a:pPr>
            <a:endParaRPr lang="ro-RO" sz="2600" dirty="0" smtClean="0">
              <a:solidFill>
                <a:schemeClr val="tx2">
                  <a:lumMod val="50000"/>
                </a:schemeClr>
              </a:solidFill>
              <a:latin typeface="Trebuchet MS" pitchFamily="34" charset="0"/>
              <a:cs typeface="Arial" charset="0"/>
            </a:endParaRPr>
          </a:p>
          <a:p>
            <a:pPr marL="514350" indent="-514350"/>
            <a:endParaRPr lang="ro-RO" sz="2800" dirty="0" smtClean="0">
              <a:solidFill>
                <a:schemeClr val="tx1"/>
              </a:solidFill>
            </a:endParaRPr>
          </a:p>
          <a:p>
            <a:pPr>
              <a:spcAft>
                <a:spcPts val="700"/>
              </a:spcAft>
              <a:buClr>
                <a:srgbClr val="2D2DB9"/>
              </a:buClr>
              <a:buFont typeface="Wingdings" pitchFamily="2" charset="2"/>
              <a:buChar char="§"/>
            </a:pPr>
            <a:r>
              <a:rPr lang="ro-RO" sz="2200" dirty="0" smtClean="0">
                <a:solidFill>
                  <a:schemeClr val="tx1"/>
                </a:solidFill>
                <a:latin typeface="+mj-lt"/>
              </a:rPr>
              <a:t>Facilitează atragerea investiţiilor străine directe în regiune</a:t>
            </a:r>
          </a:p>
          <a:p>
            <a:pPr>
              <a:spcAft>
                <a:spcPts val="700"/>
              </a:spcAft>
              <a:buClr>
                <a:srgbClr val="2D2DB9"/>
              </a:buClr>
              <a:buFont typeface="Wingdings" pitchFamily="2" charset="2"/>
              <a:buChar char="§"/>
            </a:pPr>
            <a:r>
              <a:rPr lang="ro-RO" sz="2200" dirty="0" smtClean="0">
                <a:solidFill>
                  <a:schemeClr val="tx1"/>
                </a:solidFill>
                <a:latin typeface="+mj-lt"/>
              </a:rPr>
              <a:t>Reprezintă puntea de legătură între autorităţile locale, cele naţionale şi instituţiile europene relevante</a:t>
            </a:r>
          </a:p>
          <a:p>
            <a:pPr>
              <a:spcAft>
                <a:spcPts val="700"/>
              </a:spcAft>
              <a:buClr>
                <a:srgbClr val="2D2DB9"/>
              </a:buClr>
              <a:buFont typeface="Wingdings" pitchFamily="2" charset="2"/>
              <a:buChar char="§"/>
            </a:pPr>
            <a:r>
              <a:rPr lang="ro-RO" sz="2200" dirty="0" smtClean="0">
                <a:solidFill>
                  <a:schemeClr val="tx1"/>
                </a:solidFill>
                <a:latin typeface="+mj-lt"/>
              </a:rPr>
              <a:t>Facilitează parteneriate regionale, cunoaşterea politicilor şi practicilor Uniunii Europene, precum şi a principiilor care stau la baza politicilor de dezvoltare regională</a:t>
            </a:r>
          </a:p>
          <a:p>
            <a:pPr>
              <a:spcAft>
                <a:spcPts val="700"/>
              </a:spcAft>
              <a:buClr>
                <a:srgbClr val="2D2DB9"/>
              </a:buClr>
              <a:buFont typeface="Wingdings" pitchFamily="2" charset="2"/>
              <a:buChar char="§"/>
            </a:pPr>
            <a:r>
              <a:rPr lang="ro-RO" sz="2200" dirty="0" smtClean="0">
                <a:solidFill>
                  <a:schemeClr val="tx1"/>
                </a:solidFill>
                <a:latin typeface="+mj-lt"/>
              </a:rPr>
              <a:t>Identifică şi promovează proiecte de interes regional şi local, precum şi proiecte de cooperare </a:t>
            </a:r>
            <a:r>
              <a:rPr lang="ro-RO" sz="2200" dirty="0" err="1" smtClean="0">
                <a:solidFill>
                  <a:schemeClr val="tx1"/>
                </a:solidFill>
                <a:latin typeface="+mj-lt"/>
              </a:rPr>
              <a:t>intraregională</a:t>
            </a:r>
            <a:endParaRPr lang="ro-RO" sz="2200" dirty="0" smtClean="0">
              <a:solidFill>
                <a:schemeClr val="tx1"/>
              </a:solidFill>
              <a:latin typeface="+mj-lt"/>
            </a:endParaRPr>
          </a:p>
          <a:p>
            <a:pPr>
              <a:spcAft>
                <a:spcPts val="700"/>
              </a:spcAft>
              <a:buClr>
                <a:srgbClr val="2D2DB9"/>
              </a:buClr>
              <a:buFont typeface="Wingdings" pitchFamily="2" charset="2"/>
              <a:buChar char="§"/>
            </a:pPr>
            <a:r>
              <a:rPr lang="ro-RO" sz="2200" dirty="0" smtClean="0">
                <a:solidFill>
                  <a:schemeClr val="tx1"/>
                </a:solidFill>
                <a:latin typeface="+mj-lt"/>
              </a:rPr>
              <a:t>Reprezintă regiunea în reţele şi parteneriate inter-regionale europene</a:t>
            </a:r>
          </a:p>
          <a:p>
            <a:pPr>
              <a:spcAft>
                <a:spcPts val="700"/>
              </a:spcAft>
              <a:buClr>
                <a:srgbClr val="2D2DB9"/>
              </a:buClr>
              <a:buFont typeface="Wingdings" pitchFamily="2" charset="2"/>
              <a:buChar char="§"/>
            </a:pPr>
            <a:r>
              <a:rPr lang="ro-RO" sz="2200" dirty="0" smtClean="0">
                <a:solidFill>
                  <a:schemeClr val="tx1"/>
                </a:solidFill>
                <a:latin typeface="+mj-lt"/>
              </a:rPr>
              <a:t>Colaborează cu organisme şi instituţii similare din Uniunea Europeană şi participă la implementarea proiectelor internaţionale de interes regional şi local</a:t>
            </a:r>
          </a:p>
          <a:p>
            <a:pPr marL="514350" indent="-514350">
              <a:buFont typeface="Wingdings" pitchFamily="2" charset="2"/>
              <a:buChar char="Ø"/>
            </a:pPr>
            <a:endParaRPr lang="vi-VN" sz="2800" dirty="0">
              <a:solidFill>
                <a:schemeClr val="tx1"/>
              </a:solidFill>
            </a:endParaRPr>
          </a:p>
        </p:txBody>
      </p:sp>
      <p:sp>
        <p:nvSpPr>
          <p:cNvPr id="6" name="Прямоугольник 5"/>
          <p:cNvSpPr/>
          <p:nvPr/>
        </p:nvSpPr>
        <p:spPr>
          <a:xfrm>
            <a:off x="714348" y="214290"/>
            <a:ext cx="7929618" cy="1261884"/>
          </a:xfrm>
          <a:prstGeom prst="rect">
            <a:avLst/>
          </a:prstGeom>
        </p:spPr>
        <p:txBody>
          <a:bodyPr wrap="square">
            <a:spAutoFit/>
          </a:bodyPr>
          <a:lstStyle/>
          <a:p>
            <a:pPr algn="ctr"/>
            <a:r>
              <a:rPr lang="ro-RO" sz="3800" b="1" i="1" dirty="0" smtClean="0">
                <a:solidFill>
                  <a:schemeClr val="tx2">
                    <a:lumMod val="50000"/>
                  </a:schemeClr>
                </a:solidFill>
              </a:rPr>
              <a:t>Activități de internaționalizare ale Agențiilor de Dezvoltare Regională  </a:t>
            </a:r>
            <a:endParaRPr lang="ro-RO" sz="3800" b="1" i="1"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hg</a:t>
            </a:r>
            <a:endParaRPr lang="ru-RU" dirty="0"/>
          </a:p>
        </p:txBody>
      </p:sp>
      <p:sp>
        <p:nvSpPr>
          <p:cNvPr id="3" name="Содержимое 2"/>
          <p:cNvSpPr>
            <a:spLocks noGrp="1"/>
          </p:cNvSpPr>
          <p:nvPr>
            <p:ph idx="1"/>
          </p:nvPr>
        </p:nvSpPr>
        <p:spPr/>
        <p:txBody>
          <a:bodyPr/>
          <a:lstStyle/>
          <a:p>
            <a:endParaRPr lang="ru-RU"/>
          </a:p>
        </p:txBody>
      </p:sp>
      <p:graphicFrame>
        <p:nvGraphicFramePr>
          <p:cNvPr id="4" name="Object 4"/>
          <p:cNvGraphicFramePr>
            <a:graphicFrameLocks noChangeAspect="1"/>
          </p:cNvGraphicFramePr>
          <p:nvPr/>
        </p:nvGraphicFramePr>
        <p:xfrm>
          <a:off x="0" y="0"/>
          <a:ext cx="9286875" cy="7000875"/>
        </p:xfrm>
        <a:graphic>
          <a:graphicData uri="http://schemas.openxmlformats.org/presentationml/2006/ole">
            <p:oleObj spid="_x0000_s99345" name="Acrobat Document" r:id="rId3" imgW="7578000" imgH="5355000" progId="AcroExch.Document.7">
              <p:embed/>
            </p:oleObj>
          </a:graphicData>
        </a:graphic>
      </p:graphicFrame>
      <p:sp>
        <p:nvSpPr>
          <p:cNvPr id="5" name="Скругленный прямоугольник 4"/>
          <p:cNvSpPr/>
          <p:nvPr/>
        </p:nvSpPr>
        <p:spPr>
          <a:xfrm>
            <a:off x="142844" y="1214422"/>
            <a:ext cx="9001156" cy="5643578"/>
          </a:xfrm>
          <a:prstGeom prst="roundRect">
            <a:avLst/>
          </a:prstGeom>
          <a:solidFill>
            <a:srgbClr val="99CCF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buFont typeface="Arial" pitchFamily="34" charset="0"/>
              <a:buChar char="•"/>
            </a:pPr>
            <a:endParaRPr lang="ro-MO" sz="2200" dirty="0" smtClean="0">
              <a:solidFill>
                <a:schemeClr val="tx1"/>
              </a:solidFill>
            </a:endParaRPr>
          </a:p>
          <a:p>
            <a:pPr lvl="0">
              <a:lnSpc>
                <a:spcPct val="150000"/>
              </a:lnSpc>
              <a:buFont typeface="Wingdings" pitchFamily="2" charset="2"/>
              <a:buChar char="Ø"/>
            </a:pPr>
            <a:r>
              <a:rPr lang="ro-MO" sz="2000" dirty="0" smtClean="0">
                <a:solidFill>
                  <a:schemeClr val="tx1"/>
                </a:solidFill>
                <a:latin typeface="+mj-lt"/>
              </a:rPr>
              <a:t>Servicii de Asistenţa tehnică;</a:t>
            </a:r>
            <a:endParaRPr lang="ru-RU" sz="2000" dirty="0" smtClean="0">
              <a:solidFill>
                <a:schemeClr val="tx1"/>
              </a:solidFill>
              <a:latin typeface="+mj-lt"/>
            </a:endParaRPr>
          </a:p>
          <a:p>
            <a:pPr lvl="0">
              <a:lnSpc>
                <a:spcPct val="150000"/>
              </a:lnSpc>
              <a:buFont typeface="Wingdings" pitchFamily="2" charset="2"/>
              <a:buChar char="Ø"/>
            </a:pPr>
            <a:r>
              <a:rPr lang="ro-MO" sz="2000" dirty="0" smtClean="0">
                <a:solidFill>
                  <a:schemeClr val="tx1"/>
                </a:solidFill>
                <a:latin typeface="+mj-lt"/>
              </a:rPr>
              <a:t>Cursuri de instruire, întrevederi şi seminarii specializate;</a:t>
            </a:r>
            <a:endParaRPr lang="ru-RU" sz="2000" dirty="0" smtClean="0">
              <a:solidFill>
                <a:schemeClr val="tx1"/>
              </a:solidFill>
              <a:latin typeface="+mj-lt"/>
            </a:endParaRPr>
          </a:p>
          <a:p>
            <a:pPr lvl="0">
              <a:lnSpc>
                <a:spcPct val="150000"/>
              </a:lnSpc>
              <a:buFont typeface="Wingdings" pitchFamily="2" charset="2"/>
              <a:buChar char="Ø"/>
            </a:pPr>
            <a:r>
              <a:rPr lang="ro-MO" sz="2000" dirty="0" smtClean="0">
                <a:solidFill>
                  <a:schemeClr val="tx1"/>
                </a:solidFill>
                <a:latin typeface="+mj-lt"/>
              </a:rPr>
              <a:t>Vizite de lucru şi schimb de experienţă organizate la diferite nivele;</a:t>
            </a:r>
          </a:p>
          <a:p>
            <a:pPr lvl="0">
              <a:lnSpc>
                <a:spcPct val="150000"/>
              </a:lnSpc>
              <a:buFont typeface="Wingdings" pitchFamily="2" charset="2"/>
              <a:buChar char="Ø"/>
            </a:pPr>
            <a:r>
              <a:rPr lang="ro-MO" sz="2000" dirty="0" smtClean="0">
                <a:solidFill>
                  <a:schemeClr val="tx1"/>
                </a:solidFill>
                <a:latin typeface="+mj-lt"/>
              </a:rPr>
              <a:t>Organizarea evenimentelor comune (  de ex. Forumuri economice interregionale)</a:t>
            </a:r>
            <a:endParaRPr lang="ru-RU" sz="2000" dirty="0" smtClean="0">
              <a:solidFill>
                <a:schemeClr val="tx1"/>
              </a:solidFill>
              <a:latin typeface="+mj-lt"/>
            </a:endParaRPr>
          </a:p>
          <a:p>
            <a:pPr lvl="0">
              <a:lnSpc>
                <a:spcPct val="150000"/>
              </a:lnSpc>
              <a:buFont typeface="Wingdings" pitchFamily="2" charset="2"/>
              <a:buChar char="Ø"/>
            </a:pPr>
            <a:r>
              <a:rPr lang="ro-MO" sz="2000" dirty="0" smtClean="0">
                <a:solidFill>
                  <a:schemeClr val="tx1"/>
                </a:solidFill>
                <a:latin typeface="+mj-lt"/>
              </a:rPr>
              <a:t>Organizare evenimente de prezentare a oportunităților și provocărilor legate de fondurile asistate de UE;</a:t>
            </a:r>
            <a:endParaRPr lang="ru-RU" sz="2000" dirty="0" smtClean="0">
              <a:solidFill>
                <a:schemeClr val="tx1"/>
              </a:solidFill>
              <a:latin typeface="+mj-lt"/>
            </a:endParaRPr>
          </a:p>
          <a:p>
            <a:pPr lvl="0">
              <a:lnSpc>
                <a:spcPct val="150000"/>
              </a:lnSpc>
              <a:buFont typeface="Wingdings" pitchFamily="2" charset="2"/>
              <a:buChar char="Ø"/>
            </a:pPr>
            <a:r>
              <a:rPr lang="ro-MO" sz="2000" dirty="0" smtClean="0">
                <a:solidFill>
                  <a:schemeClr val="tx1"/>
                </a:solidFill>
                <a:latin typeface="+mj-lt"/>
              </a:rPr>
              <a:t>Schimb de informaţii în domeniul dezvoltării regionale;</a:t>
            </a:r>
            <a:endParaRPr lang="ru-RU" sz="2000" dirty="0" smtClean="0">
              <a:solidFill>
                <a:schemeClr val="tx1"/>
              </a:solidFill>
              <a:latin typeface="+mj-lt"/>
            </a:endParaRPr>
          </a:p>
          <a:p>
            <a:pPr lvl="0">
              <a:lnSpc>
                <a:spcPct val="150000"/>
              </a:lnSpc>
              <a:buFont typeface="Wingdings" pitchFamily="2" charset="2"/>
              <a:buChar char="Ø"/>
            </a:pPr>
            <a:r>
              <a:rPr lang="ro-MO" sz="2000" dirty="0" smtClean="0">
                <a:solidFill>
                  <a:schemeClr val="tx1"/>
                </a:solidFill>
                <a:latin typeface="+mj-lt"/>
              </a:rPr>
              <a:t>Orice altă cooperare relevantă care poate fi convenită de comun acord.</a:t>
            </a:r>
            <a:endParaRPr lang="ru-RU" sz="2000" dirty="0" smtClean="0">
              <a:solidFill>
                <a:schemeClr val="tx1"/>
              </a:solidFill>
              <a:latin typeface="+mj-lt"/>
            </a:endParaRPr>
          </a:p>
          <a:p>
            <a:pPr lvl="0">
              <a:lnSpc>
                <a:spcPct val="150000"/>
              </a:lnSpc>
              <a:buFont typeface="Wingdings" pitchFamily="2" charset="2"/>
              <a:buChar char="Ø"/>
            </a:pPr>
            <a:endParaRPr lang="ru-RU" sz="2000" dirty="0" smtClean="0">
              <a:solidFill>
                <a:schemeClr val="tx1"/>
              </a:solidFill>
              <a:latin typeface="+mj-lt"/>
              <a:cs typeface="Calibri" pitchFamily="34" charset="0"/>
            </a:endParaRPr>
          </a:p>
          <a:p>
            <a:pPr lvl="0">
              <a:buFont typeface="Wingdings" pitchFamily="2" charset="2"/>
              <a:buChar char="Ø"/>
            </a:pPr>
            <a:endParaRPr lang="vi-VN" sz="2200" dirty="0" smtClean="0">
              <a:solidFill>
                <a:schemeClr val="tx1"/>
              </a:solidFill>
              <a:latin typeface="Calibri" pitchFamily="34" charset="0"/>
              <a:cs typeface="Calibri" pitchFamily="34" charset="0"/>
            </a:endParaRPr>
          </a:p>
          <a:p>
            <a:pPr lvl="0">
              <a:buFont typeface="Arial" pitchFamily="34" charset="0"/>
              <a:buChar char="•"/>
            </a:pPr>
            <a:endParaRPr lang="ru-RU" sz="2200" dirty="0" smtClean="0">
              <a:solidFill>
                <a:schemeClr val="tx1"/>
              </a:solidFill>
            </a:endParaRPr>
          </a:p>
          <a:p>
            <a:pPr lvl="0"/>
            <a:endParaRPr lang="ru-RU" sz="2400" dirty="0"/>
          </a:p>
        </p:txBody>
      </p:sp>
      <p:sp>
        <p:nvSpPr>
          <p:cNvPr id="6" name="Прямоугольник 5"/>
          <p:cNvSpPr/>
          <p:nvPr/>
        </p:nvSpPr>
        <p:spPr>
          <a:xfrm>
            <a:off x="714348" y="214290"/>
            <a:ext cx="7929618" cy="1015663"/>
          </a:xfrm>
          <a:prstGeom prst="rect">
            <a:avLst/>
          </a:prstGeom>
        </p:spPr>
        <p:txBody>
          <a:bodyPr wrap="square">
            <a:spAutoFit/>
          </a:bodyPr>
          <a:lstStyle/>
          <a:p>
            <a:pPr algn="ctr"/>
            <a:r>
              <a:rPr lang="ro-RO" sz="2800" b="1" i="1" dirty="0" smtClean="0">
                <a:solidFill>
                  <a:srgbClr val="1F497D">
                    <a:lumMod val="50000"/>
                  </a:srgbClr>
                </a:solidFill>
              </a:rPr>
              <a:t>Formele de cooperare:    </a:t>
            </a:r>
            <a:endParaRPr lang="ru-RU" sz="2800" b="1" i="1" dirty="0" smtClean="0">
              <a:solidFill>
                <a:srgbClr val="1F497D">
                  <a:lumMod val="50000"/>
                </a:srgbClr>
              </a:solidFill>
            </a:endParaRPr>
          </a:p>
          <a:p>
            <a:pPr lvl="0" algn="ctr"/>
            <a:r>
              <a:rPr lang="ro-RO" sz="3200" b="1" i="1" dirty="0" smtClean="0">
                <a:solidFill>
                  <a:srgbClr val="1F497D">
                    <a:lumMod val="50000"/>
                  </a:srgbClr>
                </a:solidFill>
              </a:rPr>
              <a:t>  </a:t>
            </a:r>
            <a:endParaRPr lang="ru-RU" sz="3200" b="1" i="1" dirty="0">
              <a:solidFill>
                <a:srgbClr val="1F497D">
                  <a:lumMod val="50000"/>
                </a:srgb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hg</a:t>
            </a:r>
            <a:endParaRPr lang="ru-RU" dirty="0"/>
          </a:p>
        </p:txBody>
      </p:sp>
      <p:sp>
        <p:nvSpPr>
          <p:cNvPr id="3" name="Содержимое 2"/>
          <p:cNvSpPr>
            <a:spLocks noGrp="1"/>
          </p:cNvSpPr>
          <p:nvPr>
            <p:ph idx="1"/>
          </p:nvPr>
        </p:nvSpPr>
        <p:spPr/>
        <p:txBody>
          <a:bodyPr/>
          <a:lstStyle/>
          <a:p>
            <a:endParaRPr lang="ru-RU"/>
          </a:p>
        </p:txBody>
      </p:sp>
      <p:graphicFrame>
        <p:nvGraphicFramePr>
          <p:cNvPr id="4" name="Object 4"/>
          <p:cNvGraphicFramePr>
            <a:graphicFrameLocks noChangeAspect="1"/>
          </p:cNvGraphicFramePr>
          <p:nvPr/>
        </p:nvGraphicFramePr>
        <p:xfrm>
          <a:off x="0" y="0"/>
          <a:ext cx="9286875" cy="7000875"/>
        </p:xfrm>
        <a:graphic>
          <a:graphicData uri="http://schemas.openxmlformats.org/presentationml/2006/ole">
            <p:oleObj spid="_x0000_s10257" name="Acrobat Document" r:id="rId4" imgW="7578000" imgH="5355000" progId="AcroExch.Document.7">
              <p:embed/>
            </p:oleObj>
          </a:graphicData>
        </a:graphic>
      </p:graphicFrame>
      <p:sp>
        <p:nvSpPr>
          <p:cNvPr id="5" name="Скругленный прямоугольник 4"/>
          <p:cNvSpPr/>
          <p:nvPr/>
        </p:nvSpPr>
        <p:spPr>
          <a:xfrm>
            <a:off x="142844" y="1214422"/>
            <a:ext cx="9001156" cy="5143536"/>
          </a:xfrm>
          <a:prstGeom prst="roundRect">
            <a:avLst/>
          </a:prstGeom>
          <a:solidFill>
            <a:srgbClr val="99CCF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5125" indent="-365125">
              <a:lnSpc>
                <a:spcPct val="80000"/>
              </a:lnSpc>
              <a:buClr>
                <a:schemeClr val="tx2">
                  <a:lumMod val="50000"/>
                </a:schemeClr>
              </a:buClr>
              <a:buFont typeface="Wingdings" pitchFamily="2" charset="2"/>
              <a:buChar char="Ø"/>
            </a:pPr>
            <a:r>
              <a:rPr lang="ro-RO" sz="2600" dirty="0" smtClean="0">
                <a:solidFill>
                  <a:schemeClr val="tx2">
                    <a:lumMod val="50000"/>
                  </a:schemeClr>
                </a:solidFill>
                <a:latin typeface="Trebuchet MS" pitchFamily="34" charset="0"/>
                <a:cs typeface="Arial" charset="0"/>
              </a:rPr>
              <a:t>Programele de cooperare transfrontalieră </a:t>
            </a:r>
          </a:p>
          <a:p>
            <a:pPr marL="365125" indent="-365125">
              <a:lnSpc>
                <a:spcPct val="80000"/>
              </a:lnSpc>
              <a:buClr>
                <a:schemeClr val="tx2">
                  <a:lumMod val="50000"/>
                </a:schemeClr>
              </a:buClr>
              <a:buFont typeface="Wingdings" pitchFamily="2" charset="2"/>
              <a:buChar char="Ø"/>
            </a:pPr>
            <a:endParaRPr lang="ro-RO" sz="2600" dirty="0" smtClean="0">
              <a:solidFill>
                <a:schemeClr val="tx2">
                  <a:lumMod val="50000"/>
                </a:schemeClr>
              </a:solidFill>
              <a:latin typeface="Trebuchet MS" pitchFamily="34" charset="0"/>
              <a:cs typeface="Arial" charset="0"/>
            </a:endParaRPr>
          </a:p>
          <a:p>
            <a:pPr marL="514350" indent="-514350">
              <a:buFont typeface="Wingdings" pitchFamily="2" charset="2"/>
              <a:buChar char="Ø"/>
            </a:pPr>
            <a:r>
              <a:rPr lang="vi-VN" sz="2800" dirty="0" smtClean="0">
                <a:solidFill>
                  <a:schemeClr val="tx1"/>
                </a:solidFill>
              </a:rPr>
              <a:t> Programul Operaţional Comun România-Ucraina-Republica Moldova</a:t>
            </a:r>
          </a:p>
          <a:p>
            <a:pPr marL="514350" indent="-514350">
              <a:buFont typeface="Wingdings" pitchFamily="2" charset="2"/>
              <a:buChar char="Ø"/>
            </a:pPr>
            <a:r>
              <a:rPr lang="vi-VN" sz="2800" dirty="0" smtClean="0">
                <a:solidFill>
                  <a:schemeClr val="tx1"/>
                </a:solidFill>
              </a:rPr>
              <a:t>Programul Operaţional Comun Bazinul Mării Negre 2007-2013</a:t>
            </a:r>
          </a:p>
          <a:p>
            <a:pPr marL="514350" indent="-514350">
              <a:buFont typeface="Wingdings" pitchFamily="2" charset="2"/>
              <a:buChar char="Ø"/>
            </a:pPr>
            <a:r>
              <a:rPr lang="vi-VN" sz="2800" dirty="0" smtClean="0">
                <a:solidFill>
                  <a:schemeClr val="tx1"/>
                </a:solidFill>
              </a:rPr>
              <a:t>Program de Cooperarea Transnaţional pentru Europa de Sud-Est 2007-2013</a:t>
            </a:r>
          </a:p>
          <a:p>
            <a:pPr marL="514350" indent="-514350">
              <a:buFont typeface="Wingdings" pitchFamily="2" charset="2"/>
              <a:buChar char="Ø"/>
            </a:pPr>
            <a:r>
              <a:rPr lang="vi-VN" sz="2800" dirty="0" smtClean="0">
                <a:solidFill>
                  <a:schemeClr val="tx1"/>
                </a:solidFill>
              </a:rPr>
              <a:t>Strategia Uniunii Europene pentru Regiunea Dunării</a:t>
            </a:r>
            <a:endParaRPr lang="ro-RO" sz="2800" dirty="0" smtClean="0">
              <a:solidFill>
                <a:schemeClr val="tx1"/>
              </a:solidFill>
            </a:endParaRPr>
          </a:p>
          <a:p>
            <a:pPr marL="514350" indent="-514350">
              <a:buFont typeface="Wingdings" pitchFamily="2" charset="2"/>
              <a:buChar char="Ø"/>
            </a:pPr>
            <a:r>
              <a:rPr lang="ro-RO" sz="2800" dirty="0" smtClean="0">
                <a:solidFill>
                  <a:schemeClr val="tx1"/>
                </a:solidFill>
              </a:rPr>
              <a:t>Euroregiunile la care RM este parte  </a:t>
            </a:r>
            <a:endParaRPr lang="vi-VN" sz="2800" dirty="0">
              <a:solidFill>
                <a:schemeClr val="tx1"/>
              </a:solidFill>
            </a:endParaRPr>
          </a:p>
        </p:txBody>
      </p:sp>
      <p:sp>
        <p:nvSpPr>
          <p:cNvPr id="6" name="Прямоугольник 5"/>
          <p:cNvSpPr/>
          <p:nvPr/>
        </p:nvSpPr>
        <p:spPr>
          <a:xfrm>
            <a:off x="714348" y="214290"/>
            <a:ext cx="7929618" cy="677108"/>
          </a:xfrm>
          <a:prstGeom prst="rect">
            <a:avLst/>
          </a:prstGeom>
        </p:spPr>
        <p:txBody>
          <a:bodyPr wrap="square">
            <a:spAutoFit/>
          </a:bodyPr>
          <a:lstStyle/>
          <a:p>
            <a:pPr algn="ctr"/>
            <a:r>
              <a:rPr lang="ro-RO" sz="3800" b="1" i="1" dirty="0" smtClean="0">
                <a:solidFill>
                  <a:schemeClr val="tx2">
                    <a:lumMod val="50000"/>
                  </a:schemeClr>
                </a:solidFill>
              </a:rPr>
              <a:t>Inițiative regionale și </a:t>
            </a:r>
            <a:r>
              <a:rPr lang="ro-RO" sz="3800" b="1" i="1" dirty="0" err="1" smtClean="0">
                <a:solidFill>
                  <a:schemeClr val="tx2">
                    <a:lumMod val="50000"/>
                  </a:schemeClr>
                </a:solidFill>
              </a:rPr>
              <a:t>macroregionale</a:t>
            </a:r>
            <a:r>
              <a:rPr lang="ro-RO" sz="3800" b="1" i="1" dirty="0" smtClean="0">
                <a:solidFill>
                  <a:schemeClr val="tx2">
                    <a:lumMod val="50000"/>
                  </a:schemeClr>
                </a:solidFill>
              </a:rPr>
              <a:t> </a:t>
            </a:r>
            <a:endParaRPr lang="ro-RO" sz="3800" b="1" i="1" dirty="0">
              <a:solidFill>
                <a:schemeClr val="tx2">
                  <a:lumMod val="50000"/>
                </a:schemeClr>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hg</a:t>
            </a:r>
            <a:endParaRPr lang="ru-RU" dirty="0"/>
          </a:p>
        </p:txBody>
      </p:sp>
      <p:sp>
        <p:nvSpPr>
          <p:cNvPr id="3" name="Содержимое 2"/>
          <p:cNvSpPr>
            <a:spLocks noGrp="1"/>
          </p:cNvSpPr>
          <p:nvPr>
            <p:ph idx="1"/>
          </p:nvPr>
        </p:nvSpPr>
        <p:spPr/>
        <p:txBody>
          <a:bodyPr/>
          <a:lstStyle/>
          <a:p>
            <a:endParaRPr lang="ru-RU"/>
          </a:p>
        </p:txBody>
      </p:sp>
      <p:graphicFrame>
        <p:nvGraphicFramePr>
          <p:cNvPr id="4" name="Object 4"/>
          <p:cNvGraphicFramePr>
            <a:graphicFrameLocks noChangeAspect="1"/>
          </p:cNvGraphicFramePr>
          <p:nvPr/>
        </p:nvGraphicFramePr>
        <p:xfrm>
          <a:off x="0" y="0"/>
          <a:ext cx="9286875" cy="7000875"/>
        </p:xfrm>
        <a:graphic>
          <a:graphicData uri="http://schemas.openxmlformats.org/presentationml/2006/ole">
            <p:oleObj spid="_x0000_s107537" name="Acrobat Document" r:id="rId3" imgW="7578000" imgH="5355000" progId="AcroExch.Document.7">
              <p:embed/>
            </p:oleObj>
          </a:graphicData>
        </a:graphic>
      </p:graphicFrame>
      <p:sp>
        <p:nvSpPr>
          <p:cNvPr id="5" name="Скругленный прямоугольник 4"/>
          <p:cNvSpPr/>
          <p:nvPr/>
        </p:nvSpPr>
        <p:spPr>
          <a:xfrm>
            <a:off x="142844" y="1214422"/>
            <a:ext cx="9001156" cy="5143536"/>
          </a:xfrm>
          <a:prstGeom prst="roundRect">
            <a:avLst/>
          </a:prstGeom>
          <a:solidFill>
            <a:srgbClr val="99CCF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5125" indent="-365125">
              <a:lnSpc>
                <a:spcPct val="80000"/>
              </a:lnSpc>
              <a:buClr>
                <a:schemeClr val="tx2">
                  <a:lumMod val="50000"/>
                </a:schemeClr>
              </a:buClr>
              <a:buFont typeface="Wingdings" pitchFamily="2" charset="2"/>
              <a:buChar char="Ø"/>
            </a:pPr>
            <a:endParaRPr lang="ro-RO" sz="2800" b="1" dirty="0" smtClean="0"/>
          </a:p>
          <a:p>
            <a:pPr marL="365125" indent="-365125">
              <a:lnSpc>
                <a:spcPct val="80000"/>
              </a:lnSpc>
              <a:buClr>
                <a:schemeClr val="tx2">
                  <a:lumMod val="50000"/>
                </a:schemeClr>
              </a:buClr>
              <a:buFont typeface="Wingdings" pitchFamily="2" charset="2"/>
              <a:buChar char="Ø"/>
            </a:pPr>
            <a:r>
              <a:rPr lang="ro-RO" sz="2800" dirty="0" smtClean="0">
                <a:solidFill>
                  <a:schemeClr val="tx1"/>
                </a:solidFill>
              </a:rPr>
              <a:t>Comitetul Regiunilor </a:t>
            </a:r>
          </a:p>
          <a:p>
            <a:pPr marL="365125" indent="-365125">
              <a:lnSpc>
                <a:spcPct val="80000"/>
              </a:lnSpc>
              <a:buClr>
                <a:schemeClr val="tx2">
                  <a:lumMod val="50000"/>
                </a:schemeClr>
              </a:buClr>
              <a:buFont typeface="Wingdings" pitchFamily="2" charset="2"/>
              <a:buChar char="Ø"/>
            </a:pPr>
            <a:r>
              <a:rPr lang="ru-RU" sz="2800" dirty="0" err="1" smtClean="0">
                <a:solidFill>
                  <a:schemeClr val="tx1"/>
                </a:solidFill>
              </a:rPr>
              <a:t>AIMF (Asociaţia Internaţională a Primarilor de Oraşe şi Metropole Francofone</a:t>
            </a:r>
            <a:endParaRPr lang="ro-RO" sz="2800" dirty="0" err="1" smtClean="0">
              <a:solidFill>
                <a:schemeClr val="tx1"/>
              </a:solidFill>
            </a:endParaRPr>
          </a:p>
          <a:p>
            <a:pPr marL="365125" indent="-365125">
              <a:lnSpc>
                <a:spcPct val="80000"/>
              </a:lnSpc>
              <a:buClr>
                <a:schemeClr val="tx2">
                  <a:lumMod val="50000"/>
                </a:schemeClr>
              </a:buClr>
              <a:buFont typeface="Wingdings" pitchFamily="2" charset="2"/>
              <a:buChar char="Ø"/>
            </a:pPr>
            <a:r>
              <a:rPr lang="ru-RU" sz="2800" dirty="0" err="1" smtClean="0">
                <a:solidFill>
                  <a:schemeClr val="tx1"/>
                </a:solidFill>
              </a:rPr>
              <a:t>Liga Oraşelor Istorice </a:t>
            </a:r>
            <a:endParaRPr lang="ro-RO" sz="2800" dirty="0" err="1" smtClean="0">
              <a:solidFill>
                <a:schemeClr val="tx1"/>
              </a:solidFill>
            </a:endParaRPr>
          </a:p>
          <a:p>
            <a:pPr marL="365125" indent="-365125">
              <a:lnSpc>
                <a:spcPct val="80000"/>
              </a:lnSpc>
              <a:buClr>
                <a:schemeClr val="tx2">
                  <a:lumMod val="50000"/>
                </a:schemeClr>
              </a:buClr>
              <a:buFont typeface="Wingdings" pitchFamily="2" charset="2"/>
              <a:buChar char="Ø"/>
            </a:pPr>
            <a:r>
              <a:rPr lang="ru-RU" sz="2800" dirty="0" smtClean="0">
                <a:solidFill>
                  <a:schemeClr val="tx1"/>
                </a:solidFill>
              </a:rPr>
              <a:t>ENERGIE-CITES </a:t>
            </a:r>
            <a:endParaRPr lang="ro-RO" sz="2800" dirty="0" smtClean="0">
              <a:solidFill>
                <a:schemeClr val="tx1"/>
              </a:solidFill>
            </a:endParaRPr>
          </a:p>
          <a:p>
            <a:pPr marL="365125" indent="-365125">
              <a:lnSpc>
                <a:spcPct val="80000"/>
              </a:lnSpc>
              <a:buClr>
                <a:schemeClr val="tx2">
                  <a:lumMod val="50000"/>
                </a:schemeClr>
              </a:buClr>
              <a:buFont typeface="Wingdings" pitchFamily="2" charset="2"/>
              <a:buChar char="Ø"/>
            </a:pPr>
            <a:r>
              <a:rPr lang="en-US" sz="2800" dirty="0" err="1" smtClean="0">
                <a:solidFill>
                  <a:schemeClr val="tx1"/>
                </a:solidFill>
              </a:rPr>
              <a:t>Consiliul</a:t>
            </a:r>
            <a:r>
              <a:rPr lang="en-US" sz="2800" dirty="0" smtClean="0">
                <a:solidFill>
                  <a:schemeClr val="tx1"/>
                </a:solidFill>
              </a:rPr>
              <a:t> European al </a:t>
            </a:r>
            <a:r>
              <a:rPr lang="en-US" sz="2800" dirty="0" err="1" smtClean="0">
                <a:solidFill>
                  <a:schemeClr val="tx1"/>
                </a:solidFill>
              </a:rPr>
              <a:t>Municipalit</a:t>
            </a:r>
            <a:r>
              <a:rPr lang="ro-RO" sz="2800" dirty="0" err="1" smtClean="0">
                <a:solidFill>
                  <a:schemeClr val="tx1"/>
                </a:solidFill>
              </a:rPr>
              <a:t>ăț</a:t>
            </a:r>
            <a:r>
              <a:rPr lang="en-US" sz="2800" dirty="0" err="1" smtClean="0">
                <a:solidFill>
                  <a:schemeClr val="tx1"/>
                </a:solidFill>
              </a:rPr>
              <a:t>ilor</a:t>
            </a:r>
            <a:r>
              <a:rPr lang="en-US" sz="2800" dirty="0" smtClean="0">
                <a:solidFill>
                  <a:schemeClr val="tx1"/>
                </a:solidFill>
              </a:rPr>
              <a:t> </a:t>
            </a:r>
            <a:r>
              <a:rPr lang="en-US" sz="2800" dirty="0" err="1" smtClean="0">
                <a:solidFill>
                  <a:schemeClr val="tx1"/>
                </a:solidFill>
              </a:rPr>
              <a:t>si</a:t>
            </a:r>
            <a:r>
              <a:rPr lang="en-US" sz="2800" dirty="0" smtClean="0">
                <a:solidFill>
                  <a:schemeClr val="tx1"/>
                </a:solidFill>
              </a:rPr>
              <a:t> </a:t>
            </a:r>
            <a:r>
              <a:rPr lang="en-US" sz="2800" dirty="0" err="1" smtClean="0">
                <a:solidFill>
                  <a:schemeClr val="tx1"/>
                </a:solidFill>
              </a:rPr>
              <a:t>Regiunilor</a:t>
            </a:r>
          </a:p>
        </p:txBody>
      </p:sp>
      <p:sp>
        <p:nvSpPr>
          <p:cNvPr id="6" name="Прямоугольник 5"/>
          <p:cNvSpPr/>
          <p:nvPr/>
        </p:nvSpPr>
        <p:spPr>
          <a:xfrm>
            <a:off x="714348" y="214290"/>
            <a:ext cx="7929618" cy="584775"/>
          </a:xfrm>
          <a:prstGeom prst="rect">
            <a:avLst/>
          </a:prstGeom>
        </p:spPr>
        <p:txBody>
          <a:bodyPr wrap="square">
            <a:spAutoFit/>
          </a:bodyPr>
          <a:lstStyle/>
          <a:p>
            <a:pPr algn="ctr"/>
            <a:r>
              <a:rPr lang="en-GB" sz="3200" b="1" dirty="0"/>
              <a:t> </a:t>
            </a:r>
            <a:r>
              <a:rPr lang="en-GB" sz="3200" b="1" i="1" dirty="0">
                <a:solidFill>
                  <a:schemeClr val="tx2">
                    <a:lumMod val="50000"/>
                  </a:schemeClr>
                </a:solidFill>
              </a:rPr>
              <a:t>ORGANISME </a:t>
            </a:r>
            <a:r>
              <a:rPr lang="en-GB" sz="3200" b="1" i="1" dirty="0" smtClean="0">
                <a:solidFill>
                  <a:schemeClr val="tx2">
                    <a:lumMod val="50000"/>
                  </a:schemeClr>
                </a:solidFill>
              </a:rPr>
              <a:t>INTERNAŢIONALE</a:t>
            </a:r>
            <a:r>
              <a:rPr lang="ro-RO" sz="3200" b="1" i="1" dirty="0" smtClean="0">
                <a:solidFill>
                  <a:schemeClr val="tx2">
                    <a:lumMod val="50000"/>
                  </a:schemeClr>
                </a:solidFill>
              </a:rPr>
              <a:t> pentru APL </a:t>
            </a:r>
            <a:endParaRPr lang="ro-RO" sz="3200" b="1" i="1" dirty="0">
              <a:solidFill>
                <a:schemeClr val="tx2">
                  <a:lumMod val="50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ă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1550</TotalTime>
  <Words>888</Words>
  <Application>Microsoft Office PowerPoint</Application>
  <PresentationFormat>On-screen Show (4:3)</PresentationFormat>
  <Paragraphs>221</Paragraphs>
  <Slides>14</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17" baseType="lpstr">
      <vt:lpstr>Temă Office</vt:lpstr>
      <vt:lpstr>Acrobat Document</vt:lpstr>
      <vt:lpstr>Chart</vt:lpstr>
      <vt:lpstr>Cooperarea internațională factor esential în procesul de integrare europeană a Republicii Moldova</vt:lpstr>
      <vt:lpstr>hg</vt:lpstr>
      <vt:lpstr>hg</vt:lpstr>
      <vt:lpstr>hg</vt:lpstr>
      <vt:lpstr>hg</vt:lpstr>
      <vt:lpstr>hg</vt:lpstr>
      <vt:lpstr>hg</vt:lpstr>
      <vt:lpstr>hg</vt:lpstr>
      <vt:lpstr>hg</vt:lpstr>
      <vt:lpstr>hg</vt:lpstr>
      <vt:lpstr>hg</vt:lpstr>
      <vt:lpstr>hg</vt:lpstr>
      <vt:lpstr>hg</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Nastas</dc:creator>
  <cp:lastModifiedBy>Svetlana</cp:lastModifiedBy>
  <cp:revision>197</cp:revision>
  <dcterms:created xsi:type="dcterms:W3CDTF">2012-06-12T06:37:07Z</dcterms:created>
  <dcterms:modified xsi:type="dcterms:W3CDTF">2013-05-22T12:23:08Z</dcterms:modified>
</cp:coreProperties>
</file>