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1" r:id="rId1"/>
    <p:sldMasterId id="2147483712" r:id="rId2"/>
  </p:sldMasterIdLst>
  <p:notesMasterIdLst>
    <p:notesMasterId r:id="rId19"/>
  </p:notesMasterIdLst>
  <p:handoutMasterIdLst>
    <p:handoutMasterId r:id="rId20"/>
  </p:handoutMasterIdLst>
  <p:sldIdLst>
    <p:sldId id="314" r:id="rId3"/>
    <p:sldId id="315" r:id="rId4"/>
    <p:sldId id="316" r:id="rId5"/>
    <p:sldId id="304" r:id="rId6"/>
    <p:sldId id="318" r:id="rId7"/>
    <p:sldId id="317" r:id="rId8"/>
    <p:sldId id="319" r:id="rId9"/>
    <p:sldId id="305" r:id="rId10"/>
    <p:sldId id="306" r:id="rId11"/>
    <p:sldId id="310" r:id="rId12"/>
    <p:sldId id="323" r:id="rId13"/>
    <p:sldId id="321" r:id="rId14"/>
    <p:sldId id="324" r:id="rId15"/>
    <p:sldId id="311" r:id="rId16"/>
    <p:sldId id="313" r:id="rId17"/>
    <p:sldId id="320" r:id="rId18"/>
  </p:sldIdLst>
  <p:sldSz cx="9144000" cy="6858000" type="screen4x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E6452"/>
    <a:srgbClr val="E5DBA1"/>
    <a:srgbClr val="BABA93"/>
    <a:srgbClr val="BABB93"/>
    <a:srgbClr val="DEDEAF"/>
    <a:srgbClr val="999999"/>
    <a:srgbClr val="D9D9D9"/>
    <a:srgbClr val="CCCCCC"/>
    <a:srgbClr val="C80F0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24" autoAdjust="0"/>
    <p:restoredTop sz="92385" autoAdjust="0"/>
  </p:normalViewPr>
  <p:slideViewPr>
    <p:cSldViewPr snapToGrid="0">
      <p:cViewPr>
        <p:scale>
          <a:sx n="105" d="100"/>
          <a:sy n="105" d="100"/>
        </p:scale>
        <p:origin x="-228" y="-72"/>
      </p:cViewPr>
      <p:guideLst>
        <p:guide orient="horz" pos="3935"/>
        <p:guide pos="288"/>
        <p:guide pos="726"/>
        <p:guide pos="5029"/>
        <p:guide pos="43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8" d="100"/>
          <a:sy n="108" d="100"/>
        </p:scale>
        <p:origin x="-4140" y="-102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365FAD-FCCF-4C3A-9FB8-F038DE3506F9}" type="doc">
      <dgm:prSet loTypeId="urn:microsoft.com/office/officeart/2005/8/layout/hList7#1" loCatId="list" qsTypeId="urn:microsoft.com/office/officeart/2005/8/quickstyle/simple1#1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E8343D11-46BD-47EE-A9CC-211C85A81474}">
      <dgm:prSet phldrT="[Text]" custT="1"/>
      <dgm:spPr/>
      <dgm:t>
        <a:bodyPr/>
        <a:lstStyle/>
        <a:p>
          <a:r>
            <a:rPr lang="en-US" sz="1800" b="1" dirty="0" smtClean="0">
              <a:latin typeface="+mj-lt"/>
            </a:rPr>
            <a:t> </a:t>
          </a:r>
          <a:r>
            <a:rPr lang="vi-VN" sz="1800" b="1" dirty="0" smtClean="0">
              <a:latin typeface="+mj-lt"/>
            </a:rPr>
            <a:t>Eficienţa energetică a clădirilor publice în raionul Orhei - spitalul regional din Orhei</a:t>
          </a:r>
          <a:endParaRPr lang="en-US" sz="1800" b="1" dirty="0" smtClean="0">
            <a:latin typeface="+mj-lt"/>
          </a:endParaRPr>
        </a:p>
        <a:p>
          <a:endParaRPr lang="ro-RO" sz="1800" b="1" dirty="0" smtClean="0"/>
        </a:p>
        <a:p>
          <a:r>
            <a:rPr lang="vi-VN" sz="1800" b="1" dirty="0" smtClean="0"/>
            <a:t>Eficienţa Energetică: „Sistemul de iluminare stradală” în raionul Soroca</a:t>
          </a:r>
          <a:endParaRPr lang="en-US" sz="1800" b="1" dirty="0">
            <a:latin typeface="+mj-lt"/>
          </a:endParaRPr>
        </a:p>
      </dgm:t>
    </dgm:pt>
    <dgm:pt modelId="{894CB906-6A74-4B40-99C4-889399B29AAD}" type="parTrans" cxnId="{13581237-38DE-469A-983B-696B2CC865ED}">
      <dgm:prSet/>
      <dgm:spPr/>
      <dgm:t>
        <a:bodyPr/>
        <a:lstStyle/>
        <a:p>
          <a:endParaRPr lang="en-US"/>
        </a:p>
      </dgm:t>
    </dgm:pt>
    <dgm:pt modelId="{7E7E203E-647A-476F-B5B4-C1C26B5CDA7C}" type="sibTrans" cxnId="{13581237-38DE-469A-983B-696B2CC865ED}">
      <dgm:prSet/>
      <dgm:spPr/>
      <dgm:t>
        <a:bodyPr/>
        <a:lstStyle/>
        <a:p>
          <a:endParaRPr lang="en-US"/>
        </a:p>
      </dgm:t>
    </dgm:pt>
    <dgm:pt modelId="{F9C06A37-F615-4046-A044-BD5D65931669}">
      <dgm:prSet phldrT="[Text]"/>
      <dgm:spPr>
        <a:solidFill>
          <a:srgbClr val="7BA878"/>
        </a:solidFill>
      </dgm:spPr>
      <dgm:t>
        <a:bodyPr/>
        <a:lstStyle/>
        <a:p>
          <a:endParaRPr lang="en-US"/>
        </a:p>
      </dgm:t>
    </dgm:pt>
    <dgm:pt modelId="{9247CC95-CA35-446F-94B7-C88AC4401FC5}" type="parTrans" cxnId="{8415215E-7723-4537-BBB4-5BA3EA7934AD}">
      <dgm:prSet/>
      <dgm:spPr/>
      <dgm:t>
        <a:bodyPr/>
        <a:lstStyle/>
        <a:p>
          <a:endParaRPr lang="en-US"/>
        </a:p>
      </dgm:t>
    </dgm:pt>
    <dgm:pt modelId="{7AD2DCFE-E73C-4988-8A47-E4DBF624C489}" type="sibTrans" cxnId="{8415215E-7723-4537-BBB4-5BA3EA7934AD}">
      <dgm:prSet/>
      <dgm:spPr/>
      <dgm:t>
        <a:bodyPr/>
        <a:lstStyle/>
        <a:p>
          <a:endParaRPr lang="en-US"/>
        </a:p>
      </dgm:t>
    </dgm:pt>
    <dgm:pt modelId="{619D8D59-8101-4462-B331-433BA6ABBD1C}">
      <dgm:prSet phldrT="[Text]"/>
      <dgm:spPr>
        <a:solidFill>
          <a:srgbClr val="7BA878"/>
        </a:solidFill>
      </dgm:spPr>
      <dgm:t>
        <a:bodyPr/>
        <a:lstStyle/>
        <a:p>
          <a:endParaRPr lang="en-US"/>
        </a:p>
      </dgm:t>
    </dgm:pt>
    <dgm:pt modelId="{A1F4FE65-3470-408C-B8E0-4CE8ACA2EFA2}" type="parTrans" cxnId="{1BD7FA22-DC3B-4179-BC69-EE1A8CD4E766}">
      <dgm:prSet/>
      <dgm:spPr/>
      <dgm:t>
        <a:bodyPr/>
        <a:lstStyle/>
        <a:p>
          <a:endParaRPr lang="en-US"/>
        </a:p>
      </dgm:t>
    </dgm:pt>
    <dgm:pt modelId="{729382AE-D2B8-4967-99D8-EFFD5D2CD85A}" type="sibTrans" cxnId="{1BD7FA22-DC3B-4179-BC69-EE1A8CD4E766}">
      <dgm:prSet/>
      <dgm:spPr/>
      <dgm:t>
        <a:bodyPr/>
        <a:lstStyle/>
        <a:p>
          <a:endParaRPr lang="en-US"/>
        </a:p>
      </dgm:t>
    </dgm:pt>
    <dgm:pt modelId="{BCE67078-68E8-4E34-A418-38E83D3CED9B}">
      <dgm:prSet phldrT="[Text]"/>
      <dgm:spPr>
        <a:solidFill>
          <a:srgbClr val="7BA878"/>
        </a:solidFill>
      </dgm:spPr>
      <dgm:t>
        <a:bodyPr/>
        <a:lstStyle/>
        <a:p>
          <a:endParaRPr lang="en-US"/>
        </a:p>
      </dgm:t>
    </dgm:pt>
    <dgm:pt modelId="{70243823-7B44-4EF6-A72E-BA6F093953F1}" type="parTrans" cxnId="{AC83386A-8665-4D20-A6F4-9B4AEE09EAFB}">
      <dgm:prSet/>
      <dgm:spPr/>
      <dgm:t>
        <a:bodyPr/>
        <a:lstStyle/>
        <a:p>
          <a:endParaRPr lang="en-US"/>
        </a:p>
      </dgm:t>
    </dgm:pt>
    <dgm:pt modelId="{D8B39CC6-DC08-4B33-8701-2C8E5A7E44D3}" type="sibTrans" cxnId="{AC83386A-8665-4D20-A6F4-9B4AEE09EAFB}">
      <dgm:prSet/>
      <dgm:spPr/>
      <dgm:t>
        <a:bodyPr/>
        <a:lstStyle/>
        <a:p>
          <a:endParaRPr lang="en-US"/>
        </a:p>
      </dgm:t>
    </dgm:pt>
    <dgm:pt modelId="{71F57742-9022-4289-AA00-A236477126E9}">
      <dgm:prSet phldrT="[Text]" custT="1"/>
      <dgm:spPr>
        <a:solidFill>
          <a:srgbClr val="80BCC4"/>
        </a:solidFill>
      </dgm:spPr>
      <dgm:t>
        <a:bodyPr/>
        <a:lstStyle/>
        <a:p>
          <a:endParaRPr lang="en-US" sz="1400" b="1" dirty="0" smtClean="0">
            <a:solidFill>
              <a:schemeClr val="bg1"/>
            </a:solidFill>
            <a:latin typeface="+mj-lt"/>
            <a:cs typeface="Arial" pitchFamily="34" charset="0"/>
          </a:endParaRPr>
        </a:p>
        <a:p>
          <a:r>
            <a:rPr lang="vi-VN" sz="1400" b="1" dirty="0" smtClean="0">
              <a:solidFill>
                <a:schemeClr val="bg1"/>
              </a:solidFill>
              <a:latin typeface="+mj-lt"/>
              <a:cs typeface="Arial" pitchFamily="34" charset="0"/>
            </a:rPr>
            <a:t>Îmbunătăţirea sistemului de alimentare cu apă şi canalizare în comunităţile din raionul Râşcani</a:t>
          </a:r>
          <a:endParaRPr lang="en-US" sz="1400" b="1" dirty="0" smtClean="0">
            <a:solidFill>
              <a:schemeClr val="bg1"/>
            </a:solidFill>
            <a:latin typeface="+mj-lt"/>
            <a:cs typeface="Arial" pitchFamily="34" charset="0"/>
          </a:endParaRPr>
        </a:p>
        <a:p>
          <a:endParaRPr lang="en-US" sz="1400" b="1" dirty="0" smtClean="0">
            <a:solidFill>
              <a:schemeClr val="bg1"/>
            </a:solidFill>
            <a:latin typeface="+mj-lt"/>
            <a:cs typeface="Arial" pitchFamily="34" charset="0"/>
          </a:endParaRPr>
        </a:p>
        <a:p>
          <a:r>
            <a:rPr lang="vi-VN" sz="1400" b="1" dirty="0" smtClean="0"/>
            <a:t>Îmbunătăţirea sistemului de alimentare cu apă şi canalizare în comunităţile din raionul Cahul</a:t>
          </a:r>
          <a:endParaRPr lang="en-US" sz="1400" b="1" dirty="0" smtClean="0"/>
        </a:p>
        <a:p>
          <a:endParaRPr lang="en-US" sz="1400" b="1" dirty="0">
            <a:latin typeface="+mj-lt"/>
          </a:endParaRPr>
        </a:p>
      </dgm:t>
    </dgm:pt>
    <dgm:pt modelId="{C8F1F9DB-3276-4F70-994A-6707D03D1724}" type="parTrans" cxnId="{8A5B5E56-55AB-4DA2-B805-26EFC90CFF1A}">
      <dgm:prSet/>
      <dgm:spPr/>
      <dgm:t>
        <a:bodyPr/>
        <a:lstStyle/>
        <a:p>
          <a:endParaRPr lang="en-US"/>
        </a:p>
      </dgm:t>
    </dgm:pt>
    <dgm:pt modelId="{7FDB3F81-E67C-4376-A3E0-0E36636A849F}" type="sibTrans" cxnId="{8A5B5E56-55AB-4DA2-B805-26EFC90CFF1A}">
      <dgm:prSet/>
      <dgm:spPr/>
      <dgm:t>
        <a:bodyPr/>
        <a:lstStyle/>
        <a:p>
          <a:endParaRPr lang="en-US"/>
        </a:p>
      </dgm:t>
    </dgm:pt>
    <dgm:pt modelId="{122418F6-6999-40A6-B391-5C630F1FF7FE}" type="pres">
      <dgm:prSet presAssocID="{38365FAD-FCCF-4C3A-9FB8-F038DE3506F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379761E-7DBA-49F8-8CEF-C5B108826D5C}" type="pres">
      <dgm:prSet presAssocID="{38365FAD-FCCF-4C3A-9FB8-F038DE3506F9}" presName="fgShape" presStyleLbl="fgShp" presStyleIdx="0" presStyleCnt="1" custLinFactNeighborX="-632" custLinFactNeighborY="25490"/>
      <dgm:spPr>
        <a:solidFill>
          <a:schemeClr val="bg2">
            <a:lumMod val="60000"/>
            <a:lumOff val="40000"/>
            <a:alpha val="44000"/>
          </a:schemeClr>
        </a:solidFill>
      </dgm:spPr>
    </dgm:pt>
    <dgm:pt modelId="{739D2BD9-F8D3-48B1-825D-5CB477BDDF92}" type="pres">
      <dgm:prSet presAssocID="{38365FAD-FCCF-4C3A-9FB8-F038DE3506F9}" presName="linComp" presStyleCnt="0"/>
      <dgm:spPr/>
    </dgm:pt>
    <dgm:pt modelId="{8064981B-D16C-4FC6-BF40-0A84EB18E438}" type="pres">
      <dgm:prSet presAssocID="{E8343D11-46BD-47EE-A9CC-211C85A81474}" presName="compNode" presStyleCnt="0"/>
      <dgm:spPr/>
    </dgm:pt>
    <dgm:pt modelId="{EF2D6DDF-92A9-497A-B6FD-DC7D24996F51}" type="pres">
      <dgm:prSet presAssocID="{E8343D11-46BD-47EE-A9CC-211C85A81474}" presName="bkgdShape" presStyleLbl="node1" presStyleIdx="0" presStyleCnt="3" custScaleX="113940"/>
      <dgm:spPr/>
      <dgm:t>
        <a:bodyPr/>
        <a:lstStyle/>
        <a:p>
          <a:endParaRPr lang="en-US"/>
        </a:p>
      </dgm:t>
    </dgm:pt>
    <dgm:pt modelId="{2B72CB93-C181-4085-BB9A-A329E3A91C88}" type="pres">
      <dgm:prSet presAssocID="{E8343D11-46BD-47EE-A9CC-211C85A81474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863730-72A3-4AC5-AAC0-7944BBE1A686}" type="pres">
      <dgm:prSet presAssocID="{E8343D11-46BD-47EE-A9CC-211C85A81474}" presName="invisiNode" presStyleLbl="node1" presStyleIdx="0" presStyleCnt="3"/>
      <dgm:spPr/>
    </dgm:pt>
    <dgm:pt modelId="{2EDD0314-6097-4EA7-BC08-A60958091454}" type="pres">
      <dgm:prSet presAssocID="{E8343D11-46BD-47EE-A9CC-211C85A81474}" presName="imagNode" presStyleLbl="fgImgPlace1" presStyleIdx="0" presStyleCnt="3" custLinFactNeighborX="-189" custLinFactNeighborY="-1360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167865A6-E78B-4D7A-9295-D73401D7CC94}" type="pres">
      <dgm:prSet presAssocID="{7E7E203E-647A-476F-B5B4-C1C26B5CDA7C}" presName="sibTrans" presStyleLbl="sibTrans2D1" presStyleIdx="0" presStyleCnt="0"/>
      <dgm:spPr/>
      <dgm:t>
        <a:bodyPr/>
        <a:lstStyle/>
        <a:p>
          <a:endParaRPr lang="ru-RU"/>
        </a:p>
      </dgm:t>
    </dgm:pt>
    <dgm:pt modelId="{42829248-20BD-4DB4-AE07-BA664B3A47F0}" type="pres">
      <dgm:prSet presAssocID="{F9C06A37-F615-4046-A044-BD5D65931669}" presName="compNode" presStyleCnt="0"/>
      <dgm:spPr/>
    </dgm:pt>
    <dgm:pt modelId="{55F52CEC-7B9D-4C73-BEB3-5D54D7170A1D}" type="pres">
      <dgm:prSet presAssocID="{F9C06A37-F615-4046-A044-BD5D65931669}" presName="bkgdShape" presStyleLbl="node1" presStyleIdx="1" presStyleCnt="3" custScaleX="109923" custLinFactX="42515" custLinFactNeighborX="100000" custLinFactNeighborY="-1471"/>
      <dgm:spPr/>
      <dgm:t>
        <a:bodyPr/>
        <a:lstStyle/>
        <a:p>
          <a:endParaRPr lang="ru-RU"/>
        </a:p>
      </dgm:t>
    </dgm:pt>
    <dgm:pt modelId="{7E6AFA39-20EE-4925-92B3-03EA4CE8473E}" type="pres">
      <dgm:prSet presAssocID="{F9C06A37-F615-4046-A044-BD5D65931669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A68D8D-1A3A-4D7D-94A4-9B2AE204657B}" type="pres">
      <dgm:prSet presAssocID="{F9C06A37-F615-4046-A044-BD5D65931669}" presName="invisiNode" presStyleLbl="node1" presStyleIdx="1" presStyleCnt="3"/>
      <dgm:spPr/>
    </dgm:pt>
    <dgm:pt modelId="{49359B9A-D9CA-45A4-90B3-0529AED1069F}" type="pres">
      <dgm:prSet presAssocID="{F9C06A37-F615-4046-A044-BD5D65931669}" presName="imagNode" presStyleLbl="fgImgPlace1" presStyleIdx="1" presStyleCnt="3" custLinFactX="69092" custLinFactNeighborX="100000" custLinFactNeighborY="-1360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7F28BFE8-9198-40A3-827B-B257689D657B}" type="pres">
      <dgm:prSet presAssocID="{7AD2DCFE-E73C-4988-8A47-E4DBF624C489}" presName="sibTrans" presStyleLbl="sibTrans2D1" presStyleIdx="0" presStyleCnt="0"/>
      <dgm:spPr/>
      <dgm:t>
        <a:bodyPr/>
        <a:lstStyle/>
        <a:p>
          <a:endParaRPr lang="ru-RU"/>
        </a:p>
      </dgm:t>
    </dgm:pt>
    <dgm:pt modelId="{F310741C-9F59-4273-9DE7-BEE326B0263F}" type="pres">
      <dgm:prSet presAssocID="{71F57742-9022-4289-AA00-A236477126E9}" presName="compNode" presStyleCnt="0"/>
      <dgm:spPr/>
    </dgm:pt>
    <dgm:pt modelId="{DAF4438A-07F3-4BAF-9C5A-86253FFB8085}" type="pres">
      <dgm:prSet presAssocID="{71F57742-9022-4289-AA00-A236477126E9}" presName="bkgdShape" presStyleLbl="node1" presStyleIdx="2" presStyleCnt="3" custScaleX="114618" custScaleY="99999" custLinFactX="-12743" custLinFactNeighborX="-100000"/>
      <dgm:spPr/>
      <dgm:t>
        <a:bodyPr/>
        <a:lstStyle/>
        <a:p>
          <a:endParaRPr lang="en-US"/>
        </a:p>
      </dgm:t>
    </dgm:pt>
    <dgm:pt modelId="{BC173CD3-AD5A-430D-AC9C-B58895DA9989}" type="pres">
      <dgm:prSet presAssocID="{71F57742-9022-4289-AA00-A236477126E9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5244BB-BF68-45AF-BA4A-21FA41DEDBA1}" type="pres">
      <dgm:prSet presAssocID="{71F57742-9022-4289-AA00-A236477126E9}" presName="invisiNode" presStyleLbl="node1" presStyleIdx="2" presStyleCnt="3"/>
      <dgm:spPr/>
    </dgm:pt>
    <dgm:pt modelId="{F58874EA-32EF-480A-A422-6997EB0C9ED4}" type="pres">
      <dgm:prSet presAssocID="{71F57742-9022-4289-AA00-A236477126E9}" presName="imagNode" presStyleLbl="fgImgPlace1" presStyleIdx="2" presStyleCnt="3" custScaleX="91167" custScaleY="85478" custLinFactX="-65563" custLinFactNeighborX="-100000" custLinFactNeighborY="-13602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</dgm:ptLst>
  <dgm:cxnLst>
    <dgm:cxn modelId="{7350BB13-280D-4B1E-BF8F-B25FB35F9074}" type="presOf" srcId="{71F57742-9022-4289-AA00-A236477126E9}" destId="{BC173CD3-AD5A-430D-AC9C-B58895DA9989}" srcOrd="1" destOrd="0" presId="urn:microsoft.com/office/officeart/2005/8/layout/hList7#1"/>
    <dgm:cxn modelId="{8415215E-7723-4537-BBB4-5BA3EA7934AD}" srcId="{38365FAD-FCCF-4C3A-9FB8-F038DE3506F9}" destId="{F9C06A37-F615-4046-A044-BD5D65931669}" srcOrd="1" destOrd="0" parTransId="{9247CC95-CA35-446F-94B7-C88AC4401FC5}" sibTransId="{7AD2DCFE-E73C-4988-8A47-E4DBF624C489}"/>
    <dgm:cxn modelId="{F1AF0F69-8CEC-4A37-B9C3-458AE1FC5A76}" type="presOf" srcId="{BCE67078-68E8-4E34-A418-38E83D3CED9B}" destId="{7E6AFA39-20EE-4925-92B3-03EA4CE8473E}" srcOrd="1" destOrd="2" presId="urn:microsoft.com/office/officeart/2005/8/layout/hList7#1"/>
    <dgm:cxn modelId="{18868E0D-EBBC-41A8-AF71-76A94D424221}" type="presOf" srcId="{F9C06A37-F615-4046-A044-BD5D65931669}" destId="{7E6AFA39-20EE-4925-92B3-03EA4CE8473E}" srcOrd="1" destOrd="0" presId="urn:microsoft.com/office/officeart/2005/8/layout/hList7#1"/>
    <dgm:cxn modelId="{B860CB98-BE49-4467-A5C0-6A1ADEB99236}" type="presOf" srcId="{619D8D59-8101-4462-B331-433BA6ABBD1C}" destId="{55F52CEC-7B9D-4C73-BEB3-5D54D7170A1D}" srcOrd="0" destOrd="1" presId="urn:microsoft.com/office/officeart/2005/8/layout/hList7#1"/>
    <dgm:cxn modelId="{99A55655-C7AC-4793-8FD2-61B5C6DF249E}" type="presOf" srcId="{7AD2DCFE-E73C-4988-8A47-E4DBF624C489}" destId="{7F28BFE8-9198-40A3-827B-B257689D657B}" srcOrd="0" destOrd="0" presId="urn:microsoft.com/office/officeart/2005/8/layout/hList7#1"/>
    <dgm:cxn modelId="{82C49EF3-179B-4991-BF7B-46CAFA676064}" type="presOf" srcId="{E8343D11-46BD-47EE-A9CC-211C85A81474}" destId="{2B72CB93-C181-4085-BB9A-A329E3A91C88}" srcOrd="1" destOrd="0" presId="urn:microsoft.com/office/officeart/2005/8/layout/hList7#1"/>
    <dgm:cxn modelId="{ABABFB5D-E286-40D7-97B6-3479847E1290}" type="presOf" srcId="{619D8D59-8101-4462-B331-433BA6ABBD1C}" destId="{7E6AFA39-20EE-4925-92B3-03EA4CE8473E}" srcOrd="1" destOrd="1" presId="urn:microsoft.com/office/officeart/2005/8/layout/hList7#1"/>
    <dgm:cxn modelId="{DD0122DD-DD29-451B-B32D-C32F9D7FFC4F}" type="presOf" srcId="{E8343D11-46BD-47EE-A9CC-211C85A81474}" destId="{EF2D6DDF-92A9-497A-B6FD-DC7D24996F51}" srcOrd="0" destOrd="0" presId="urn:microsoft.com/office/officeart/2005/8/layout/hList7#1"/>
    <dgm:cxn modelId="{1F7C299F-4901-44FA-A347-74037FDF37FC}" type="presOf" srcId="{71F57742-9022-4289-AA00-A236477126E9}" destId="{DAF4438A-07F3-4BAF-9C5A-86253FFB8085}" srcOrd="0" destOrd="0" presId="urn:microsoft.com/office/officeart/2005/8/layout/hList7#1"/>
    <dgm:cxn modelId="{E39DB1EC-A860-4085-B106-6042E78756EE}" type="presOf" srcId="{7E7E203E-647A-476F-B5B4-C1C26B5CDA7C}" destId="{167865A6-E78B-4D7A-9295-D73401D7CC94}" srcOrd="0" destOrd="0" presId="urn:microsoft.com/office/officeart/2005/8/layout/hList7#1"/>
    <dgm:cxn modelId="{5C5F8110-5D97-4CD1-AF81-72B2ADDE065A}" type="presOf" srcId="{F9C06A37-F615-4046-A044-BD5D65931669}" destId="{55F52CEC-7B9D-4C73-BEB3-5D54D7170A1D}" srcOrd="0" destOrd="0" presId="urn:microsoft.com/office/officeart/2005/8/layout/hList7#1"/>
    <dgm:cxn modelId="{4D971344-47D1-4A51-9154-FA46D173611A}" type="presOf" srcId="{BCE67078-68E8-4E34-A418-38E83D3CED9B}" destId="{55F52CEC-7B9D-4C73-BEB3-5D54D7170A1D}" srcOrd="0" destOrd="2" presId="urn:microsoft.com/office/officeart/2005/8/layout/hList7#1"/>
    <dgm:cxn modelId="{1BD7FA22-DC3B-4179-BC69-EE1A8CD4E766}" srcId="{F9C06A37-F615-4046-A044-BD5D65931669}" destId="{619D8D59-8101-4462-B331-433BA6ABBD1C}" srcOrd="0" destOrd="0" parTransId="{A1F4FE65-3470-408C-B8E0-4CE8ACA2EFA2}" sibTransId="{729382AE-D2B8-4967-99D8-EFFD5D2CD85A}"/>
    <dgm:cxn modelId="{13581237-38DE-469A-983B-696B2CC865ED}" srcId="{38365FAD-FCCF-4C3A-9FB8-F038DE3506F9}" destId="{E8343D11-46BD-47EE-A9CC-211C85A81474}" srcOrd="0" destOrd="0" parTransId="{894CB906-6A74-4B40-99C4-889399B29AAD}" sibTransId="{7E7E203E-647A-476F-B5B4-C1C26B5CDA7C}"/>
    <dgm:cxn modelId="{8A5B5E56-55AB-4DA2-B805-26EFC90CFF1A}" srcId="{38365FAD-FCCF-4C3A-9FB8-F038DE3506F9}" destId="{71F57742-9022-4289-AA00-A236477126E9}" srcOrd="2" destOrd="0" parTransId="{C8F1F9DB-3276-4F70-994A-6707D03D1724}" sibTransId="{7FDB3F81-E67C-4376-A3E0-0E36636A849F}"/>
    <dgm:cxn modelId="{AC83386A-8665-4D20-A6F4-9B4AEE09EAFB}" srcId="{F9C06A37-F615-4046-A044-BD5D65931669}" destId="{BCE67078-68E8-4E34-A418-38E83D3CED9B}" srcOrd="1" destOrd="0" parTransId="{70243823-7B44-4EF6-A72E-BA6F093953F1}" sibTransId="{D8B39CC6-DC08-4B33-8701-2C8E5A7E44D3}"/>
    <dgm:cxn modelId="{83A8BCAA-70BF-4A42-808D-BC5B4D6E5FC6}" type="presOf" srcId="{38365FAD-FCCF-4C3A-9FB8-F038DE3506F9}" destId="{122418F6-6999-40A6-B391-5C630F1FF7FE}" srcOrd="0" destOrd="0" presId="urn:microsoft.com/office/officeart/2005/8/layout/hList7#1"/>
    <dgm:cxn modelId="{9CAD16ED-D499-4816-938F-59A5588E80F3}" type="presParOf" srcId="{122418F6-6999-40A6-B391-5C630F1FF7FE}" destId="{D379761E-7DBA-49F8-8CEF-C5B108826D5C}" srcOrd="0" destOrd="0" presId="urn:microsoft.com/office/officeart/2005/8/layout/hList7#1"/>
    <dgm:cxn modelId="{6CC02845-F1C1-4881-8375-2F3D93799E06}" type="presParOf" srcId="{122418F6-6999-40A6-B391-5C630F1FF7FE}" destId="{739D2BD9-F8D3-48B1-825D-5CB477BDDF92}" srcOrd="1" destOrd="0" presId="urn:microsoft.com/office/officeart/2005/8/layout/hList7#1"/>
    <dgm:cxn modelId="{930FCD87-CB5E-46DB-9531-44C3345C876D}" type="presParOf" srcId="{739D2BD9-F8D3-48B1-825D-5CB477BDDF92}" destId="{8064981B-D16C-4FC6-BF40-0A84EB18E438}" srcOrd="0" destOrd="0" presId="urn:microsoft.com/office/officeart/2005/8/layout/hList7#1"/>
    <dgm:cxn modelId="{F6B1EC66-95E7-4987-9993-D6218DF701FB}" type="presParOf" srcId="{8064981B-D16C-4FC6-BF40-0A84EB18E438}" destId="{EF2D6DDF-92A9-497A-B6FD-DC7D24996F51}" srcOrd="0" destOrd="0" presId="urn:microsoft.com/office/officeart/2005/8/layout/hList7#1"/>
    <dgm:cxn modelId="{CCD5C68C-A002-40F9-9C53-75924CCF2CC9}" type="presParOf" srcId="{8064981B-D16C-4FC6-BF40-0A84EB18E438}" destId="{2B72CB93-C181-4085-BB9A-A329E3A91C88}" srcOrd="1" destOrd="0" presId="urn:microsoft.com/office/officeart/2005/8/layout/hList7#1"/>
    <dgm:cxn modelId="{828B9673-562B-425F-A904-DC3A4BBA8FAE}" type="presParOf" srcId="{8064981B-D16C-4FC6-BF40-0A84EB18E438}" destId="{C1863730-72A3-4AC5-AAC0-7944BBE1A686}" srcOrd="2" destOrd="0" presId="urn:microsoft.com/office/officeart/2005/8/layout/hList7#1"/>
    <dgm:cxn modelId="{114C84AB-6181-4DE7-A86B-47F69557C06F}" type="presParOf" srcId="{8064981B-D16C-4FC6-BF40-0A84EB18E438}" destId="{2EDD0314-6097-4EA7-BC08-A60958091454}" srcOrd="3" destOrd="0" presId="urn:microsoft.com/office/officeart/2005/8/layout/hList7#1"/>
    <dgm:cxn modelId="{AB5265E5-0CB4-4A84-A7B3-FCF7477CB4FA}" type="presParOf" srcId="{739D2BD9-F8D3-48B1-825D-5CB477BDDF92}" destId="{167865A6-E78B-4D7A-9295-D73401D7CC94}" srcOrd="1" destOrd="0" presId="urn:microsoft.com/office/officeart/2005/8/layout/hList7#1"/>
    <dgm:cxn modelId="{4BB203F5-FA6F-461A-9A09-E13D82E62540}" type="presParOf" srcId="{739D2BD9-F8D3-48B1-825D-5CB477BDDF92}" destId="{42829248-20BD-4DB4-AE07-BA664B3A47F0}" srcOrd="2" destOrd="0" presId="urn:microsoft.com/office/officeart/2005/8/layout/hList7#1"/>
    <dgm:cxn modelId="{46B3E287-AB21-41B9-948E-A943FDED8CAC}" type="presParOf" srcId="{42829248-20BD-4DB4-AE07-BA664B3A47F0}" destId="{55F52CEC-7B9D-4C73-BEB3-5D54D7170A1D}" srcOrd="0" destOrd="0" presId="urn:microsoft.com/office/officeart/2005/8/layout/hList7#1"/>
    <dgm:cxn modelId="{4D23F87C-B1D7-431A-B91C-3CE635F5E81E}" type="presParOf" srcId="{42829248-20BD-4DB4-AE07-BA664B3A47F0}" destId="{7E6AFA39-20EE-4925-92B3-03EA4CE8473E}" srcOrd="1" destOrd="0" presId="urn:microsoft.com/office/officeart/2005/8/layout/hList7#1"/>
    <dgm:cxn modelId="{08636599-0DD5-48E0-A1D4-86A9CF93BF8E}" type="presParOf" srcId="{42829248-20BD-4DB4-AE07-BA664B3A47F0}" destId="{AFA68D8D-1A3A-4D7D-94A4-9B2AE204657B}" srcOrd="2" destOrd="0" presId="urn:microsoft.com/office/officeart/2005/8/layout/hList7#1"/>
    <dgm:cxn modelId="{71FBB115-0D93-4FAE-96CC-4A67E7549486}" type="presParOf" srcId="{42829248-20BD-4DB4-AE07-BA664B3A47F0}" destId="{49359B9A-D9CA-45A4-90B3-0529AED1069F}" srcOrd="3" destOrd="0" presId="urn:microsoft.com/office/officeart/2005/8/layout/hList7#1"/>
    <dgm:cxn modelId="{6B2A9FE3-C2CC-40E3-8B4F-6478430A1D66}" type="presParOf" srcId="{739D2BD9-F8D3-48B1-825D-5CB477BDDF92}" destId="{7F28BFE8-9198-40A3-827B-B257689D657B}" srcOrd="3" destOrd="0" presId="urn:microsoft.com/office/officeart/2005/8/layout/hList7#1"/>
    <dgm:cxn modelId="{BF1FF2B4-F1C1-4726-B55C-53439B827A53}" type="presParOf" srcId="{739D2BD9-F8D3-48B1-825D-5CB477BDDF92}" destId="{F310741C-9F59-4273-9DE7-BEE326B0263F}" srcOrd="4" destOrd="0" presId="urn:microsoft.com/office/officeart/2005/8/layout/hList7#1"/>
    <dgm:cxn modelId="{F9EC7A45-B843-4094-B4B3-36299C0FB234}" type="presParOf" srcId="{F310741C-9F59-4273-9DE7-BEE326B0263F}" destId="{DAF4438A-07F3-4BAF-9C5A-86253FFB8085}" srcOrd="0" destOrd="0" presId="urn:microsoft.com/office/officeart/2005/8/layout/hList7#1"/>
    <dgm:cxn modelId="{B81136E3-879A-4DC7-8208-E5ED4DA7C267}" type="presParOf" srcId="{F310741C-9F59-4273-9DE7-BEE326B0263F}" destId="{BC173CD3-AD5A-430D-AC9C-B58895DA9989}" srcOrd="1" destOrd="0" presId="urn:microsoft.com/office/officeart/2005/8/layout/hList7#1"/>
    <dgm:cxn modelId="{7CBB2A58-6F5D-419F-8D0E-3F58D7FA015D}" type="presParOf" srcId="{F310741C-9F59-4273-9DE7-BEE326B0263F}" destId="{F35244BB-BF68-45AF-BA4A-21FA41DEDBA1}" srcOrd="2" destOrd="0" presId="urn:microsoft.com/office/officeart/2005/8/layout/hList7#1"/>
    <dgm:cxn modelId="{678D6DAA-9568-431D-80F4-70E0007D822A}" type="presParOf" srcId="{F310741C-9F59-4273-9DE7-BEE326B0263F}" destId="{F58874EA-32EF-480A-A422-6997EB0C9ED4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01C0A1-543F-45CB-8A20-C4A2CD20500D}" type="doc">
      <dgm:prSet loTypeId="urn:microsoft.com/office/officeart/2005/8/layout/hList3" loCatId="list" qsTypeId="urn:microsoft.com/office/officeart/2005/8/quickstyle/simple2" qsCatId="simple" csTypeId="urn:microsoft.com/office/officeart/2005/8/colors/accent4_1" csCatId="accent4" phldr="1"/>
      <dgm:spPr/>
      <dgm:t>
        <a:bodyPr/>
        <a:lstStyle/>
        <a:p>
          <a:endParaRPr lang="ro-RO"/>
        </a:p>
      </dgm:t>
    </dgm:pt>
    <dgm:pt modelId="{50C1511B-63F6-463F-8187-FE79AC6C27BB}">
      <dgm:prSet phldrT="[Text]" custT="1"/>
      <dgm:spPr/>
      <dgm:t>
        <a:bodyPr/>
        <a:lstStyle/>
        <a:p>
          <a:r>
            <a:rPr lang="ro-RO" sz="2800" dirty="0" smtClean="0"/>
            <a:t>Îmbunătăţirea Serviciilor Publice Locale</a:t>
          </a:r>
          <a:endParaRPr lang="ro-RO" sz="2800" dirty="0"/>
        </a:p>
      </dgm:t>
    </dgm:pt>
    <dgm:pt modelId="{D51188EA-62A3-43EF-81BE-C66323EEAF68}" type="parTrans" cxnId="{737707AF-37BE-425A-89D3-0503BCB8947A}">
      <dgm:prSet/>
      <dgm:spPr/>
      <dgm:t>
        <a:bodyPr/>
        <a:lstStyle/>
        <a:p>
          <a:endParaRPr lang="ro-RO"/>
        </a:p>
      </dgm:t>
    </dgm:pt>
    <dgm:pt modelId="{B8D58578-EFE0-4147-A7FB-9EB87D570A30}" type="sibTrans" cxnId="{737707AF-37BE-425A-89D3-0503BCB8947A}">
      <dgm:prSet/>
      <dgm:spPr/>
      <dgm:t>
        <a:bodyPr/>
        <a:lstStyle/>
        <a:p>
          <a:endParaRPr lang="ro-RO"/>
        </a:p>
      </dgm:t>
    </dgm:pt>
    <dgm:pt modelId="{0CB23632-F5D7-4021-9FAE-98A6D9780002}">
      <dgm:prSet phldrT="[Text]"/>
      <dgm:spPr/>
      <dgm:t>
        <a:bodyPr/>
        <a:lstStyle/>
        <a:p>
          <a:r>
            <a:rPr lang="ro-RO" dirty="0" smtClean="0">
              <a:solidFill>
                <a:srgbClr val="C00000"/>
              </a:solidFill>
            </a:rPr>
            <a:t>Îmbunătăţirea cooperării între APL-uri</a:t>
          </a:r>
        </a:p>
        <a:p>
          <a:r>
            <a:rPr lang="ro-RO" dirty="0" smtClean="0">
              <a:solidFill>
                <a:srgbClr val="C00000"/>
              </a:solidFill>
            </a:rPr>
            <a:t>Creşterea capacităţilor prestatorilor de servicii publice locale şi APL-urilor</a:t>
          </a:r>
          <a:endParaRPr lang="ro-RO" dirty="0">
            <a:solidFill>
              <a:srgbClr val="C00000"/>
            </a:solidFill>
          </a:endParaRPr>
        </a:p>
      </dgm:t>
    </dgm:pt>
    <dgm:pt modelId="{753AE80A-B06E-4983-A470-294BD1B8C8FD}" type="parTrans" cxnId="{93DAC931-970C-4D70-8F83-9D2D4522B8E1}">
      <dgm:prSet/>
      <dgm:spPr/>
      <dgm:t>
        <a:bodyPr/>
        <a:lstStyle/>
        <a:p>
          <a:endParaRPr lang="ro-RO"/>
        </a:p>
      </dgm:t>
    </dgm:pt>
    <dgm:pt modelId="{F1789A64-B3D9-4441-B568-501C33AAA15E}" type="sibTrans" cxnId="{93DAC931-970C-4D70-8F83-9D2D4522B8E1}">
      <dgm:prSet/>
      <dgm:spPr/>
      <dgm:t>
        <a:bodyPr/>
        <a:lstStyle/>
        <a:p>
          <a:endParaRPr lang="ro-RO"/>
        </a:p>
      </dgm:t>
    </dgm:pt>
    <dgm:pt modelId="{8CACD2B4-CEE7-477E-8CD5-6FCCEB37F122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o-RO" dirty="0" smtClean="0">
              <a:solidFill>
                <a:srgbClr val="C00000"/>
              </a:solidFill>
            </a:rPr>
            <a:t>Planificarea </a:t>
          </a:r>
          <a:r>
            <a:rPr lang="en-US" dirty="0" err="1" smtClean="0">
              <a:solidFill>
                <a:srgbClr val="C00000"/>
              </a:solidFill>
            </a:rPr>
            <a:t>i</a:t>
          </a:r>
          <a:r>
            <a:rPr lang="ro-RO" dirty="0" err="1" smtClean="0">
              <a:solidFill>
                <a:srgbClr val="C00000"/>
              </a:solidFill>
            </a:rPr>
            <a:t>ntegrată</a:t>
          </a:r>
          <a:r>
            <a:rPr lang="ro-RO" dirty="0" smtClean="0">
              <a:solidFill>
                <a:srgbClr val="C00000"/>
              </a:solidFill>
            </a:rPr>
            <a:t> prin alinierea priorităţilor locale şi regionale la obiectivele naţionale</a:t>
          </a:r>
        </a:p>
        <a:p>
          <a:pPr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dirty="0" smtClean="0">
              <a:solidFill>
                <a:srgbClr val="C00000"/>
              </a:solidFill>
            </a:rPr>
            <a:t> de politici, norme şi standarde</a:t>
          </a:r>
          <a:endParaRPr lang="ro-RO" dirty="0">
            <a:solidFill>
              <a:srgbClr val="C00000"/>
            </a:solidFill>
          </a:endParaRPr>
        </a:p>
      </dgm:t>
    </dgm:pt>
    <dgm:pt modelId="{1EEFCACB-0057-475C-A69B-32D2BFC20110}" type="parTrans" cxnId="{1036AC12-B7F3-4A44-BA36-20B70FCFF609}">
      <dgm:prSet/>
      <dgm:spPr/>
      <dgm:t>
        <a:bodyPr/>
        <a:lstStyle/>
        <a:p>
          <a:endParaRPr lang="ro-RO"/>
        </a:p>
      </dgm:t>
    </dgm:pt>
    <dgm:pt modelId="{77982891-B064-45D2-A4D6-41986F2B509B}" type="sibTrans" cxnId="{1036AC12-B7F3-4A44-BA36-20B70FCFF609}">
      <dgm:prSet/>
      <dgm:spPr/>
      <dgm:t>
        <a:bodyPr/>
        <a:lstStyle/>
        <a:p>
          <a:endParaRPr lang="ro-RO"/>
        </a:p>
      </dgm:t>
    </dgm:pt>
    <dgm:pt modelId="{A5A59EBC-7236-4BA8-8D99-B4F1F1BF9E0C}">
      <dgm:prSet phldrT="[Text]"/>
      <dgm:spPr/>
      <dgm:t>
        <a:bodyPr/>
        <a:lstStyle/>
        <a:p>
          <a:r>
            <a:rPr lang="ro-RO" dirty="0" smtClean="0">
              <a:solidFill>
                <a:srgbClr val="C00000"/>
              </a:solidFill>
            </a:rPr>
            <a:t>Dezvoltarea </a:t>
          </a:r>
          <a:r>
            <a:rPr lang="en-US" dirty="0" err="1" smtClean="0">
              <a:solidFill>
                <a:srgbClr val="C00000"/>
              </a:solidFill>
            </a:rPr>
            <a:t>i</a:t>
          </a:r>
          <a:r>
            <a:rPr lang="ro-RO" dirty="0" err="1" smtClean="0">
              <a:solidFill>
                <a:srgbClr val="C00000"/>
              </a:solidFill>
            </a:rPr>
            <a:t>nfrastructurii</a:t>
          </a:r>
          <a:r>
            <a:rPr lang="ro-RO" dirty="0" smtClean="0">
              <a:solidFill>
                <a:srgbClr val="C00000"/>
              </a:solidFill>
            </a:rPr>
            <a:t> pentru </a:t>
          </a:r>
          <a:r>
            <a:rPr lang="en-US" dirty="0" smtClean="0">
              <a:solidFill>
                <a:srgbClr val="C00000"/>
              </a:solidFill>
            </a:rPr>
            <a:t>p</a:t>
          </a:r>
          <a:r>
            <a:rPr lang="ro-RO" dirty="0" err="1" smtClean="0">
              <a:solidFill>
                <a:srgbClr val="C00000"/>
              </a:solidFill>
            </a:rPr>
            <a:t>restarea</a:t>
          </a:r>
          <a:r>
            <a:rPr lang="ro-RO" dirty="0" smtClean="0">
              <a:solidFill>
                <a:srgbClr val="C00000"/>
              </a:solidFill>
            </a:rPr>
            <a:t> </a:t>
          </a:r>
          <a:r>
            <a:rPr lang="en-US" dirty="0" smtClean="0">
              <a:solidFill>
                <a:srgbClr val="C00000"/>
              </a:solidFill>
            </a:rPr>
            <a:t>s</a:t>
          </a:r>
          <a:r>
            <a:rPr lang="ro-RO" dirty="0" err="1" smtClean="0">
              <a:solidFill>
                <a:srgbClr val="C00000"/>
              </a:solidFill>
            </a:rPr>
            <a:t>erviciilor</a:t>
          </a:r>
          <a:r>
            <a:rPr lang="ro-RO" dirty="0" smtClean="0">
              <a:solidFill>
                <a:srgbClr val="C00000"/>
              </a:solidFill>
            </a:rPr>
            <a:t> </a:t>
          </a:r>
          <a:r>
            <a:rPr lang="en-US" dirty="0" smtClean="0">
              <a:solidFill>
                <a:srgbClr val="C00000"/>
              </a:solidFill>
            </a:rPr>
            <a:t>p</a:t>
          </a:r>
          <a:r>
            <a:rPr lang="ro-RO" dirty="0" err="1" smtClean="0">
              <a:solidFill>
                <a:srgbClr val="C00000"/>
              </a:solidFill>
            </a:rPr>
            <a:t>ublice</a:t>
          </a:r>
          <a:r>
            <a:rPr lang="ro-RO" dirty="0" smtClean="0">
              <a:solidFill>
                <a:srgbClr val="C00000"/>
              </a:solidFill>
            </a:rPr>
            <a:t> </a:t>
          </a:r>
          <a:r>
            <a:rPr lang="en-US" dirty="0" smtClean="0">
              <a:solidFill>
                <a:srgbClr val="C00000"/>
              </a:solidFill>
            </a:rPr>
            <a:t>l</a:t>
          </a:r>
          <a:r>
            <a:rPr lang="ro-RO" dirty="0" smtClean="0">
              <a:solidFill>
                <a:srgbClr val="C00000"/>
              </a:solidFill>
            </a:rPr>
            <a:t>ocale</a:t>
          </a:r>
          <a:endParaRPr lang="ro-RO" dirty="0">
            <a:solidFill>
              <a:srgbClr val="C00000"/>
            </a:solidFill>
          </a:endParaRPr>
        </a:p>
      </dgm:t>
    </dgm:pt>
    <dgm:pt modelId="{E033380E-38F8-4C49-9955-985AEAFC2414}" type="parTrans" cxnId="{55FDCD69-A531-46CD-9A44-DB9BF9EED3AC}">
      <dgm:prSet/>
      <dgm:spPr/>
      <dgm:t>
        <a:bodyPr/>
        <a:lstStyle/>
        <a:p>
          <a:endParaRPr lang="ro-RO"/>
        </a:p>
      </dgm:t>
    </dgm:pt>
    <dgm:pt modelId="{8C161508-76D2-4C10-B1A2-02D1DDD369A8}" type="sibTrans" cxnId="{55FDCD69-A531-46CD-9A44-DB9BF9EED3AC}">
      <dgm:prSet/>
      <dgm:spPr/>
      <dgm:t>
        <a:bodyPr/>
        <a:lstStyle/>
        <a:p>
          <a:endParaRPr lang="ro-RO"/>
        </a:p>
      </dgm:t>
    </dgm:pt>
    <dgm:pt modelId="{E3D151AD-99AE-4658-9AFF-65D01E72C49B}">
      <dgm:prSet phldrT="[Text]"/>
      <dgm:spPr/>
      <dgm:t>
        <a:bodyPr/>
        <a:lstStyle/>
        <a:p>
          <a:r>
            <a:rPr lang="ro-RO" dirty="0" smtClean="0">
              <a:solidFill>
                <a:srgbClr val="C00000"/>
              </a:solidFill>
            </a:rPr>
            <a:t>Mobilizarea comunităţii şi implicarea cetăţenilor</a:t>
          </a:r>
          <a:endParaRPr lang="ro-RO" dirty="0">
            <a:solidFill>
              <a:srgbClr val="C00000"/>
            </a:solidFill>
          </a:endParaRPr>
        </a:p>
      </dgm:t>
    </dgm:pt>
    <dgm:pt modelId="{6FEA31A9-9F3F-4208-B31D-C3AE5D1E7B00}" type="sibTrans" cxnId="{9F2E5928-8A20-486B-8752-CCF4E26E5357}">
      <dgm:prSet/>
      <dgm:spPr/>
      <dgm:t>
        <a:bodyPr/>
        <a:lstStyle/>
        <a:p>
          <a:endParaRPr lang="ro-RO"/>
        </a:p>
      </dgm:t>
    </dgm:pt>
    <dgm:pt modelId="{587D27B2-F3A5-454D-B70F-CE1C4D2E1BEA}" type="parTrans" cxnId="{9F2E5928-8A20-486B-8752-CCF4E26E5357}">
      <dgm:prSet/>
      <dgm:spPr/>
      <dgm:t>
        <a:bodyPr/>
        <a:lstStyle/>
        <a:p>
          <a:endParaRPr lang="ro-RO"/>
        </a:p>
      </dgm:t>
    </dgm:pt>
    <dgm:pt modelId="{83554F81-1F90-4546-9E1D-46FF54756587}" type="pres">
      <dgm:prSet presAssocID="{C001C0A1-543F-45CB-8A20-C4A2CD20500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o-RO"/>
        </a:p>
      </dgm:t>
    </dgm:pt>
    <dgm:pt modelId="{C594DCD4-B2C9-4378-AA1A-3E0CA5A2C255}" type="pres">
      <dgm:prSet presAssocID="{50C1511B-63F6-463F-8187-FE79AC6C27BB}" presName="roof" presStyleLbl="dkBgShp" presStyleIdx="0" presStyleCnt="2"/>
      <dgm:spPr/>
      <dgm:t>
        <a:bodyPr/>
        <a:lstStyle/>
        <a:p>
          <a:endParaRPr lang="ro-RO"/>
        </a:p>
      </dgm:t>
    </dgm:pt>
    <dgm:pt modelId="{F9C5C11B-0E27-4AEA-B8B6-9505626773AC}" type="pres">
      <dgm:prSet presAssocID="{50C1511B-63F6-463F-8187-FE79AC6C27BB}" presName="pillars" presStyleCnt="0"/>
      <dgm:spPr/>
    </dgm:pt>
    <dgm:pt modelId="{85D11600-4D97-438D-A11A-09166BF7A098}" type="pres">
      <dgm:prSet presAssocID="{50C1511B-63F6-463F-8187-FE79AC6C27BB}" presName="pillar1" presStyleLbl="node1" presStyleIdx="0" presStyleCnt="4" custLinFactNeighborX="99646" custLinFactNeighborY="1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C0A67B18-291E-4716-9A39-24D1E5293C73}" type="pres">
      <dgm:prSet presAssocID="{A5A59EBC-7236-4BA8-8D99-B4F1F1BF9E0C}" presName="pillarX" presStyleLbl="node1" presStyleIdx="1" presStyleCnt="4" custLinFactX="-100293" custLinFactNeighborX="-200000" custLinFactNeighborY="131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AEB773DF-A5C4-4CEE-A5FD-3839294D3BAF}" type="pres">
      <dgm:prSet presAssocID="{8CACD2B4-CEE7-477E-8CD5-6FCCEB37F122}" presName="pillarX" presStyleLbl="node1" presStyleIdx="2" presStyleCnt="4" custLinFactNeighborX="-1119" custLinFactNeighborY="0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BF3029AF-CF59-4430-9D9E-F27670CADA9B}" type="pres">
      <dgm:prSet presAssocID="{E3D151AD-99AE-4658-9AFF-65D01E72C49B}" presName="pillar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E3B7502E-9AB8-4083-9BB2-AF9A98DB8F9A}" type="pres">
      <dgm:prSet presAssocID="{50C1511B-63F6-463F-8187-FE79AC6C27BB}" presName="base" presStyleLbl="dkBgShp" presStyleIdx="1" presStyleCnt="2"/>
      <dgm:spPr/>
    </dgm:pt>
  </dgm:ptLst>
  <dgm:cxnLst>
    <dgm:cxn modelId="{9F2E5928-8A20-486B-8752-CCF4E26E5357}" srcId="{50C1511B-63F6-463F-8187-FE79AC6C27BB}" destId="{E3D151AD-99AE-4658-9AFF-65D01E72C49B}" srcOrd="3" destOrd="0" parTransId="{587D27B2-F3A5-454D-B70F-CE1C4D2E1BEA}" sibTransId="{6FEA31A9-9F3F-4208-B31D-C3AE5D1E7B00}"/>
    <dgm:cxn modelId="{439CFAB1-C4DA-452F-A810-B21F164420EC}" type="presOf" srcId="{50C1511B-63F6-463F-8187-FE79AC6C27BB}" destId="{C594DCD4-B2C9-4378-AA1A-3E0CA5A2C255}" srcOrd="0" destOrd="0" presId="urn:microsoft.com/office/officeart/2005/8/layout/hList3"/>
    <dgm:cxn modelId="{55FDCD69-A531-46CD-9A44-DB9BF9EED3AC}" srcId="{50C1511B-63F6-463F-8187-FE79AC6C27BB}" destId="{A5A59EBC-7236-4BA8-8D99-B4F1F1BF9E0C}" srcOrd="1" destOrd="0" parTransId="{E033380E-38F8-4C49-9955-985AEAFC2414}" sibTransId="{8C161508-76D2-4C10-B1A2-02D1DDD369A8}"/>
    <dgm:cxn modelId="{737707AF-37BE-425A-89D3-0503BCB8947A}" srcId="{C001C0A1-543F-45CB-8A20-C4A2CD20500D}" destId="{50C1511B-63F6-463F-8187-FE79AC6C27BB}" srcOrd="0" destOrd="0" parTransId="{D51188EA-62A3-43EF-81BE-C66323EEAF68}" sibTransId="{B8D58578-EFE0-4147-A7FB-9EB87D570A30}"/>
    <dgm:cxn modelId="{1036AC12-B7F3-4A44-BA36-20B70FCFF609}" srcId="{50C1511B-63F6-463F-8187-FE79AC6C27BB}" destId="{8CACD2B4-CEE7-477E-8CD5-6FCCEB37F122}" srcOrd="2" destOrd="0" parTransId="{1EEFCACB-0057-475C-A69B-32D2BFC20110}" sibTransId="{77982891-B064-45D2-A4D6-41986F2B509B}"/>
    <dgm:cxn modelId="{93DAC931-970C-4D70-8F83-9D2D4522B8E1}" srcId="{50C1511B-63F6-463F-8187-FE79AC6C27BB}" destId="{0CB23632-F5D7-4021-9FAE-98A6D9780002}" srcOrd="0" destOrd="0" parTransId="{753AE80A-B06E-4983-A470-294BD1B8C8FD}" sibTransId="{F1789A64-B3D9-4441-B568-501C33AAA15E}"/>
    <dgm:cxn modelId="{9F02EC61-0CB5-469C-BC00-036DC3EB6E44}" type="presOf" srcId="{A5A59EBC-7236-4BA8-8D99-B4F1F1BF9E0C}" destId="{C0A67B18-291E-4716-9A39-24D1E5293C73}" srcOrd="0" destOrd="0" presId="urn:microsoft.com/office/officeart/2005/8/layout/hList3"/>
    <dgm:cxn modelId="{CEBD00A1-B24B-4CA5-9040-966B0F2EBD7B}" type="presOf" srcId="{E3D151AD-99AE-4658-9AFF-65D01E72C49B}" destId="{BF3029AF-CF59-4430-9D9E-F27670CADA9B}" srcOrd="0" destOrd="0" presId="urn:microsoft.com/office/officeart/2005/8/layout/hList3"/>
    <dgm:cxn modelId="{43DCEB0A-E54D-4E43-9AB9-81116A453212}" type="presOf" srcId="{8CACD2B4-CEE7-477E-8CD5-6FCCEB37F122}" destId="{AEB773DF-A5C4-4CEE-A5FD-3839294D3BAF}" srcOrd="0" destOrd="0" presId="urn:microsoft.com/office/officeart/2005/8/layout/hList3"/>
    <dgm:cxn modelId="{A4420F53-5B7B-4DD1-9E2A-4CC0E4330B77}" type="presOf" srcId="{C001C0A1-543F-45CB-8A20-C4A2CD20500D}" destId="{83554F81-1F90-4546-9E1D-46FF54756587}" srcOrd="0" destOrd="0" presId="urn:microsoft.com/office/officeart/2005/8/layout/hList3"/>
    <dgm:cxn modelId="{72343A4A-6026-4E9D-A7DF-D79289ED17F3}" type="presOf" srcId="{0CB23632-F5D7-4021-9FAE-98A6D9780002}" destId="{85D11600-4D97-438D-A11A-09166BF7A098}" srcOrd="0" destOrd="0" presId="urn:microsoft.com/office/officeart/2005/8/layout/hList3"/>
    <dgm:cxn modelId="{12A96307-714E-45B2-BA5F-E38CD44F74B0}" type="presParOf" srcId="{83554F81-1F90-4546-9E1D-46FF54756587}" destId="{C594DCD4-B2C9-4378-AA1A-3E0CA5A2C255}" srcOrd="0" destOrd="0" presId="urn:microsoft.com/office/officeart/2005/8/layout/hList3"/>
    <dgm:cxn modelId="{25F850EB-DD03-4BC5-8CBC-EFD73B5981AB}" type="presParOf" srcId="{83554F81-1F90-4546-9E1D-46FF54756587}" destId="{F9C5C11B-0E27-4AEA-B8B6-9505626773AC}" srcOrd="1" destOrd="0" presId="urn:microsoft.com/office/officeart/2005/8/layout/hList3"/>
    <dgm:cxn modelId="{C10B81B2-9652-43A6-9250-26525BC2CA3F}" type="presParOf" srcId="{F9C5C11B-0E27-4AEA-B8B6-9505626773AC}" destId="{85D11600-4D97-438D-A11A-09166BF7A098}" srcOrd="0" destOrd="0" presId="urn:microsoft.com/office/officeart/2005/8/layout/hList3"/>
    <dgm:cxn modelId="{B9B63122-7D9F-4F69-9336-C22AA1DD1521}" type="presParOf" srcId="{F9C5C11B-0E27-4AEA-B8B6-9505626773AC}" destId="{C0A67B18-291E-4716-9A39-24D1E5293C73}" srcOrd="1" destOrd="0" presId="urn:microsoft.com/office/officeart/2005/8/layout/hList3"/>
    <dgm:cxn modelId="{6492C709-E4BE-4CFE-8664-6F36C847902D}" type="presParOf" srcId="{F9C5C11B-0E27-4AEA-B8B6-9505626773AC}" destId="{AEB773DF-A5C4-4CEE-A5FD-3839294D3BAF}" srcOrd="2" destOrd="0" presId="urn:microsoft.com/office/officeart/2005/8/layout/hList3"/>
    <dgm:cxn modelId="{D4C16CFF-C9AE-4FDD-9242-999075BBA01D}" type="presParOf" srcId="{F9C5C11B-0E27-4AEA-B8B6-9505626773AC}" destId="{BF3029AF-CF59-4430-9D9E-F27670CADA9B}" srcOrd="3" destOrd="0" presId="urn:microsoft.com/office/officeart/2005/8/layout/hList3"/>
    <dgm:cxn modelId="{B1DF1500-424E-4740-8939-D76D12A4FF25}" type="presParOf" srcId="{83554F81-1F90-4546-9E1D-46FF54756587}" destId="{E3B7502E-9AB8-4083-9BB2-AF9A98DB8F9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7F6123-19C6-4D59-B29A-033F7ECB4F14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o-RO"/>
        </a:p>
      </dgm:t>
    </dgm:pt>
    <dgm:pt modelId="{00690BAE-6497-42B9-9CAD-49836C4A9A83}">
      <dgm:prSet/>
      <dgm:spPr/>
      <dgm:t>
        <a:bodyPr/>
        <a:lstStyle/>
        <a:p>
          <a:pPr rtl="0"/>
          <a:endParaRPr lang="ro-RO"/>
        </a:p>
      </dgm:t>
    </dgm:pt>
    <dgm:pt modelId="{3E755ECB-13C0-47D5-9ECE-D628B64EED4D}" type="parTrans" cxnId="{02A3B46D-0216-4139-AB11-D3EDDF06D79E}">
      <dgm:prSet/>
      <dgm:spPr/>
      <dgm:t>
        <a:bodyPr/>
        <a:lstStyle/>
        <a:p>
          <a:endParaRPr lang="ro-RO"/>
        </a:p>
      </dgm:t>
    </dgm:pt>
    <dgm:pt modelId="{3578B9CC-97EF-4178-B011-8760B34DEF9A}" type="sibTrans" cxnId="{02A3B46D-0216-4139-AB11-D3EDDF06D79E}">
      <dgm:prSet/>
      <dgm:spPr/>
      <dgm:t>
        <a:bodyPr/>
        <a:lstStyle/>
        <a:p>
          <a:endParaRPr lang="ro-RO"/>
        </a:p>
      </dgm:t>
    </dgm:pt>
    <dgm:pt modelId="{1355D475-276E-4E47-8F12-86CE2FA51C90}">
      <dgm:prSet/>
      <dgm:spPr/>
      <dgm:t>
        <a:bodyPr/>
        <a:lstStyle/>
        <a:p>
          <a:pPr rtl="0"/>
          <a:r>
            <a:rPr lang="ro-RO" b="1" dirty="0" smtClean="0"/>
            <a:t>Înregistrarea şi Managementul Proprietăţii Publice</a:t>
          </a:r>
          <a:endParaRPr lang="ro-RO" dirty="0"/>
        </a:p>
      </dgm:t>
    </dgm:pt>
    <dgm:pt modelId="{BBFC16A1-F050-483C-B5CB-A9543A32CB4C}" type="parTrans" cxnId="{23249A92-E434-41DF-BF6B-55E53DA41647}">
      <dgm:prSet/>
      <dgm:spPr/>
      <dgm:t>
        <a:bodyPr/>
        <a:lstStyle/>
        <a:p>
          <a:endParaRPr lang="ro-RO"/>
        </a:p>
      </dgm:t>
    </dgm:pt>
    <dgm:pt modelId="{17BE4F18-3205-474D-B614-FAFC967C76C3}" type="sibTrans" cxnId="{23249A92-E434-41DF-BF6B-55E53DA41647}">
      <dgm:prSet/>
      <dgm:spPr/>
      <dgm:t>
        <a:bodyPr/>
        <a:lstStyle/>
        <a:p>
          <a:endParaRPr lang="ro-RO"/>
        </a:p>
      </dgm:t>
    </dgm:pt>
    <dgm:pt modelId="{50383B8F-366A-49F1-AF7B-D4F4D618C251}">
      <dgm:prSet/>
      <dgm:spPr/>
      <dgm:t>
        <a:bodyPr/>
        <a:lstStyle/>
        <a:p>
          <a:pPr rtl="0"/>
          <a:r>
            <a:rPr lang="ro-RO" b="1" dirty="0" smtClean="0"/>
            <a:t>Achiziţii Publice</a:t>
          </a:r>
          <a:endParaRPr lang="ro-RO" dirty="0"/>
        </a:p>
      </dgm:t>
    </dgm:pt>
    <dgm:pt modelId="{889F0924-B21A-4D50-9CD3-1951DB1B86E6}" type="parTrans" cxnId="{F5CD2503-A257-4489-A2C0-B0A0EC442AFA}">
      <dgm:prSet/>
      <dgm:spPr/>
      <dgm:t>
        <a:bodyPr/>
        <a:lstStyle/>
        <a:p>
          <a:endParaRPr lang="ro-RO"/>
        </a:p>
      </dgm:t>
    </dgm:pt>
    <dgm:pt modelId="{237935AE-2C86-472A-9B62-E22A110946DE}" type="sibTrans" cxnId="{F5CD2503-A257-4489-A2C0-B0A0EC442AFA}">
      <dgm:prSet/>
      <dgm:spPr/>
      <dgm:t>
        <a:bodyPr/>
        <a:lstStyle/>
        <a:p>
          <a:endParaRPr lang="ro-RO"/>
        </a:p>
      </dgm:t>
    </dgm:pt>
    <dgm:pt modelId="{14562C29-5ED5-4B48-A3B7-6B7BC54B2E04}" type="pres">
      <dgm:prSet presAssocID="{537F6123-19C6-4D59-B29A-033F7ECB4F1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o-RO"/>
        </a:p>
      </dgm:t>
    </dgm:pt>
    <dgm:pt modelId="{DE5493C6-5FCE-4551-95FE-B701AF79651A}" type="pres">
      <dgm:prSet presAssocID="{537F6123-19C6-4D59-B29A-033F7ECB4F14}" presName="arrow" presStyleLbl="bgShp" presStyleIdx="0" presStyleCnt="1"/>
      <dgm:spPr/>
    </dgm:pt>
    <dgm:pt modelId="{BB512336-4F05-4814-B270-FDE7AD4821B6}" type="pres">
      <dgm:prSet presAssocID="{537F6123-19C6-4D59-B29A-033F7ECB4F14}" presName="points" presStyleCnt="0"/>
      <dgm:spPr/>
    </dgm:pt>
    <dgm:pt modelId="{73C529E6-FD6B-425F-B611-526BD25399B7}" type="pres">
      <dgm:prSet presAssocID="{00690BAE-6497-42B9-9CAD-49836C4A9A83}" presName="compositeA" presStyleCnt="0"/>
      <dgm:spPr/>
    </dgm:pt>
    <dgm:pt modelId="{77A9D581-2527-420C-9586-1865FE647F38}" type="pres">
      <dgm:prSet presAssocID="{00690BAE-6497-42B9-9CAD-49836C4A9A83}" presName="textA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F834B27B-935F-444C-9A15-8DF43916A429}" type="pres">
      <dgm:prSet presAssocID="{00690BAE-6497-42B9-9CAD-49836C4A9A83}" presName="circleA" presStyleLbl="node1" presStyleIdx="0" presStyleCnt="3"/>
      <dgm:spPr/>
    </dgm:pt>
    <dgm:pt modelId="{8380E7B9-B7B9-49A4-80CD-F040917BD33D}" type="pres">
      <dgm:prSet presAssocID="{00690BAE-6497-42B9-9CAD-49836C4A9A83}" presName="spaceA" presStyleCnt="0"/>
      <dgm:spPr/>
    </dgm:pt>
    <dgm:pt modelId="{0F95F33A-436F-44B2-80B2-55C008AE1430}" type="pres">
      <dgm:prSet presAssocID="{3578B9CC-97EF-4178-B011-8760B34DEF9A}" presName="space" presStyleCnt="0"/>
      <dgm:spPr/>
    </dgm:pt>
    <dgm:pt modelId="{5FD8A067-9752-4544-8527-54F1D7A50DF3}" type="pres">
      <dgm:prSet presAssocID="{1355D475-276E-4E47-8F12-86CE2FA51C90}" presName="compositeB" presStyleCnt="0"/>
      <dgm:spPr/>
    </dgm:pt>
    <dgm:pt modelId="{59049089-0D2A-44CE-9911-A322C165D87E}" type="pres">
      <dgm:prSet presAssocID="{1355D475-276E-4E47-8F12-86CE2FA51C90}" presName="textB" presStyleLbl="revTx" presStyleIdx="1" presStyleCnt="3" custLinFactNeighborX="7768" custLinFactNeighborY="1481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74E08061-F815-4FF8-83ED-F8A5733F6619}" type="pres">
      <dgm:prSet presAssocID="{1355D475-276E-4E47-8F12-86CE2FA51C90}" presName="circleB" presStyleLbl="node1" presStyleIdx="1" presStyleCnt="3" custLinFactNeighborX="2963"/>
      <dgm:spPr/>
    </dgm:pt>
    <dgm:pt modelId="{3EE13751-33F4-45C6-A9DD-B1168C9C40A2}" type="pres">
      <dgm:prSet presAssocID="{1355D475-276E-4E47-8F12-86CE2FA51C90}" presName="spaceB" presStyleCnt="0"/>
      <dgm:spPr/>
    </dgm:pt>
    <dgm:pt modelId="{A91534F1-9D0D-49EB-99EC-1918BAE5DCDB}" type="pres">
      <dgm:prSet presAssocID="{17BE4F18-3205-474D-B614-FAFC967C76C3}" presName="space" presStyleCnt="0"/>
      <dgm:spPr/>
    </dgm:pt>
    <dgm:pt modelId="{0667C01C-CD3B-4456-87E3-9E9AFB911600}" type="pres">
      <dgm:prSet presAssocID="{50383B8F-366A-49F1-AF7B-D4F4D618C251}" presName="compositeA" presStyleCnt="0"/>
      <dgm:spPr/>
    </dgm:pt>
    <dgm:pt modelId="{E1C62972-B328-4BDC-A0C1-47F7823DD14F}" type="pres">
      <dgm:prSet presAssocID="{50383B8F-366A-49F1-AF7B-D4F4D618C251}" presName="textA" presStyleLbl="revTx" presStyleIdx="2" presStyleCnt="3" custLinFactX="-100000" custLinFactNeighborX="-106863" custLinFactNeighborY="2222">
        <dgm:presLayoutVars>
          <dgm:bulletEnabled val="1"/>
        </dgm:presLayoutVars>
      </dgm:prSet>
      <dgm:spPr/>
      <dgm:t>
        <a:bodyPr/>
        <a:lstStyle/>
        <a:p>
          <a:endParaRPr lang="ro-RO"/>
        </a:p>
      </dgm:t>
    </dgm:pt>
    <dgm:pt modelId="{D5CF8A7C-9041-440F-A4B3-90EC8D499408}" type="pres">
      <dgm:prSet presAssocID="{50383B8F-366A-49F1-AF7B-D4F4D618C251}" presName="circleA" presStyleLbl="node1" presStyleIdx="2" presStyleCnt="3" custLinFactX="100000" custLinFactNeighborX="125185" custLinFactNeighborY="-2963"/>
      <dgm:spPr/>
    </dgm:pt>
    <dgm:pt modelId="{FA2600DB-BDCD-4EAC-8542-3DDB932E07E3}" type="pres">
      <dgm:prSet presAssocID="{50383B8F-366A-49F1-AF7B-D4F4D618C251}" presName="spaceA" presStyleCnt="0"/>
      <dgm:spPr/>
    </dgm:pt>
  </dgm:ptLst>
  <dgm:cxnLst>
    <dgm:cxn modelId="{7644566D-9D5F-4199-8784-EF6C549D3189}" type="presOf" srcId="{00690BAE-6497-42B9-9CAD-49836C4A9A83}" destId="{77A9D581-2527-420C-9586-1865FE647F38}" srcOrd="0" destOrd="0" presId="urn:microsoft.com/office/officeart/2005/8/layout/hProcess11"/>
    <dgm:cxn modelId="{92C4F532-0C6C-4F21-8981-8CC088733270}" type="presOf" srcId="{1355D475-276E-4E47-8F12-86CE2FA51C90}" destId="{59049089-0D2A-44CE-9911-A322C165D87E}" srcOrd="0" destOrd="0" presId="urn:microsoft.com/office/officeart/2005/8/layout/hProcess11"/>
    <dgm:cxn modelId="{02A3B46D-0216-4139-AB11-D3EDDF06D79E}" srcId="{537F6123-19C6-4D59-B29A-033F7ECB4F14}" destId="{00690BAE-6497-42B9-9CAD-49836C4A9A83}" srcOrd="0" destOrd="0" parTransId="{3E755ECB-13C0-47D5-9ECE-D628B64EED4D}" sibTransId="{3578B9CC-97EF-4178-B011-8760B34DEF9A}"/>
    <dgm:cxn modelId="{23249A92-E434-41DF-BF6B-55E53DA41647}" srcId="{537F6123-19C6-4D59-B29A-033F7ECB4F14}" destId="{1355D475-276E-4E47-8F12-86CE2FA51C90}" srcOrd="1" destOrd="0" parTransId="{BBFC16A1-F050-483C-B5CB-A9543A32CB4C}" sibTransId="{17BE4F18-3205-474D-B614-FAFC967C76C3}"/>
    <dgm:cxn modelId="{70D96EB8-152F-4506-8BE2-30A5B0FEC824}" type="presOf" srcId="{537F6123-19C6-4D59-B29A-033F7ECB4F14}" destId="{14562C29-5ED5-4B48-A3B7-6B7BC54B2E04}" srcOrd="0" destOrd="0" presId="urn:microsoft.com/office/officeart/2005/8/layout/hProcess11"/>
    <dgm:cxn modelId="{F5CD2503-A257-4489-A2C0-B0A0EC442AFA}" srcId="{537F6123-19C6-4D59-B29A-033F7ECB4F14}" destId="{50383B8F-366A-49F1-AF7B-D4F4D618C251}" srcOrd="2" destOrd="0" parTransId="{889F0924-B21A-4D50-9CD3-1951DB1B86E6}" sibTransId="{237935AE-2C86-472A-9B62-E22A110946DE}"/>
    <dgm:cxn modelId="{89641E01-5B51-4630-A92F-FBEBDDAAF764}" type="presOf" srcId="{50383B8F-366A-49F1-AF7B-D4F4D618C251}" destId="{E1C62972-B328-4BDC-A0C1-47F7823DD14F}" srcOrd="0" destOrd="0" presId="urn:microsoft.com/office/officeart/2005/8/layout/hProcess11"/>
    <dgm:cxn modelId="{0E113695-FD87-49CF-A921-C8E389C8F06E}" type="presParOf" srcId="{14562C29-5ED5-4B48-A3B7-6B7BC54B2E04}" destId="{DE5493C6-5FCE-4551-95FE-B701AF79651A}" srcOrd="0" destOrd="0" presId="urn:microsoft.com/office/officeart/2005/8/layout/hProcess11"/>
    <dgm:cxn modelId="{BC1F812C-BB74-40EF-92EE-768469060102}" type="presParOf" srcId="{14562C29-5ED5-4B48-A3B7-6B7BC54B2E04}" destId="{BB512336-4F05-4814-B270-FDE7AD4821B6}" srcOrd="1" destOrd="0" presId="urn:microsoft.com/office/officeart/2005/8/layout/hProcess11"/>
    <dgm:cxn modelId="{031370CE-97EF-44E5-B1E3-EB935B561E68}" type="presParOf" srcId="{BB512336-4F05-4814-B270-FDE7AD4821B6}" destId="{73C529E6-FD6B-425F-B611-526BD25399B7}" srcOrd="0" destOrd="0" presId="urn:microsoft.com/office/officeart/2005/8/layout/hProcess11"/>
    <dgm:cxn modelId="{07D8D240-8A12-4F1D-9390-B45C865EB81D}" type="presParOf" srcId="{73C529E6-FD6B-425F-B611-526BD25399B7}" destId="{77A9D581-2527-420C-9586-1865FE647F38}" srcOrd="0" destOrd="0" presId="urn:microsoft.com/office/officeart/2005/8/layout/hProcess11"/>
    <dgm:cxn modelId="{CAF97296-4396-4F47-80DC-271EE439B021}" type="presParOf" srcId="{73C529E6-FD6B-425F-B611-526BD25399B7}" destId="{F834B27B-935F-444C-9A15-8DF43916A429}" srcOrd="1" destOrd="0" presId="urn:microsoft.com/office/officeart/2005/8/layout/hProcess11"/>
    <dgm:cxn modelId="{DD81ED53-2A59-4EB9-9FC9-96AAD8B04E0F}" type="presParOf" srcId="{73C529E6-FD6B-425F-B611-526BD25399B7}" destId="{8380E7B9-B7B9-49A4-80CD-F040917BD33D}" srcOrd="2" destOrd="0" presId="urn:microsoft.com/office/officeart/2005/8/layout/hProcess11"/>
    <dgm:cxn modelId="{8E93FFC6-8B3C-4477-9FD0-64DBD25B9906}" type="presParOf" srcId="{BB512336-4F05-4814-B270-FDE7AD4821B6}" destId="{0F95F33A-436F-44B2-80B2-55C008AE1430}" srcOrd="1" destOrd="0" presId="urn:microsoft.com/office/officeart/2005/8/layout/hProcess11"/>
    <dgm:cxn modelId="{7D028FBF-DFE7-45BE-9E1C-9C59C31747D9}" type="presParOf" srcId="{BB512336-4F05-4814-B270-FDE7AD4821B6}" destId="{5FD8A067-9752-4544-8527-54F1D7A50DF3}" srcOrd="2" destOrd="0" presId="urn:microsoft.com/office/officeart/2005/8/layout/hProcess11"/>
    <dgm:cxn modelId="{B17F69BC-A71A-430D-95CB-CC06931DE37B}" type="presParOf" srcId="{5FD8A067-9752-4544-8527-54F1D7A50DF3}" destId="{59049089-0D2A-44CE-9911-A322C165D87E}" srcOrd="0" destOrd="0" presId="urn:microsoft.com/office/officeart/2005/8/layout/hProcess11"/>
    <dgm:cxn modelId="{F103963B-8514-4357-90E4-A12550C80DA5}" type="presParOf" srcId="{5FD8A067-9752-4544-8527-54F1D7A50DF3}" destId="{74E08061-F815-4FF8-83ED-F8A5733F6619}" srcOrd="1" destOrd="0" presId="urn:microsoft.com/office/officeart/2005/8/layout/hProcess11"/>
    <dgm:cxn modelId="{72EC82B5-2A6B-4AE2-A6E4-7AB090697DE5}" type="presParOf" srcId="{5FD8A067-9752-4544-8527-54F1D7A50DF3}" destId="{3EE13751-33F4-45C6-A9DD-B1168C9C40A2}" srcOrd="2" destOrd="0" presId="urn:microsoft.com/office/officeart/2005/8/layout/hProcess11"/>
    <dgm:cxn modelId="{2483D2E9-7E9C-42B1-A96B-F3C0C62B0D04}" type="presParOf" srcId="{BB512336-4F05-4814-B270-FDE7AD4821B6}" destId="{A91534F1-9D0D-49EB-99EC-1918BAE5DCDB}" srcOrd="3" destOrd="0" presId="urn:microsoft.com/office/officeart/2005/8/layout/hProcess11"/>
    <dgm:cxn modelId="{7985A319-A2C3-43A7-9E57-54BC8517E576}" type="presParOf" srcId="{BB512336-4F05-4814-B270-FDE7AD4821B6}" destId="{0667C01C-CD3B-4456-87E3-9E9AFB911600}" srcOrd="4" destOrd="0" presId="urn:microsoft.com/office/officeart/2005/8/layout/hProcess11"/>
    <dgm:cxn modelId="{BFBFB488-CAF6-45DB-BB9F-49625F05B503}" type="presParOf" srcId="{0667C01C-CD3B-4456-87E3-9E9AFB911600}" destId="{E1C62972-B328-4BDC-A0C1-47F7823DD14F}" srcOrd="0" destOrd="0" presId="urn:microsoft.com/office/officeart/2005/8/layout/hProcess11"/>
    <dgm:cxn modelId="{B228B065-E7CF-4FDE-8DEE-072315EAE4F6}" type="presParOf" srcId="{0667C01C-CD3B-4456-87E3-9E9AFB911600}" destId="{D5CF8A7C-9041-440F-A4B3-90EC8D499408}" srcOrd="1" destOrd="0" presId="urn:microsoft.com/office/officeart/2005/8/layout/hProcess11"/>
    <dgm:cxn modelId="{D12D5C82-9817-4E1B-9239-371CA90777CF}" type="presParOf" srcId="{0667C01C-CD3B-4456-87E3-9E9AFB911600}" destId="{FA2600DB-BDCD-4EAC-8542-3DDB932E07E3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F2D6DDF-92A9-497A-B6FD-DC7D24996F51}">
      <dsp:nvSpPr>
        <dsp:cNvPr id="0" name=""/>
        <dsp:cNvSpPr/>
      </dsp:nvSpPr>
      <dsp:spPr>
        <a:xfrm>
          <a:off x="3638" y="0"/>
          <a:ext cx="2762153" cy="485778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+mj-lt"/>
            </a:rPr>
            <a:t> </a:t>
          </a:r>
          <a:r>
            <a:rPr lang="vi-VN" sz="1800" b="1" kern="1200" dirty="0" smtClean="0">
              <a:latin typeface="+mj-lt"/>
            </a:rPr>
            <a:t>Eficienţa energetică a clădirilor publice în raionul Orhei - spitalul regional din Orhei</a:t>
          </a:r>
          <a:endParaRPr lang="en-US" sz="1800" b="1" kern="1200" dirty="0" smtClean="0">
            <a:latin typeface="+mj-lt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800" b="1" kern="1200" dirty="0" smtClean="0"/>
            <a:t>Eficienţa Energetică: „Sistemul de iluminare stradală” în raionul Soroca</a:t>
          </a:r>
          <a:endParaRPr lang="en-US" sz="1800" b="1" kern="1200" dirty="0">
            <a:latin typeface="+mj-lt"/>
          </a:endParaRPr>
        </a:p>
      </dsp:txBody>
      <dsp:txXfrm>
        <a:off x="3638" y="1943113"/>
        <a:ext cx="2762153" cy="1943113"/>
      </dsp:txXfrm>
    </dsp:sp>
    <dsp:sp modelId="{2EDD0314-6097-4EA7-BC08-A60958091454}">
      <dsp:nvSpPr>
        <dsp:cNvPr id="0" name=""/>
        <dsp:cNvSpPr/>
      </dsp:nvSpPr>
      <dsp:spPr>
        <a:xfrm>
          <a:off x="572836" y="71435"/>
          <a:ext cx="1617642" cy="1617642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F52CEC-7B9D-4C73-BEB3-5D54D7170A1D}">
      <dsp:nvSpPr>
        <dsp:cNvPr id="0" name=""/>
        <dsp:cNvSpPr/>
      </dsp:nvSpPr>
      <dsp:spPr>
        <a:xfrm>
          <a:off x="5693473" y="0"/>
          <a:ext cx="2664772" cy="4857784"/>
        </a:xfrm>
        <a:prstGeom prst="roundRect">
          <a:avLst>
            <a:gd name="adj" fmla="val 10000"/>
          </a:avLst>
        </a:prstGeom>
        <a:solidFill>
          <a:srgbClr val="7BA87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t" anchorCtr="1">
          <a:noAutofit/>
        </a:bodyPr>
        <a:lstStyle/>
        <a:p>
          <a:pPr lvl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5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700" kern="1200"/>
        </a:p>
      </dsp:txBody>
      <dsp:txXfrm>
        <a:off x="5693473" y="1943113"/>
        <a:ext cx="2664772" cy="1943113"/>
      </dsp:txXfrm>
    </dsp:sp>
    <dsp:sp modelId="{49359B9A-D9CA-45A4-90B3-0529AED1069F}">
      <dsp:nvSpPr>
        <dsp:cNvPr id="0" name=""/>
        <dsp:cNvSpPr/>
      </dsp:nvSpPr>
      <dsp:spPr>
        <a:xfrm>
          <a:off x="6097387" y="71435"/>
          <a:ext cx="1617642" cy="1617642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F4438A-07F3-4BAF-9C5A-86253FFB8085}">
      <dsp:nvSpPr>
        <dsp:cNvPr id="0" name=""/>
        <dsp:cNvSpPr/>
      </dsp:nvSpPr>
      <dsp:spPr>
        <a:xfrm>
          <a:off x="2842882" y="36"/>
          <a:ext cx="2778589" cy="4857735"/>
        </a:xfrm>
        <a:prstGeom prst="roundRect">
          <a:avLst>
            <a:gd name="adj" fmla="val 10000"/>
          </a:avLst>
        </a:prstGeom>
        <a:solidFill>
          <a:srgbClr val="80BCC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 smtClean="0">
            <a:solidFill>
              <a:schemeClr val="bg1"/>
            </a:solidFill>
            <a:latin typeface="+mj-lt"/>
            <a:cs typeface="Arial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400" b="1" kern="1200" dirty="0" smtClean="0">
              <a:solidFill>
                <a:schemeClr val="bg1"/>
              </a:solidFill>
              <a:latin typeface="+mj-lt"/>
              <a:cs typeface="Arial" pitchFamily="34" charset="0"/>
            </a:rPr>
            <a:t>Îmbunătăţirea sistemului de alimentare cu apă şi canalizare în comunităţile din raionul Râşcani</a:t>
          </a:r>
          <a:endParaRPr lang="en-US" sz="1400" b="1" kern="1200" dirty="0" smtClean="0">
            <a:solidFill>
              <a:schemeClr val="bg1"/>
            </a:solidFill>
            <a:latin typeface="+mj-lt"/>
            <a:cs typeface="Arial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 smtClean="0">
            <a:solidFill>
              <a:schemeClr val="bg1"/>
            </a:solidFill>
            <a:latin typeface="+mj-lt"/>
            <a:cs typeface="Arial" pitchFamily="34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vi-VN" sz="1400" b="1" kern="1200" dirty="0" smtClean="0"/>
            <a:t>Îmbunătăţirea sistemului de alimentare cu apă şi canalizare în comunităţile din raionul Cahul</a:t>
          </a:r>
          <a:endParaRPr lang="en-US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>
            <a:latin typeface="+mj-lt"/>
          </a:endParaRPr>
        </a:p>
      </dsp:txBody>
      <dsp:txXfrm>
        <a:off x="2842882" y="1943130"/>
        <a:ext cx="2778589" cy="1943094"/>
      </dsp:txXfrm>
    </dsp:sp>
    <dsp:sp modelId="{F58874EA-32EF-480A-A422-6997EB0C9ED4}">
      <dsp:nvSpPr>
        <dsp:cNvPr id="0" name=""/>
        <dsp:cNvSpPr/>
      </dsp:nvSpPr>
      <dsp:spPr>
        <a:xfrm>
          <a:off x="3549718" y="188904"/>
          <a:ext cx="1474755" cy="1382728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79761E-7DBA-49F8-8CEF-C5B108826D5C}">
      <dsp:nvSpPr>
        <dsp:cNvPr id="0" name=""/>
        <dsp:cNvSpPr/>
      </dsp:nvSpPr>
      <dsp:spPr>
        <a:xfrm>
          <a:off x="285731" y="4071964"/>
          <a:ext cx="7689586" cy="728667"/>
        </a:xfrm>
        <a:prstGeom prst="leftRightArrow">
          <a:avLst/>
        </a:prstGeom>
        <a:solidFill>
          <a:schemeClr val="bg2">
            <a:lumMod val="60000"/>
            <a:lumOff val="40000"/>
            <a:alpha val="44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>
              <a:latin typeface="Arial Narrow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>
              <a:latin typeface="Arial Narrow" pitchFamily="34" charset="0"/>
            </a:endParaRP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702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>
              <a:latin typeface="Arial Narrow" pitchFamily="34" charset="0"/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702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47F930EC-4FD0-431B-BB9B-47DE359CDF6F}" type="slidenum">
              <a:rPr lang="de-DE">
                <a:latin typeface="Arial Narrow" pitchFamily="34" charset="0"/>
              </a:rPr>
              <a:pPr/>
              <a:t>‹#›</a:t>
            </a:fld>
            <a:endParaRPr lang="de-DE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4227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351"/>
            <a:ext cx="4984962" cy="4466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Klicken Sie, um die Formate des Vorlagentextes zu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702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702"/>
            <a:ext cx="2945659" cy="49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001" tIns="45501" rIns="91001" bIns="4550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fld id="{276F4F92-661F-4424-ADED-7D3829A4203F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201600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97512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lienbildplatzhalt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8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9459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9C2315-DB9D-4358-8AF1-64B31461AEA6}" type="slidenum">
              <a:rPr lang="de-DE">
                <a:cs typeface="Arial" charset="0"/>
              </a:rPr>
              <a:pPr/>
              <a:t>13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097512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097512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09751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09751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09751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97512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09751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09751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097512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6F4F92-661F-4424-ADED-7D3829A4203F}" type="slidenum">
              <a:rPr lang="de-DE" smtClean="0"/>
              <a:pPr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097512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lienbildplatzhalt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8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9459" name="Foliennummernplatzhalt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9C2315-DB9D-4358-8AF1-64B31461AEA6}" type="slidenum">
              <a:rPr lang="de-DE">
                <a:cs typeface="Arial" charset="0"/>
              </a:rPr>
              <a:pPr/>
              <a:t>12</a:t>
            </a:fld>
            <a:endParaRPr lang="de-DE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E786E77-8943-46B0-A5F4-9FE2BBEC74F5}" type="datetime1">
              <a:rPr lang="en-GB" noProof="0" smtClean="0"/>
              <a:pPr/>
              <a:t>21/05/2013</a:t>
            </a:fld>
            <a:endParaRPr lang="de-DE" noProof="0" dirty="0"/>
          </a:p>
        </p:txBody>
      </p:sp>
      <p:sp>
        <p:nvSpPr>
          <p:cNvPr id="5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xmlns="" val="2453010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Type presentation title here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ED72E1C-DE6A-4294-ADF0-6F96BA9C680A}" type="datetime1">
              <a:rPr lang="en-GB" smtClean="0"/>
              <a:pPr/>
              <a:t>21/05/2013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24642892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6AA3181-37E1-4D43-A40E-0B61FF5DACFC}" type="datetime1">
              <a:rPr lang="en-GB" noProof="0" smtClean="0"/>
              <a:pPr/>
              <a:t>21/05/2013</a:t>
            </a:fld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7776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xmlns="" val="1335835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Click here to add title</a:t>
            </a:r>
            <a:endParaRPr lang="en-GB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50FA2E-D575-4778-A90B-D8823FBC82FB}" type="datetime1">
              <a:rPr lang="en-GB" noProof="0" smtClean="0"/>
              <a:pPr/>
              <a:t>21/05/2013</a:t>
            </a:fld>
            <a:endParaRPr lang="de-DE" noProof="0" dirty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6" name="Bildplatzhalter 2"/>
          <p:cNvSpPr>
            <a:spLocks noGrp="1"/>
          </p:cNvSpPr>
          <p:nvPr>
            <p:ph type="pic" idx="12" hasCustomPrompt="1"/>
          </p:nvPr>
        </p:nvSpPr>
        <p:spPr>
          <a:xfrm>
            <a:off x="6786000" y="2448001"/>
            <a:ext cx="2358000" cy="2052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dirty="0" smtClean="0"/>
              <a:t>Click on symbol to add image</a:t>
            </a:r>
          </a:p>
        </p:txBody>
      </p:sp>
    </p:spTree>
    <p:extLst>
      <p:ext uri="{BB962C8B-B14F-4D97-AF65-F5344CB8AC3E}">
        <p14:creationId xmlns:p14="http://schemas.microsoft.com/office/powerpoint/2010/main" xmlns="" val="581427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big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E00587D-9189-4FED-83AF-DBCD726BC899}" type="datetime1">
              <a:rPr lang="en-GB" noProof="0" smtClean="0"/>
              <a:pPr/>
              <a:t>21/05/2013</a:t>
            </a:fld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576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idx="12" hasCustomPrompt="1"/>
          </p:nvPr>
        </p:nvSpPr>
        <p:spPr>
          <a:xfrm>
            <a:off x="6786000" y="2448001"/>
            <a:ext cx="2358000" cy="3348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dirty="0" smtClean="0"/>
              <a:t>Click on symbol to add image</a:t>
            </a:r>
          </a:p>
        </p:txBody>
      </p:sp>
    </p:spTree>
    <p:extLst>
      <p:ext uri="{BB962C8B-B14F-4D97-AF65-F5344CB8AC3E}">
        <p14:creationId xmlns:p14="http://schemas.microsoft.com/office/powerpoint/2010/main" xmlns="" val="1801626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columns, sub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46221"/>
          </a:xfrm>
          <a:prstGeom prst="rect">
            <a:avLst/>
          </a:prstGeom>
        </p:spPr>
        <p:txBody>
          <a:bodyPr/>
          <a:lstStyle/>
          <a:p>
            <a:r>
              <a:rPr lang="de-DE" noProof="0" smtClean="0"/>
              <a:t>company presentation 2012</a:t>
            </a:r>
            <a:endParaRPr lang="de-DE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2376D74-4BB3-47C6-93B0-5DCC1B2CEE0E}" type="datetime1">
              <a:rPr lang="en-GB" noProof="0" smtClean="0"/>
              <a:pPr/>
              <a:t>21/05/2013</a:t>
            </a:fld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684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en-GB" noProof="0" dirty="0" smtClean="0"/>
              <a:t>Click here to add text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</p:spTree>
    <p:extLst>
      <p:ext uri="{BB962C8B-B14F-4D97-AF65-F5344CB8AC3E}">
        <p14:creationId xmlns:p14="http://schemas.microsoft.com/office/powerpoint/2010/main" xmlns="" val="42417953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columns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84000" y="1483200"/>
            <a:ext cx="7776000" cy="617928"/>
          </a:xfrm>
        </p:spPr>
        <p:txBody>
          <a:bodyPr/>
          <a:lstStyle/>
          <a:p>
            <a:r>
              <a:rPr lang="en-GB" noProof="0" dirty="0" smtClean="0"/>
              <a:t>Click here to add title</a:t>
            </a:r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2862776" y="6581001"/>
            <a:ext cx="3418449" cy="246221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Type presentation title here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721DE36-DFDD-41E8-8F4A-60A053C2735B}" type="datetime1">
              <a:rPr lang="en-GB" noProof="0" smtClean="0"/>
              <a:pPr/>
              <a:t>21/05/2013</a:t>
            </a:fld>
            <a:endParaRPr lang="de-DE" noProof="0"/>
          </a:p>
        </p:txBody>
      </p:sp>
      <p:sp>
        <p:nvSpPr>
          <p:cNvPr id="9" name="Inhaltsplatzhalter 2"/>
          <p:cNvSpPr>
            <a:spLocks noGrp="1"/>
          </p:cNvSpPr>
          <p:nvPr>
            <p:ph idx="1" hasCustomPrompt="1"/>
          </p:nvPr>
        </p:nvSpPr>
        <p:spPr>
          <a:xfrm>
            <a:off x="683999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idx="12" hasCustomPrompt="1"/>
          </p:nvPr>
        </p:nvSpPr>
        <p:spPr>
          <a:xfrm>
            <a:off x="4680000" y="2448000"/>
            <a:ext cx="378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</p:txBody>
      </p:sp>
    </p:spTree>
    <p:extLst>
      <p:ext uri="{BB962C8B-B14F-4D97-AF65-F5344CB8AC3E}">
        <p14:creationId xmlns:p14="http://schemas.microsoft.com/office/powerpoint/2010/main" xmlns="" val="99345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10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1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Grafik 7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18288" y="304800"/>
            <a:ext cx="2106612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6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040400" y="3239022"/>
            <a:ext cx="70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 baseline="0"/>
            </a:lvl1pPr>
          </a:lstStyle>
          <a:p>
            <a:r>
              <a:rPr lang="de-DE" dirty="0" smtClean="0"/>
              <a:t>Click here to add subtitle</a:t>
            </a:r>
            <a:endParaRPr lang="de-DE" dirty="0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1040400" y="1993726"/>
            <a:ext cx="7034400" cy="1143000"/>
          </a:xfrm>
        </p:spPr>
        <p:txBody>
          <a:bodyPr anchor="ctr"/>
          <a:lstStyle>
            <a:lvl1pPr algn="ctr">
              <a:defRPr sz="3600"/>
            </a:lvl1pPr>
          </a:lstStyle>
          <a:p>
            <a:r>
              <a:rPr lang="de-DE" dirty="0" smtClean="0"/>
              <a:t>Click </a:t>
            </a:r>
            <a:r>
              <a:rPr lang="de-DE" dirty="0" err="1" smtClean="0"/>
              <a:t>here</a:t>
            </a:r>
            <a:r>
              <a:rPr lang="de-DE" dirty="0" smtClean="0"/>
              <a:t> to add title</a:t>
            </a:r>
            <a:endParaRPr lang="de-DE" dirty="0"/>
          </a:p>
        </p:txBody>
      </p:sp>
      <p:sp>
        <p:nvSpPr>
          <p:cNvPr id="10" name="Rechteck 9"/>
          <p:cNvSpPr/>
          <p:nvPr userDrawn="1"/>
        </p:nvSpPr>
        <p:spPr bwMode="auto">
          <a:xfrm>
            <a:off x="7721600" y="6604000"/>
            <a:ext cx="1422400" cy="254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200" b="1" i="0" u="none" strike="noStrike" cap="none" normalizeH="0" baseline="0" smtClean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95998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9393B-93F3-44E0-9169-FF5098EE5BFA}" type="datetimeFigureOut">
              <a:rPr lang="en-US" smtClean="0"/>
              <a:pPr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B945FFC-05DA-4EE0-BB67-977E0937DE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1649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73244-7344-47C5-8ADC-F77DC3459C67}" type="datetime1">
              <a:rPr lang="de-DE"/>
              <a:pPr>
                <a:defRPr/>
              </a:pPr>
              <a:t>21.05.2013</a:t>
            </a:fld>
            <a:endParaRPr lang="de-DE" dirty="0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62776" y="6581001"/>
            <a:ext cx="3418449" cy="24622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BZ"/>
          </a:p>
        </p:txBody>
      </p:sp>
    </p:spTree>
    <p:extLst>
      <p:ext uri="{BB962C8B-B14F-4D97-AF65-F5344CB8AC3E}">
        <p14:creationId xmlns:p14="http://schemas.microsoft.com/office/powerpoint/2010/main" xmlns="" val="177036066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g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2.gif"/><Relationship Id="rId4" Type="http://schemas.openxmlformats.org/officeDocument/2006/relationships/image" Target="../media/image3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1810"/>
            <a:ext cx="9144000" cy="111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9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84000" y="1483200"/>
            <a:ext cx="7776000" cy="61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here to add title</a:t>
            </a:r>
          </a:p>
        </p:txBody>
      </p:sp>
      <p:pic>
        <p:nvPicPr>
          <p:cNvPr id="19" name="Grafik 7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618288" y="304800"/>
            <a:ext cx="2106612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9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000" y="2447999"/>
            <a:ext cx="7776000" cy="38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First layer</a:t>
            </a:r>
          </a:p>
          <a:p>
            <a:pPr lvl="1"/>
            <a:r>
              <a:rPr lang="en-GB" noProof="0" dirty="0" smtClean="0"/>
              <a:t>Second layer</a:t>
            </a:r>
          </a:p>
          <a:p>
            <a:pPr lvl="2"/>
            <a:r>
              <a:rPr lang="en-GB" noProof="0" dirty="0" smtClean="0"/>
              <a:t>Third layer</a:t>
            </a:r>
          </a:p>
          <a:p>
            <a:pPr lvl="3"/>
            <a:r>
              <a:rPr lang="en-GB" noProof="0" dirty="0" smtClean="0"/>
              <a:t>Fourth layer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7703687" y="6581001"/>
            <a:ext cx="927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GB" sz="1000" b="0" noProof="0" dirty="0" smtClean="0">
                <a:solidFill>
                  <a:srgbClr val="6E6452"/>
                </a:solidFill>
                <a:latin typeface="Arial Narrow" pitchFamily="34" charset="0"/>
              </a:rPr>
              <a:t>Page </a:t>
            </a:r>
            <a:fld id="{327115CA-E6A4-425F-BB4F-A64D48743A27}" type="slidenum">
              <a:rPr lang="en-GB" sz="1000" b="0" noProof="0" smtClean="0">
                <a:solidFill>
                  <a:srgbClr val="6E6452"/>
                </a:solidFill>
                <a:latin typeface="Arial Narrow" pitchFamily="34" charset="0"/>
              </a:rPr>
              <a:pPr/>
              <a:t>‹#›</a:t>
            </a:fld>
            <a:endParaRPr lang="en-GB" sz="1000" b="0" noProof="0" dirty="0">
              <a:solidFill>
                <a:srgbClr val="6E6452"/>
              </a:solidFill>
              <a:latin typeface="Arial Narrow" pitchFamily="34" charset="0"/>
            </a:endParaRPr>
          </a:p>
        </p:txBody>
      </p:sp>
      <p:sp>
        <p:nvSpPr>
          <p:cNvPr id="16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fld id="{0F9A5078-6F60-49E2-B50D-11C30D454C38}" type="datetime1">
              <a:rPr lang="en-GB" noProof="0" smtClean="0"/>
              <a:pPr/>
              <a:t>21/05/2013</a:t>
            </a:fld>
            <a:endParaRPr lang="en-GB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8" r:id="rId2"/>
    <p:sldLayoutId id="2147483709" r:id="rId3"/>
    <p:sldLayoutId id="2147483714" r:id="rId4"/>
    <p:sldLayoutId id="2147483710" r:id="rId5"/>
    <p:sldLayoutId id="2147483711" r:id="rId6"/>
    <p:sldLayoutId id="2147483715" r:id="rId7"/>
    <p:sldLayoutId id="2147483718" r:id="rId8"/>
    <p:sldLayoutId id="2147483719" r:id="rId9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60000" indent="-360000" algn="l" rtl="0" eaLnBrk="1" fontAlgn="base" hangingPunct="1">
        <a:spcBef>
          <a:spcPts val="400"/>
        </a:spcBef>
        <a:spcAft>
          <a:spcPts val="800"/>
        </a:spcAft>
        <a:buClr>
          <a:srgbClr val="C80F0F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  <a:ea typeface="+mn-ea"/>
          <a:cs typeface="+mn-cs"/>
        </a:defRPr>
      </a:lvl1pPr>
      <a:lvl2pPr marL="7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2pPr>
      <a:lvl3pPr marL="10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3pPr>
      <a:lvl4pPr marL="14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4pPr>
      <a:lvl5pPr marL="1440000" indent="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None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5pPr>
      <a:lvl6pPr marL="216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6pPr>
      <a:lvl7pPr marL="25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7pPr>
      <a:lvl8pPr marL="28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8pPr>
      <a:lvl9pPr marL="32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rafik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851525"/>
            <a:ext cx="9144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7703687" y="6581001"/>
            <a:ext cx="9271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GB" sz="1000" b="0" noProof="0" dirty="0" smtClean="0">
                <a:solidFill>
                  <a:srgbClr val="6E6452"/>
                </a:solidFill>
                <a:latin typeface="Arial Narrow" pitchFamily="34" charset="0"/>
              </a:rPr>
              <a:t>Page </a:t>
            </a:r>
            <a:fld id="{327115CA-E6A4-425F-BB4F-A64D48743A27}" type="slidenum">
              <a:rPr lang="en-GB" sz="1000" b="0" noProof="0" smtClean="0">
                <a:solidFill>
                  <a:srgbClr val="6E6452"/>
                </a:solidFill>
                <a:latin typeface="Arial Narrow" pitchFamily="34" charset="0"/>
              </a:rPr>
              <a:pPr/>
              <a:t>‹#›</a:t>
            </a:fld>
            <a:endParaRPr lang="en-GB" sz="1000" b="0" noProof="0" dirty="0">
              <a:solidFill>
                <a:srgbClr val="6E6452"/>
              </a:solidFill>
              <a:latin typeface="Arial Narrow" pitchFamily="34" charset="0"/>
            </a:endParaRPr>
          </a:p>
        </p:txBody>
      </p:sp>
      <p:sp>
        <p:nvSpPr>
          <p:cNvPr id="1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62776" y="6581001"/>
            <a:ext cx="34184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000" b="1" spc="70" baseline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r>
              <a:rPr lang="en-GB" dirty="0" smtClean="0"/>
              <a:t>Type presentation title here</a:t>
            </a:r>
            <a:endParaRPr lang="en-GB" dirty="0"/>
          </a:p>
        </p:txBody>
      </p:sp>
      <p:sp>
        <p:nvSpPr>
          <p:cNvPr id="16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9155" y="6581001"/>
            <a:ext cx="12954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fld id="{7FE73A5E-2CE3-464E-8323-5EB9B752629B}" type="datetime1">
              <a:rPr lang="en-GB" smtClean="0"/>
              <a:pPr/>
              <a:t>21/05/2013</a:t>
            </a:fld>
            <a:endParaRPr lang="de-DE" dirty="0"/>
          </a:p>
        </p:txBody>
      </p:sp>
      <p:pic>
        <p:nvPicPr>
          <p:cNvPr id="10" name="Grafik 10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111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Grafik 7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18288" y="304800"/>
            <a:ext cx="2106612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066890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transition/>
  <p:timing>
    <p:tnLst>
      <p:par>
        <p:cTn id="1" dur="indefinite" restart="never" nodeType="tmRoot"/>
      </p:par>
    </p:tnLst>
  </p:timing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60000" indent="-360000" algn="l" rtl="0" eaLnBrk="1" fontAlgn="base" hangingPunct="1">
        <a:spcBef>
          <a:spcPts val="400"/>
        </a:spcBef>
        <a:spcAft>
          <a:spcPts val="800"/>
        </a:spcAft>
        <a:buClr>
          <a:srgbClr val="C80F0F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  <a:ea typeface="+mn-ea"/>
          <a:cs typeface="+mn-cs"/>
        </a:defRPr>
      </a:lvl1pPr>
      <a:lvl2pPr marL="7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2pPr>
      <a:lvl3pPr marL="10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3pPr>
      <a:lvl4pPr marL="14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4pPr>
      <a:lvl5pPr marL="180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5pPr>
      <a:lvl6pPr marL="216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6pPr>
      <a:lvl7pPr marL="25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7pPr>
      <a:lvl8pPr marL="28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8pPr>
      <a:lvl9pPr marL="32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http://www.google.com/imgres?imgurl=http://www.traveldroppings.com/articles/explore/romania/romanian-flag.jpg&amp;imgrefurl=http://www.traveldroppings.com/articles/explore/romania/language-lesson-romania.php&amp;usg=__NKGSfQTsaQI_v66BWqS0JriqYxI=&amp;h=300&amp;w=400&amp;sz=6&amp;hl=de&amp;start=4&amp;zoom=1&amp;tbnid=mubFzlOr7Gvh6M:&amp;tbnh=93&amp;tbnw=124&amp;ei=HKpmT9iOPImy0QWHv-SlCA&amp;prev=/images?q=Romanian+flag&amp;hl=de&amp;sa=X&amp;rls=com.microsoft:*&amp;rlz=1I7ADRA_deDE440&amp;tbm=isch&amp;itbs=1" TargetMode="External"/><Relationship Id="rId7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Untertitel 10"/>
          <p:cNvSpPr>
            <a:spLocks noGrp="1"/>
          </p:cNvSpPr>
          <p:nvPr>
            <p:ph type="subTitle" sz="quarter" idx="1"/>
          </p:nvPr>
        </p:nvSpPr>
        <p:spPr>
          <a:xfrm>
            <a:off x="1067561" y="3863711"/>
            <a:ext cx="7034400" cy="1752600"/>
          </a:xfrm>
        </p:spPr>
        <p:txBody>
          <a:bodyPr/>
          <a:lstStyle/>
          <a:p>
            <a:r>
              <a:rPr lang="vi-VN" dirty="0"/>
              <a:t>Descrierea generală a proiectului</a:t>
            </a:r>
          </a:p>
        </p:txBody>
      </p:sp>
      <p:sp>
        <p:nvSpPr>
          <p:cNvPr id="10" name="Titel 9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err="1"/>
              <a:t>Modernizarea</a:t>
            </a:r>
            <a:r>
              <a:rPr lang="en-US" dirty="0"/>
              <a:t> </a:t>
            </a:r>
            <a:r>
              <a:rPr lang="en-US" dirty="0" err="1"/>
              <a:t>Serviciilor</a:t>
            </a:r>
            <a:r>
              <a:rPr lang="en-US" dirty="0"/>
              <a:t> </a:t>
            </a:r>
            <a:r>
              <a:rPr lang="en-US" dirty="0" err="1"/>
              <a:t>Publice</a:t>
            </a:r>
            <a:r>
              <a:rPr lang="en-US" dirty="0"/>
              <a:t> Locale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Republica</a:t>
            </a:r>
            <a:r>
              <a:rPr lang="en-US" dirty="0"/>
              <a:t> Moldova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175217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620626" y="1057687"/>
            <a:ext cx="7776000" cy="617928"/>
          </a:xfrm>
        </p:spPr>
        <p:txBody>
          <a:bodyPr/>
          <a:lstStyle/>
          <a:p>
            <a:r>
              <a:rPr lang="ro-RO" dirty="0" smtClean="0"/>
              <a:t>Un flux veritabil de proiecte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3D270E5-631C-4FEB-B576-0C864664A630}" type="datetime1">
              <a:rPr lang="en-GB" smtClean="0"/>
              <a:pPr/>
              <a:t>21/05/2013</a:t>
            </a:fld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>
          <a:xfrm>
            <a:off x="620626" y="1823311"/>
            <a:ext cx="7776000" cy="3816000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ro-RO" dirty="0" smtClean="0"/>
              <a:t>Elaborarea şi aprobarea documentelor aferente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 err="1" smtClean="0"/>
              <a:t>Scenari</a:t>
            </a:r>
            <a:r>
              <a:rPr lang="ro-RO" dirty="0" smtClean="0"/>
              <a:t>ul</a:t>
            </a:r>
            <a:r>
              <a:rPr lang="en-US" dirty="0" smtClean="0"/>
              <a:t> </a:t>
            </a:r>
            <a:r>
              <a:rPr lang="en-US" dirty="0"/>
              <a:t>A:  </a:t>
            </a:r>
            <a:r>
              <a:rPr lang="en-US" dirty="0" smtClean="0"/>
              <a:t>10 </a:t>
            </a:r>
            <a:r>
              <a:rPr lang="ro-RO" dirty="0" smtClean="0"/>
              <a:t>fişe investiţionale</a:t>
            </a:r>
            <a:r>
              <a:rPr lang="en-US" dirty="0" smtClean="0"/>
              <a:t>/sector (</a:t>
            </a:r>
            <a:r>
              <a:rPr lang="ro-RO" dirty="0" smtClean="0"/>
              <a:t>AAC</a:t>
            </a:r>
            <a:r>
              <a:rPr lang="en-US" dirty="0" smtClean="0"/>
              <a:t>, </a:t>
            </a:r>
            <a:r>
              <a:rPr lang="ro-RO" dirty="0" smtClean="0"/>
              <a:t>MDS</a:t>
            </a:r>
            <a:r>
              <a:rPr lang="en-US" dirty="0" smtClean="0"/>
              <a:t>, </a:t>
            </a:r>
            <a:r>
              <a:rPr lang="en-US" dirty="0"/>
              <a:t>EE)/</a:t>
            </a:r>
            <a:r>
              <a:rPr lang="en-US" dirty="0" err="1" smtClean="0"/>
              <a:t>regi</a:t>
            </a:r>
            <a:r>
              <a:rPr lang="ro-RO" dirty="0" err="1" smtClean="0"/>
              <a:t>une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 err="1" smtClean="0"/>
              <a:t>Scenari</a:t>
            </a:r>
            <a:r>
              <a:rPr lang="ro-RO" dirty="0" smtClean="0"/>
              <a:t>ul</a:t>
            </a:r>
            <a:r>
              <a:rPr lang="en-US" dirty="0" smtClean="0"/>
              <a:t> </a:t>
            </a:r>
            <a:r>
              <a:rPr lang="en-US" dirty="0"/>
              <a:t>B:  </a:t>
            </a:r>
            <a:r>
              <a:rPr lang="en-US" dirty="0" smtClean="0"/>
              <a:t>&gt; </a:t>
            </a:r>
            <a:r>
              <a:rPr lang="en-US" dirty="0"/>
              <a:t>7 </a:t>
            </a:r>
            <a:r>
              <a:rPr lang="ro-RO" dirty="0" smtClean="0"/>
              <a:t>fişe investiţionale</a:t>
            </a:r>
            <a:r>
              <a:rPr lang="en-US" dirty="0" smtClean="0"/>
              <a:t>/sector/</a:t>
            </a:r>
            <a:r>
              <a:rPr lang="en-US" dirty="0" err="1" smtClean="0"/>
              <a:t>regi</a:t>
            </a:r>
            <a:r>
              <a:rPr lang="ro-RO" dirty="0" smtClean="0"/>
              <a:t>u</a:t>
            </a:r>
            <a:r>
              <a:rPr lang="en-US" dirty="0" smtClean="0"/>
              <a:t>n</a:t>
            </a:r>
            <a:r>
              <a:rPr lang="ro-RO" dirty="0" smtClean="0"/>
              <a:t>e</a:t>
            </a:r>
            <a:r>
              <a:rPr lang="en-US" dirty="0" smtClean="0"/>
              <a:t> plus &gt; </a:t>
            </a:r>
            <a:r>
              <a:rPr lang="en-US" dirty="0"/>
              <a:t>5 </a:t>
            </a:r>
            <a:r>
              <a:rPr lang="ro-RO" dirty="0" smtClean="0"/>
              <a:t>proiecte investiţionale complete</a:t>
            </a:r>
            <a:r>
              <a:rPr lang="en-US" dirty="0" smtClean="0"/>
              <a:t>/sector/</a:t>
            </a:r>
            <a:r>
              <a:rPr lang="en-US" dirty="0" err="1" smtClean="0"/>
              <a:t>regi</a:t>
            </a:r>
            <a:r>
              <a:rPr lang="ro-RO" dirty="0" err="1" smtClean="0"/>
              <a:t>une</a:t>
            </a:r>
            <a:r>
              <a:rPr lang="ro-RO" dirty="0" smtClean="0"/>
              <a:t>.</a:t>
            </a:r>
            <a:r>
              <a:rPr lang="en-US" dirty="0"/>
              <a:t>	</a:t>
            </a:r>
          </a:p>
          <a:p>
            <a:endParaRPr lang="en-US" dirty="0" smtClean="0"/>
          </a:p>
          <a:p>
            <a:endParaRPr lang="en-US" dirty="0"/>
          </a:p>
          <a:p>
            <a:endParaRPr lang="de-DE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388938" y="1124744"/>
            <a:ext cx="8099425" cy="5310187"/>
            <a:chOff x="1887" y="-413"/>
            <a:chExt cx="7827" cy="5600"/>
          </a:xfrm>
        </p:grpSpPr>
        <p:sp>
          <p:nvSpPr>
            <p:cNvPr id="6" name="AutoShape 5"/>
            <p:cNvSpPr>
              <a:spLocks noChangeAspect="1" noChangeArrowheads="1"/>
            </p:cNvSpPr>
            <p:nvPr/>
          </p:nvSpPr>
          <p:spPr bwMode="auto">
            <a:xfrm>
              <a:off x="1887" y="-413"/>
              <a:ext cx="7827" cy="5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1887" y="3107"/>
              <a:ext cx="3601" cy="1920"/>
              <a:chOff x="1887" y="3107"/>
              <a:chExt cx="3601" cy="1920"/>
            </a:xfrm>
          </p:grpSpPr>
          <p:sp>
            <p:nvSpPr>
              <p:cNvPr id="20" name="AutoShape 10"/>
              <p:cNvSpPr>
                <a:spLocks noChangeArrowheads="1"/>
              </p:cNvSpPr>
              <p:nvPr/>
            </p:nvSpPr>
            <p:spPr bwMode="auto">
              <a:xfrm rot="5400000">
                <a:off x="2728" y="2266"/>
                <a:ext cx="1920" cy="3601"/>
              </a:xfrm>
              <a:prstGeom prst="can">
                <a:avLst>
                  <a:gd name="adj" fmla="val 46888"/>
                </a:avLst>
              </a:prstGeom>
              <a:gradFill rotWithShape="1">
                <a:gsLst>
                  <a:gs pos="0">
                    <a:srgbClr val="5E762F"/>
                  </a:gs>
                  <a:gs pos="50000">
                    <a:srgbClr val="CCFF66"/>
                  </a:gs>
                  <a:gs pos="100000">
                    <a:srgbClr val="5E762F"/>
                  </a:gs>
                </a:gsLst>
                <a:lin ang="0" scaled="1"/>
              </a:gradFill>
              <a:ln w="12700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Text Box 11"/>
              <p:cNvSpPr txBox="1">
                <a:spLocks noChangeArrowheads="1"/>
              </p:cNvSpPr>
              <p:nvPr/>
            </p:nvSpPr>
            <p:spPr bwMode="auto">
              <a:xfrm>
                <a:off x="2357" y="3747"/>
                <a:ext cx="1721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200" b="1">
                    <a:solidFill>
                      <a:srgbClr val="999999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200" b="1">
                    <a:solidFill>
                      <a:srgbClr val="999999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200" b="1">
                    <a:solidFill>
                      <a:srgbClr val="999999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200" b="1">
                    <a:solidFill>
                      <a:srgbClr val="999999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200" b="1">
                    <a:solidFill>
                      <a:srgbClr val="999999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b="1">
                    <a:solidFill>
                      <a:srgbClr val="999999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b="1">
                    <a:solidFill>
                      <a:srgbClr val="999999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b="1">
                    <a:solidFill>
                      <a:srgbClr val="999999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b="1">
                    <a:solidFill>
                      <a:srgbClr val="999999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dirty="0">
                    <a:solidFill>
                      <a:srgbClr val="FF0000"/>
                    </a:solidFill>
                  </a:rPr>
                  <a:t>15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pro</a:t>
                </a:r>
                <a:r>
                  <a:rPr lang="ro-RO" dirty="0" err="1" smtClean="0">
                    <a:solidFill>
                      <a:srgbClr val="FF0000"/>
                    </a:solidFill>
                  </a:rPr>
                  <a:t>iecte</a:t>
                </a:r>
                <a:endParaRPr lang="bg-BG" dirty="0"/>
              </a:p>
            </p:txBody>
          </p:sp>
        </p:grpSp>
        <p:grpSp>
          <p:nvGrpSpPr>
            <p:cNvPr id="10" name="Group 12"/>
            <p:cNvGrpSpPr>
              <a:grpSpLocks/>
            </p:cNvGrpSpPr>
            <p:nvPr/>
          </p:nvGrpSpPr>
          <p:grpSpPr bwMode="auto">
            <a:xfrm>
              <a:off x="4392" y="3107"/>
              <a:ext cx="2974" cy="1920"/>
              <a:chOff x="4392" y="3107"/>
              <a:chExt cx="2974" cy="1920"/>
            </a:xfrm>
          </p:grpSpPr>
          <p:sp>
            <p:nvSpPr>
              <p:cNvPr id="18" name="AutoShape 13"/>
              <p:cNvSpPr>
                <a:spLocks noChangeArrowheads="1"/>
              </p:cNvSpPr>
              <p:nvPr/>
            </p:nvSpPr>
            <p:spPr bwMode="auto">
              <a:xfrm rot="5400000">
                <a:off x="4919" y="2580"/>
                <a:ext cx="1920" cy="2974"/>
              </a:xfrm>
              <a:prstGeom prst="can">
                <a:avLst>
                  <a:gd name="adj" fmla="val 38724"/>
                </a:avLst>
              </a:prstGeom>
              <a:gradFill rotWithShape="1">
                <a:gsLst>
                  <a:gs pos="0">
                    <a:srgbClr val="475E00"/>
                  </a:gs>
                  <a:gs pos="50000">
                    <a:srgbClr val="99CC00"/>
                  </a:gs>
                  <a:gs pos="100000">
                    <a:srgbClr val="475E0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9" name="Text Box 14"/>
              <p:cNvSpPr txBox="1">
                <a:spLocks noChangeArrowheads="1"/>
              </p:cNvSpPr>
              <p:nvPr/>
            </p:nvSpPr>
            <p:spPr bwMode="auto">
              <a:xfrm>
                <a:off x="4706" y="3507"/>
                <a:ext cx="1565" cy="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 sz="2200" b="1">
                    <a:solidFill>
                      <a:srgbClr val="999999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2200" b="1">
                    <a:solidFill>
                      <a:srgbClr val="999999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2200" b="1">
                    <a:solidFill>
                      <a:srgbClr val="999999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2200" b="1">
                    <a:solidFill>
                      <a:srgbClr val="999999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2200" b="1">
                    <a:solidFill>
                      <a:srgbClr val="999999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b="1">
                    <a:solidFill>
                      <a:srgbClr val="999999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b="1">
                    <a:solidFill>
                      <a:srgbClr val="999999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b="1">
                    <a:solidFill>
                      <a:srgbClr val="999999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200" b="1">
                    <a:solidFill>
                      <a:srgbClr val="999999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eaLnBrk="1" hangingPunct="1"/>
                <a:r>
                  <a:rPr lang="en-US" dirty="0">
                    <a:solidFill>
                      <a:srgbClr val="FF0000"/>
                    </a:solidFill>
                  </a:rPr>
                  <a:t>10 </a:t>
                </a:r>
                <a:r>
                  <a:rPr lang="ro-RO" dirty="0" smtClean="0">
                    <a:solidFill>
                      <a:srgbClr val="FF0000"/>
                    </a:solidFill>
                  </a:rPr>
                  <a:t>proiecte</a:t>
                </a:r>
                <a:endParaRPr lang="bg-BG" dirty="0">
                  <a:solidFill>
                    <a:srgbClr val="FF0000"/>
                  </a:solidFill>
                </a:endParaRPr>
              </a:p>
            </p:txBody>
          </p:sp>
        </p:grpSp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6583" y="3107"/>
              <a:ext cx="2973" cy="1920"/>
              <a:chOff x="6583" y="3107"/>
              <a:chExt cx="2973" cy="1920"/>
            </a:xfrm>
          </p:grpSpPr>
          <p:sp>
            <p:nvSpPr>
              <p:cNvPr id="12" name="AutoShape 17"/>
              <p:cNvSpPr>
                <a:spLocks noChangeArrowheads="1"/>
              </p:cNvSpPr>
              <p:nvPr/>
            </p:nvSpPr>
            <p:spPr bwMode="auto">
              <a:xfrm rot="5400000">
                <a:off x="6719" y="2971"/>
                <a:ext cx="1920" cy="2192"/>
              </a:xfrm>
              <a:prstGeom prst="can">
                <a:avLst>
                  <a:gd name="adj" fmla="val 28542"/>
                </a:avLst>
              </a:prstGeom>
              <a:gradFill rotWithShape="1">
                <a:gsLst>
                  <a:gs pos="0">
                    <a:srgbClr val="003B00"/>
                  </a:gs>
                  <a:gs pos="50000">
                    <a:srgbClr val="008000"/>
                  </a:gs>
                  <a:gs pos="100000">
                    <a:srgbClr val="003B00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" name="AutoShape 19"/>
              <p:cNvSpPr>
                <a:spLocks noChangeArrowheads="1"/>
              </p:cNvSpPr>
              <p:nvPr/>
            </p:nvSpPr>
            <p:spPr bwMode="auto">
              <a:xfrm>
                <a:off x="8305" y="3267"/>
                <a:ext cx="938" cy="480"/>
              </a:xfrm>
              <a:prstGeom prst="rightArrow">
                <a:avLst>
                  <a:gd name="adj1" fmla="val 50000"/>
                  <a:gd name="adj2" fmla="val 48854"/>
                </a:avLst>
              </a:prstGeom>
              <a:solidFill>
                <a:srgbClr val="FF66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AutoShape 20"/>
              <p:cNvSpPr>
                <a:spLocks noChangeArrowheads="1"/>
              </p:cNvSpPr>
              <p:nvPr/>
            </p:nvSpPr>
            <p:spPr bwMode="auto">
              <a:xfrm>
                <a:off x="8618" y="3587"/>
                <a:ext cx="938" cy="480"/>
              </a:xfrm>
              <a:prstGeom prst="rightArrow">
                <a:avLst>
                  <a:gd name="adj1" fmla="val 50000"/>
                  <a:gd name="adj2" fmla="val 48854"/>
                </a:avLst>
              </a:prstGeom>
              <a:solidFill>
                <a:srgbClr val="FF66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" name="AutoShape 21"/>
              <p:cNvSpPr>
                <a:spLocks noChangeArrowheads="1"/>
              </p:cNvSpPr>
              <p:nvPr/>
            </p:nvSpPr>
            <p:spPr bwMode="auto">
              <a:xfrm>
                <a:off x="8305" y="3747"/>
                <a:ext cx="938" cy="480"/>
              </a:xfrm>
              <a:prstGeom prst="rightArrow">
                <a:avLst>
                  <a:gd name="adj1" fmla="val 50000"/>
                  <a:gd name="adj2" fmla="val 48854"/>
                </a:avLst>
              </a:prstGeom>
              <a:solidFill>
                <a:srgbClr val="FF66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" name="AutoShape 22"/>
              <p:cNvSpPr>
                <a:spLocks noChangeArrowheads="1"/>
              </p:cNvSpPr>
              <p:nvPr/>
            </p:nvSpPr>
            <p:spPr bwMode="auto">
              <a:xfrm>
                <a:off x="8618" y="4067"/>
                <a:ext cx="937" cy="480"/>
              </a:xfrm>
              <a:prstGeom prst="rightArrow">
                <a:avLst>
                  <a:gd name="adj1" fmla="val 50000"/>
                  <a:gd name="adj2" fmla="val 48802"/>
                </a:avLst>
              </a:prstGeom>
              <a:solidFill>
                <a:srgbClr val="FF66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AutoShape 23"/>
              <p:cNvSpPr>
                <a:spLocks noChangeArrowheads="1"/>
              </p:cNvSpPr>
              <p:nvPr/>
            </p:nvSpPr>
            <p:spPr bwMode="auto">
              <a:xfrm>
                <a:off x="8305" y="4387"/>
                <a:ext cx="939" cy="480"/>
              </a:xfrm>
              <a:prstGeom prst="rightArrow">
                <a:avLst>
                  <a:gd name="adj1" fmla="val 50000"/>
                  <a:gd name="adj2" fmla="val 48906"/>
                </a:avLst>
              </a:prstGeom>
              <a:solidFill>
                <a:srgbClr val="FF66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5240338" y="4869160"/>
            <a:ext cx="161925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dirty="0">
                <a:solidFill>
                  <a:srgbClr val="FFFF00"/>
                </a:solidFill>
              </a:rPr>
              <a:t>5</a:t>
            </a:r>
          </a:p>
          <a:p>
            <a:pPr algn="ctr" eaLnBrk="1" hangingPunct="1"/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pro</a:t>
            </a:r>
            <a:r>
              <a:rPr lang="ro-RO" dirty="0" err="1" smtClean="0">
                <a:solidFill>
                  <a:srgbClr val="FFFF00"/>
                </a:solidFill>
              </a:rPr>
              <a:t>iecte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7750051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/>
              <a:t>Progresarea în </a:t>
            </a:r>
            <a:r>
              <a:rPr lang="ro-RO" dirty="0" smtClean="0"/>
              <a:t>dezvoltarea proiectelor</a:t>
            </a: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79450" y="6581775"/>
            <a:ext cx="1295400" cy="246063"/>
          </a:xfrm>
          <a:prstGeom prst="rect">
            <a:avLst/>
          </a:prstGeom>
          <a:noFill/>
        </p:spPr>
        <p:txBody>
          <a:bodyPr/>
          <a:lstStyle/>
          <a:p>
            <a:fld id="{43927852-5589-4F27-8D2E-B9E7AF74489A}" type="datetime1">
              <a:rPr lang="en-GB" sz="1000">
                <a:cs typeface="Arial" charset="0"/>
              </a:rPr>
              <a:pPr/>
              <a:t>21/05/2013</a:t>
            </a:fld>
            <a:endParaRPr lang="de-DE" sz="1000" dirty="0">
              <a:cs typeface="Arial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35063" y="2368550"/>
            <a:ext cx="6848475" cy="646113"/>
          </a:xfrm>
          <a:prstGeom prst="roundRect">
            <a:avLst/>
          </a:prstGeom>
          <a:ln w="41275">
            <a:prstDash val="sysDash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58302" tIns="29151" rIns="58302" bIns="29151" anchor="ctr"/>
          <a:lstStyle/>
          <a:p>
            <a:pPr algn="ctr" eaLnBrk="0" hangingPunct="0">
              <a:defRPr/>
            </a:pPr>
            <a:r>
              <a:rPr lang="ro-RO" sz="1400" dirty="0" smtClean="0">
                <a:solidFill>
                  <a:schemeClr val="tx1"/>
                </a:solidFill>
              </a:rPr>
              <a:t>Grupurile de lucru (regional-sectoriale)</a:t>
            </a:r>
            <a:r>
              <a:rPr lang="de-DE" sz="1400" dirty="0" smtClean="0">
                <a:solidFill>
                  <a:schemeClr val="tx1"/>
                </a:solidFill>
              </a:rPr>
              <a:t> </a:t>
            </a:r>
            <a:r>
              <a:rPr lang="de-DE" sz="1400" dirty="0">
                <a:solidFill>
                  <a:schemeClr val="tx1"/>
                </a:solidFill>
              </a:rPr>
              <a:t>-  </a:t>
            </a:r>
            <a:r>
              <a:rPr lang="de-DE" sz="1400" dirty="0" smtClean="0">
                <a:solidFill>
                  <a:schemeClr val="tx1"/>
                </a:solidFill>
              </a:rPr>
              <a:t>Participan</a:t>
            </a:r>
            <a:r>
              <a:rPr lang="ro-RO" sz="1400" dirty="0" smtClean="0">
                <a:solidFill>
                  <a:schemeClr val="tx1"/>
                </a:solidFill>
              </a:rPr>
              <a:t>ţi</a:t>
            </a:r>
            <a:r>
              <a:rPr lang="de-DE" sz="1400" dirty="0" smtClean="0">
                <a:solidFill>
                  <a:schemeClr val="tx1"/>
                </a:solidFill>
              </a:rPr>
              <a:t>: MD</a:t>
            </a:r>
            <a:r>
              <a:rPr lang="ro-RO" sz="1400" dirty="0" smtClean="0">
                <a:solidFill>
                  <a:schemeClr val="tx1"/>
                </a:solidFill>
              </a:rPr>
              <a:t>R</a:t>
            </a:r>
            <a:r>
              <a:rPr lang="de-DE" sz="1400" dirty="0" smtClean="0">
                <a:solidFill>
                  <a:schemeClr val="tx1"/>
                </a:solidFill>
              </a:rPr>
              <a:t>C</a:t>
            </a:r>
            <a:r>
              <a:rPr lang="de-DE" sz="1400" dirty="0">
                <a:solidFill>
                  <a:schemeClr val="tx1"/>
                </a:solidFill>
              </a:rPr>
              <a:t>, </a:t>
            </a:r>
            <a:r>
              <a:rPr lang="ro-RO" sz="1400" dirty="0" smtClean="0">
                <a:solidFill>
                  <a:schemeClr val="tx1"/>
                </a:solidFill>
              </a:rPr>
              <a:t>MM, ADR, alţi parteneri naţionali, regionali/locali</a:t>
            </a:r>
            <a:endParaRPr lang="de-DE" sz="1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152525" y="3614738"/>
            <a:ext cx="6831013" cy="108585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58302" tIns="29151" rIns="58302" bIns="29151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8" name="Textfeld 116"/>
          <p:cNvSpPr txBox="1"/>
          <p:nvPr/>
        </p:nvSpPr>
        <p:spPr>
          <a:xfrm>
            <a:off x="1186392" y="3682482"/>
            <a:ext cx="1680986" cy="1222898"/>
          </a:xfrm>
          <a:prstGeom prst="roundRect">
            <a:avLst/>
          </a:prstGeom>
          <a:solidFill>
            <a:srgbClr val="FF6600">
              <a:alpha val="0"/>
            </a:srgbClr>
          </a:solidFill>
          <a:effectLst>
            <a:softEdge rad="50800"/>
          </a:effectLst>
        </p:spPr>
        <p:txBody>
          <a:bodyPr lIns="58302" tIns="29151" rIns="58302" bIns="29151">
            <a:spAutoFit/>
          </a:bodyPr>
          <a:lstStyle/>
          <a:p>
            <a:pPr algn="ctr" eaLnBrk="0" hangingPunct="0">
              <a:defRPr/>
            </a:pPr>
            <a:r>
              <a:rPr lang="de-DE" sz="1200" i="1" dirty="0" smtClean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+mn-cs"/>
              </a:rPr>
              <a:t> Conceptuali</a:t>
            </a:r>
            <a:r>
              <a:rPr lang="ro-RO" sz="1200" i="1" dirty="0" smtClean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+mn-cs"/>
              </a:rPr>
              <a:t>z</a:t>
            </a:r>
            <a:r>
              <a:rPr lang="de-DE" sz="1200" i="1" dirty="0" smtClean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+mn-cs"/>
              </a:rPr>
              <a:t>a</a:t>
            </a:r>
            <a:r>
              <a:rPr lang="ro-RO" sz="1200" i="1" dirty="0" smtClean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+mn-cs"/>
              </a:rPr>
              <a:t>rea proiectului</a:t>
            </a:r>
            <a:endParaRPr lang="de-DE" sz="1200" i="1" dirty="0" smtClean="0">
              <a:ln w="17780" cmpd="sng">
                <a:noFill/>
                <a:prstDash val="solid"/>
                <a:miter lim="800000"/>
              </a:ln>
              <a:solidFill>
                <a:schemeClr val="tx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cs typeface="+mn-cs"/>
            </a:endParaRPr>
          </a:p>
          <a:p>
            <a:pPr algn="ctr" eaLnBrk="0" hangingPunct="0">
              <a:defRPr/>
            </a:pPr>
            <a:endParaRPr lang="ro-RO" sz="1200" i="1" dirty="0" smtClean="0">
              <a:ln w="17780" cmpd="sng">
                <a:noFill/>
                <a:prstDash val="solid"/>
                <a:miter lim="800000"/>
              </a:ln>
              <a:solidFill>
                <a:schemeClr val="tx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cs typeface="+mn-cs"/>
            </a:endParaRPr>
          </a:p>
          <a:p>
            <a:pPr algn="ctr" eaLnBrk="0" hangingPunct="0">
              <a:defRPr/>
            </a:pPr>
            <a:r>
              <a:rPr lang="de-DE" sz="1200" i="1" dirty="0" smtClean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+mn-cs"/>
              </a:rPr>
              <a:t>(</a:t>
            </a:r>
            <a:r>
              <a:rPr lang="ro-RO" sz="1200" i="1" dirty="0" smtClean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+mn-cs"/>
              </a:rPr>
              <a:t>Etapa</a:t>
            </a:r>
            <a:r>
              <a:rPr lang="de-DE" sz="1200" i="1" dirty="0" smtClean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+mn-cs"/>
              </a:rPr>
              <a:t> </a:t>
            </a:r>
            <a:r>
              <a:rPr lang="de-DE" sz="1200" i="1" dirty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+mn-cs"/>
              </a:rPr>
              <a:t>1)</a:t>
            </a:r>
          </a:p>
          <a:p>
            <a:pPr algn="ctr" eaLnBrk="0" hangingPunct="0">
              <a:defRPr/>
            </a:pPr>
            <a:endParaRPr lang="de-DE" sz="1000" i="1" dirty="0">
              <a:ln w="17780" cmpd="sng">
                <a:noFill/>
                <a:prstDash val="solid"/>
                <a:miter lim="800000"/>
              </a:ln>
              <a:solidFill>
                <a:schemeClr val="tx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cs typeface="+mn-cs"/>
            </a:endParaRPr>
          </a:p>
          <a:p>
            <a:pPr algn="ctr" eaLnBrk="0" hangingPunct="0">
              <a:defRPr/>
            </a:pPr>
            <a:endParaRPr lang="de-DE" sz="1000" i="1" dirty="0">
              <a:ln w="17780" cmpd="sng">
                <a:noFill/>
                <a:prstDash val="solid"/>
                <a:miter lim="800000"/>
              </a:ln>
              <a:solidFill>
                <a:schemeClr val="tx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cs typeface="+mn-cs"/>
            </a:endParaRPr>
          </a:p>
        </p:txBody>
      </p:sp>
      <p:sp>
        <p:nvSpPr>
          <p:cNvPr id="9" name="Textfeld 117"/>
          <p:cNvSpPr txBox="1"/>
          <p:nvPr/>
        </p:nvSpPr>
        <p:spPr>
          <a:xfrm>
            <a:off x="2886075" y="3671888"/>
            <a:ext cx="1743075" cy="1495313"/>
          </a:xfrm>
          <a:prstGeom prst="roundRect">
            <a:avLst/>
          </a:prstGeom>
          <a:solidFill>
            <a:srgbClr val="0000FF">
              <a:alpha val="0"/>
            </a:srgbClr>
          </a:solidFill>
        </p:spPr>
        <p:txBody>
          <a:bodyPr lIns="58302" tIns="29151" rIns="58302" bIns="29151">
            <a:spAutoFit/>
          </a:bodyPr>
          <a:lstStyle/>
          <a:p>
            <a:pPr algn="ctr" eaLnBrk="0" hangingPunct="0">
              <a:defRPr/>
            </a:pPr>
            <a:r>
              <a:rPr lang="ro-RO" sz="1200" i="1" dirty="0" smtClean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+mn-cs"/>
              </a:rPr>
              <a:t>Elaborarea schiţei proiectului</a:t>
            </a:r>
            <a:endParaRPr lang="de-DE" sz="1200" i="1" dirty="0">
              <a:ln w="17780" cmpd="sng">
                <a:noFill/>
                <a:prstDash val="solid"/>
                <a:miter lim="800000"/>
              </a:ln>
              <a:solidFill>
                <a:schemeClr val="tx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cs typeface="+mn-cs"/>
            </a:endParaRPr>
          </a:p>
          <a:p>
            <a:pPr algn="ctr" eaLnBrk="0" hangingPunct="0">
              <a:defRPr/>
            </a:pPr>
            <a:endParaRPr lang="de-DE" sz="1200" i="1" dirty="0">
              <a:ln w="17780" cmpd="sng">
                <a:noFill/>
                <a:prstDash val="solid"/>
                <a:miter lim="800000"/>
              </a:ln>
              <a:solidFill>
                <a:schemeClr val="tx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cs typeface="+mn-cs"/>
            </a:endParaRPr>
          </a:p>
          <a:p>
            <a:pPr algn="ctr" eaLnBrk="0" hangingPunct="0">
              <a:defRPr/>
            </a:pPr>
            <a:r>
              <a:rPr lang="de-DE" sz="1200" i="1" dirty="0" smtClean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+mn-cs"/>
              </a:rPr>
              <a:t>(</a:t>
            </a:r>
            <a:r>
              <a:rPr lang="ro-RO" sz="1200" i="1" dirty="0" smtClean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+mn-cs"/>
              </a:rPr>
              <a:t>Etapa</a:t>
            </a:r>
            <a:r>
              <a:rPr lang="de-DE" sz="1200" i="1" dirty="0" smtClean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+mn-cs"/>
              </a:rPr>
              <a:t> </a:t>
            </a:r>
            <a:r>
              <a:rPr lang="de-DE" sz="1200" i="1" dirty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+mn-cs"/>
              </a:rPr>
              <a:t>2)</a:t>
            </a:r>
          </a:p>
          <a:p>
            <a:pPr algn="ctr" eaLnBrk="0" hangingPunct="0">
              <a:defRPr/>
            </a:pPr>
            <a:endParaRPr lang="de-DE" sz="1200" i="1" dirty="0">
              <a:ln w="17780" cmpd="sng">
                <a:noFill/>
                <a:prstDash val="solid"/>
                <a:miter lim="800000"/>
              </a:ln>
              <a:solidFill>
                <a:schemeClr val="tx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cs typeface="+mn-cs"/>
            </a:endParaRPr>
          </a:p>
          <a:p>
            <a:pPr algn="ctr" eaLnBrk="0" hangingPunct="0">
              <a:defRPr/>
            </a:pPr>
            <a:endParaRPr lang="de-DE" sz="1200" i="1" dirty="0">
              <a:ln w="17780" cmpd="sng">
                <a:noFill/>
                <a:prstDash val="solid"/>
                <a:miter lim="800000"/>
              </a:ln>
              <a:solidFill>
                <a:schemeClr val="tx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cs typeface="+mn-cs"/>
            </a:endParaRPr>
          </a:p>
          <a:p>
            <a:pPr algn="ctr" eaLnBrk="0" hangingPunct="0">
              <a:defRPr/>
            </a:pPr>
            <a:endParaRPr lang="de-DE" sz="1200" i="1" dirty="0">
              <a:ln w="17780" cmpd="sng">
                <a:noFill/>
                <a:prstDash val="solid"/>
                <a:miter lim="800000"/>
              </a:ln>
              <a:solidFill>
                <a:schemeClr val="tx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cs typeface="+mn-cs"/>
            </a:endParaRPr>
          </a:p>
        </p:txBody>
      </p:sp>
      <p:sp>
        <p:nvSpPr>
          <p:cNvPr id="10" name="Textfeld 118"/>
          <p:cNvSpPr txBox="1"/>
          <p:nvPr/>
        </p:nvSpPr>
        <p:spPr>
          <a:xfrm>
            <a:off x="4695825" y="3694113"/>
            <a:ext cx="1355725" cy="1291002"/>
          </a:xfrm>
          <a:prstGeom prst="roundRect">
            <a:avLst/>
          </a:prstGeom>
          <a:solidFill>
            <a:srgbClr val="FFFF00">
              <a:alpha val="0"/>
            </a:srgbClr>
          </a:solidFill>
        </p:spPr>
        <p:txBody>
          <a:bodyPr lIns="58302" tIns="29151" rIns="58302" bIns="29151">
            <a:spAutoFit/>
          </a:bodyPr>
          <a:lstStyle/>
          <a:p>
            <a:pPr algn="ctr" eaLnBrk="0" hangingPunct="0">
              <a:defRPr/>
            </a:pPr>
            <a:r>
              <a:rPr lang="de-DE" sz="1200" i="1" dirty="0" smtClean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+mn-cs"/>
              </a:rPr>
              <a:t> Elabora</a:t>
            </a:r>
            <a:r>
              <a:rPr lang="ro-RO" sz="1200" i="1" dirty="0" smtClean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+mn-cs"/>
              </a:rPr>
              <a:t>rea proiectului</a:t>
            </a:r>
            <a:r>
              <a:rPr lang="de-DE" sz="1200" i="1" dirty="0" smtClean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+mn-cs"/>
              </a:rPr>
              <a:t> </a:t>
            </a:r>
            <a:endParaRPr lang="de-DE" sz="1200" i="1" dirty="0">
              <a:ln w="17780" cmpd="sng">
                <a:noFill/>
                <a:prstDash val="solid"/>
                <a:miter lim="800000"/>
              </a:ln>
              <a:solidFill>
                <a:schemeClr val="tx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cs typeface="+mn-cs"/>
            </a:endParaRPr>
          </a:p>
          <a:p>
            <a:pPr algn="ctr" eaLnBrk="0" hangingPunct="0">
              <a:defRPr/>
            </a:pPr>
            <a:endParaRPr lang="de-DE" sz="1200" i="1" dirty="0">
              <a:ln w="17780" cmpd="sng">
                <a:noFill/>
                <a:prstDash val="solid"/>
                <a:miter lim="800000"/>
              </a:ln>
              <a:solidFill>
                <a:schemeClr val="tx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cs typeface="+mn-cs"/>
            </a:endParaRPr>
          </a:p>
          <a:p>
            <a:pPr algn="ctr" eaLnBrk="0" hangingPunct="0">
              <a:defRPr/>
            </a:pPr>
            <a:r>
              <a:rPr lang="de-DE" sz="1200" i="1" dirty="0" smtClean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+mn-cs"/>
              </a:rPr>
              <a:t>(</a:t>
            </a:r>
            <a:r>
              <a:rPr lang="ro-RO" sz="1200" i="1" dirty="0" smtClean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+mn-cs"/>
              </a:rPr>
              <a:t>Etapa</a:t>
            </a:r>
            <a:r>
              <a:rPr lang="de-DE" sz="1200" i="1" dirty="0" smtClean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+mn-cs"/>
              </a:rPr>
              <a:t> </a:t>
            </a:r>
            <a:r>
              <a:rPr lang="de-DE" sz="1200" i="1" dirty="0">
                <a:ln w="17780" cmpd="sng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cs typeface="+mn-cs"/>
              </a:rPr>
              <a:t>3)</a:t>
            </a:r>
          </a:p>
          <a:p>
            <a:pPr algn="ctr" eaLnBrk="0" hangingPunct="0">
              <a:defRPr/>
            </a:pPr>
            <a:endParaRPr lang="de-DE" sz="1200" i="1" dirty="0">
              <a:ln w="17780" cmpd="sng">
                <a:noFill/>
                <a:prstDash val="solid"/>
                <a:miter lim="800000"/>
              </a:ln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cs typeface="+mn-cs"/>
            </a:endParaRPr>
          </a:p>
          <a:p>
            <a:pPr algn="ctr" eaLnBrk="0" hangingPunct="0">
              <a:defRPr/>
            </a:pPr>
            <a:endParaRPr lang="de-DE" sz="1200" i="1" dirty="0">
              <a:ln w="17780" cmpd="sng">
                <a:noFill/>
                <a:prstDash val="solid"/>
                <a:miter lim="800000"/>
              </a:ln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cs typeface="+mn-cs"/>
            </a:endParaRPr>
          </a:p>
        </p:txBody>
      </p:sp>
      <p:sp>
        <p:nvSpPr>
          <p:cNvPr id="11" name="Textfeld 119"/>
          <p:cNvSpPr txBox="1"/>
          <p:nvPr/>
        </p:nvSpPr>
        <p:spPr>
          <a:xfrm>
            <a:off x="6287910" y="3680130"/>
            <a:ext cx="1503716" cy="1127823"/>
          </a:xfrm>
          <a:prstGeom prst="roundRect">
            <a:avLst>
              <a:gd name="adj" fmla="val 15220"/>
            </a:avLst>
          </a:prstGeom>
          <a:solidFill>
            <a:srgbClr val="1AC42A">
              <a:alpha val="0"/>
            </a:srgbClr>
          </a:solidFill>
          <a:effectLst>
            <a:softEdge rad="114300"/>
          </a:effectLst>
        </p:spPr>
        <p:txBody>
          <a:bodyPr lIns="58302" tIns="29151" rIns="58302" bIns="29151">
            <a:spAutoFit/>
          </a:bodyPr>
          <a:lstStyle/>
          <a:p>
            <a:pPr algn="ctr" eaLnBrk="0" hangingPunct="0">
              <a:defRPr/>
            </a:pPr>
            <a:endParaRPr lang="ro-RO" sz="300" i="1" dirty="0" smtClean="0">
              <a:solidFill>
                <a:schemeClr val="tx1"/>
              </a:solidFill>
              <a:cs typeface="+mn-cs"/>
            </a:endParaRPr>
          </a:p>
          <a:p>
            <a:pPr algn="ctr" eaLnBrk="0" hangingPunct="0">
              <a:defRPr/>
            </a:pPr>
            <a:r>
              <a:rPr lang="de-DE" sz="1200" i="1" dirty="0" smtClean="0">
                <a:solidFill>
                  <a:schemeClr val="tx1"/>
                </a:solidFill>
                <a:cs typeface="+mn-cs"/>
              </a:rPr>
              <a:t> </a:t>
            </a:r>
            <a:r>
              <a:rPr lang="de-DE" sz="1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Finali</a:t>
            </a:r>
            <a:r>
              <a:rPr lang="ro-RO" sz="1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zarea proiectului</a:t>
            </a:r>
            <a:endParaRPr lang="de-DE" sz="1200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  <a:p>
            <a:pPr algn="ctr" eaLnBrk="0" hangingPunct="0">
              <a:defRPr/>
            </a:pPr>
            <a:endParaRPr lang="de-DE" sz="1200" i="1" dirty="0">
              <a:solidFill>
                <a:schemeClr val="tx1"/>
              </a:solidFill>
              <a:cs typeface="+mn-cs"/>
            </a:endParaRPr>
          </a:p>
          <a:p>
            <a:pPr algn="ctr" eaLnBrk="0" hangingPunct="0">
              <a:defRPr/>
            </a:pPr>
            <a:r>
              <a:rPr lang="de-DE" sz="1200" i="1" dirty="0" smtClean="0">
                <a:solidFill>
                  <a:schemeClr val="tx1"/>
                </a:solidFill>
                <a:cs typeface="+mn-cs"/>
              </a:rPr>
              <a:t>(</a:t>
            </a:r>
            <a:r>
              <a:rPr lang="ro-RO" sz="1200" i="1" dirty="0" smtClean="0">
                <a:solidFill>
                  <a:schemeClr val="tx1"/>
                </a:solidFill>
                <a:cs typeface="+mn-cs"/>
              </a:rPr>
              <a:t>Etapa </a:t>
            </a:r>
            <a:r>
              <a:rPr lang="de-DE" sz="1200" i="1" dirty="0" smtClean="0">
                <a:solidFill>
                  <a:schemeClr val="tx1"/>
                </a:solidFill>
                <a:cs typeface="+mn-cs"/>
              </a:rPr>
              <a:t>4</a:t>
            </a:r>
            <a:r>
              <a:rPr lang="de-DE" sz="1200" i="1" dirty="0">
                <a:solidFill>
                  <a:schemeClr val="tx1"/>
                </a:solidFill>
                <a:cs typeface="+mn-cs"/>
              </a:rPr>
              <a:t>)</a:t>
            </a:r>
          </a:p>
          <a:p>
            <a:pPr algn="ctr" eaLnBrk="0" hangingPunct="0">
              <a:defRPr/>
            </a:pPr>
            <a:endParaRPr lang="de-DE" sz="1200" i="1" dirty="0">
              <a:cs typeface="+mn-cs"/>
            </a:endParaRPr>
          </a:p>
        </p:txBody>
      </p:sp>
      <p:cxnSp>
        <p:nvCxnSpPr>
          <p:cNvPr id="12" name="Gerade Verbindung 105"/>
          <p:cNvCxnSpPr/>
          <p:nvPr/>
        </p:nvCxnSpPr>
        <p:spPr>
          <a:xfrm rot="5400000">
            <a:off x="2370931" y="4185444"/>
            <a:ext cx="1039813" cy="3175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Gerade Verbindung 105"/>
          <p:cNvCxnSpPr/>
          <p:nvPr/>
        </p:nvCxnSpPr>
        <p:spPr>
          <a:xfrm rot="5400000">
            <a:off x="4023519" y="4169569"/>
            <a:ext cx="1041400" cy="158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5" name="Gerade Verbindung 105"/>
          <p:cNvCxnSpPr/>
          <p:nvPr/>
        </p:nvCxnSpPr>
        <p:spPr>
          <a:xfrm rot="5400000">
            <a:off x="5667375" y="4186238"/>
            <a:ext cx="1039813" cy="1587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  <a:prstDash val="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6" name="Right Arrow 15"/>
          <p:cNvSpPr/>
          <p:nvPr/>
        </p:nvSpPr>
        <p:spPr>
          <a:xfrm>
            <a:off x="2771775" y="4119563"/>
            <a:ext cx="284163" cy="1698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302" tIns="29151" rIns="58302" bIns="29151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4498975" y="4119563"/>
            <a:ext cx="284163" cy="1698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302" tIns="29151" rIns="58302" bIns="29151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6072188" y="4119563"/>
            <a:ext cx="261937" cy="1698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8302" tIns="29151" rIns="58302" bIns="29151"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4437063" y="3473450"/>
            <a:ext cx="179387" cy="1471613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790575" y="3352800"/>
            <a:ext cx="3657600" cy="1908175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4633913" y="3335338"/>
            <a:ext cx="3657600" cy="1908175"/>
          </a:xfrm>
          <a:prstGeom prst="ellips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851974" y="5428180"/>
            <a:ext cx="194316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 smtClean="0">
                <a:solidFill>
                  <a:srgbClr val="C00000"/>
                </a:solidFill>
              </a:rPr>
              <a:t>Concept de</a:t>
            </a:r>
          </a:p>
          <a:p>
            <a:pPr eaLnBrk="0" hangingPunct="0"/>
            <a:r>
              <a:rPr lang="en-US" dirty="0" err="1" smtClean="0">
                <a:solidFill>
                  <a:srgbClr val="C00000"/>
                </a:solidFill>
              </a:rPr>
              <a:t>Proiect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viabil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135063" y="5260975"/>
            <a:ext cx="252665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 smtClean="0">
                <a:solidFill>
                  <a:srgbClr val="C00000"/>
                </a:solidFill>
              </a:rPr>
              <a:t>Concept </a:t>
            </a:r>
          </a:p>
          <a:p>
            <a:pPr eaLnBrk="0" hangingPunct="0"/>
            <a:r>
              <a:rPr lang="en-US" dirty="0">
                <a:solidFill>
                  <a:srgbClr val="C00000"/>
                </a:solidFill>
              </a:rPr>
              <a:t>d</a:t>
            </a:r>
            <a:r>
              <a:rPr lang="en-US" dirty="0" smtClean="0">
                <a:solidFill>
                  <a:srgbClr val="C00000"/>
                </a:solidFill>
              </a:rPr>
              <a:t>e </a:t>
            </a:r>
            <a:r>
              <a:rPr lang="en-US" dirty="0" err="1" smtClean="0">
                <a:solidFill>
                  <a:srgbClr val="C00000"/>
                </a:solidFill>
              </a:rPr>
              <a:t>proiect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posibil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186488" y="5417068"/>
            <a:ext cx="225734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dirty="0" err="1" smtClean="0">
                <a:solidFill>
                  <a:srgbClr val="C00000"/>
                </a:solidFill>
              </a:rPr>
              <a:t>Proiect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propus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endParaRPr lang="ro-RO" dirty="0" smtClean="0">
              <a:solidFill>
                <a:srgbClr val="C00000"/>
              </a:solidFill>
            </a:endParaRPr>
          </a:p>
          <a:p>
            <a:pPr eaLnBrk="0" hangingPunct="0"/>
            <a:r>
              <a:rPr lang="en-US" dirty="0" err="1" smtClean="0">
                <a:solidFill>
                  <a:srgbClr val="C00000"/>
                </a:solidFill>
              </a:rPr>
              <a:t>spre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finan</a:t>
            </a:r>
            <a:r>
              <a:rPr lang="ro-RO" dirty="0" smtClean="0">
                <a:solidFill>
                  <a:srgbClr val="C00000"/>
                </a:solidFill>
              </a:rPr>
              <a:t>ţare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74308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/>
      <p:bldP spid="23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6"/>
          <p:cNvSpPr>
            <a:spLocks noGrp="1"/>
          </p:cNvSpPr>
          <p:nvPr>
            <p:ph type="title"/>
          </p:nvPr>
        </p:nvSpPr>
        <p:spPr>
          <a:xfrm>
            <a:off x="457200" y="944563"/>
            <a:ext cx="8010525" cy="617537"/>
          </a:xfrm>
        </p:spPr>
        <p:txBody>
          <a:bodyPr/>
          <a:lstStyle/>
          <a:p>
            <a:r>
              <a:rPr lang="ro-RO" dirty="0"/>
              <a:t>Etape şi </a:t>
            </a:r>
            <a:r>
              <a:rPr lang="ro-RO" dirty="0" smtClean="0"/>
              <a:t>donatori</a:t>
            </a:r>
            <a:endParaRPr lang="de-DE" b="1" dirty="0" smtClean="0">
              <a:solidFill>
                <a:srgbClr val="C00000"/>
              </a:solidFill>
            </a:endParaRPr>
          </a:p>
        </p:txBody>
      </p:sp>
      <p:sp>
        <p:nvSpPr>
          <p:cNvPr id="18435" name="Datumsplatzhalter 3"/>
          <p:cNvSpPr>
            <a:spLocks noGrp="1"/>
          </p:cNvSpPr>
          <p:nvPr>
            <p:ph type="dt" sz="quarter" idx="4294967295"/>
          </p:nvPr>
        </p:nvSpPr>
        <p:spPr>
          <a:xfrm>
            <a:off x="679450" y="6581775"/>
            <a:ext cx="1295400" cy="246063"/>
          </a:xfrm>
          <a:prstGeom prst="rect">
            <a:avLst/>
          </a:prstGeom>
          <a:noFill/>
        </p:spPr>
        <p:txBody>
          <a:bodyPr/>
          <a:lstStyle/>
          <a:p>
            <a:fld id="{0F2C5545-4030-49B0-A17E-58B1AB0CE26C}" type="datetime1">
              <a:rPr lang="en-GB" sz="1000">
                <a:cs typeface="Arial" charset="0"/>
              </a:rPr>
              <a:pPr/>
              <a:t>21/05/2013</a:t>
            </a:fld>
            <a:endParaRPr lang="de-DE" sz="1000" dirty="0">
              <a:cs typeface="Arial" charset="0"/>
            </a:endParaRPr>
          </a:p>
        </p:txBody>
      </p:sp>
      <p:sp>
        <p:nvSpPr>
          <p:cNvPr id="15" name="Right Arrow 14"/>
          <p:cNvSpPr>
            <a:spLocks noChangeArrowheads="1"/>
          </p:cNvSpPr>
          <p:nvPr/>
        </p:nvSpPr>
        <p:spPr bwMode="auto">
          <a:xfrm>
            <a:off x="665163" y="4684713"/>
            <a:ext cx="4556125" cy="849312"/>
          </a:xfrm>
          <a:prstGeom prst="rightArrow">
            <a:avLst>
              <a:gd name="adj1" fmla="val 50000"/>
              <a:gd name="adj2" fmla="val 50044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solidFill>
                  <a:schemeClr val="tx1"/>
                </a:solidFill>
              </a:rPr>
              <a:t>Sida</a:t>
            </a:r>
          </a:p>
        </p:txBody>
      </p:sp>
      <p:sp>
        <p:nvSpPr>
          <p:cNvPr id="18437" name="TextBox 17"/>
          <p:cNvSpPr txBox="1">
            <a:spLocks noChangeArrowheads="1"/>
          </p:cNvSpPr>
          <p:nvPr/>
        </p:nvSpPr>
        <p:spPr bwMode="auto">
          <a:xfrm>
            <a:off x="5275263" y="5535613"/>
            <a:ext cx="34004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>
                <a:solidFill>
                  <a:schemeClr val="bg1"/>
                </a:solidFill>
              </a:rPr>
              <a:t>EU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472848" y="3988080"/>
            <a:ext cx="142918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dirty="0" err="1" smtClean="0">
                <a:solidFill>
                  <a:schemeClr val="tx1"/>
                </a:solidFill>
              </a:rPr>
              <a:t>Fi</a:t>
            </a:r>
            <a:r>
              <a:rPr lang="ro-RO" dirty="0" smtClean="0">
                <a:solidFill>
                  <a:schemeClr val="tx1"/>
                </a:solidFill>
              </a:rPr>
              <a:t>şa de proiect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Pentagon 16"/>
          <p:cNvSpPr>
            <a:spLocks noChangeArrowheads="1"/>
          </p:cNvSpPr>
          <p:nvPr/>
        </p:nvSpPr>
        <p:spPr bwMode="auto">
          <a:xfrm>
            <a:off x="457199" y="3041650"/>
            <a:ext cx="1937657" cy="874713"/>
          </a:xfrm>
          <a:prstGeom prst="homePlate">
            <a:avLst>
              <a:gd name="adj" fmla="val 49954"/>
            </a:avLst>
          </a:prstGeom>
          <a:solidFill>
            <a:srgbClr val="003300"/>
          </a:solidFill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ro-RO" sz="1600" dirty="0" smtClean="0">
                <a:solidFill>
                  <a:schemeClr val="bg1"/>
                </a:solidFill>
              </a:rPr>
              <a:t>Concept de </a:t>
            </a:r>
            <a:r>
              <a:rPr lang="ro-RO" sz="1600" dirty="0">
                <a:solidFill>
                  <a:schemeClr val="bg1"/>
                </a:solidFill>
              </a:rPr>
              <a:t>p</a:t>
            </a:r>
            <a:r>
              <a:rPr lang="en-US" sz="1600" dirty="0" err="1" smtClean="0">
                <a:solidFill>
                  <a:schemeClr val="bg1"/>
                </a:solidFill>
              </a:rPr>
              <a:t>ro</a:t>
            </a:r>
            <a:r>
              <a:rPr lang="ro-RO" sz="1600" dirty="0" smtClean="0">
                <a:solidFill>
                  <a:schemeClr val="bg1"/>
                </a:solidFill>
              </a:rPr>
              <a:t>i</a:t>
            </a:r>
            <a:r>
              <a:rPr lang="en-US" sz="1600" dirty="0" err="1" smtClean="0">
                <a:solidFill>
                  <a:schemeClr val="bg1"/>
                </a:solidFill>
              </a:rPr>
              <a:t>ect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ro-RO" sz="1600" dirty="0">
                <a:solidFill>
                  <a:schemeClr val="bg1"/>
                </a:solidFill>
              </a:rPr>
              <a:t>p</a:t>
            </a:r>
            <a:r>
              <a:rPr lang="ro-RO" sz="1600" dirty="0" smtClean="0">
                <a:solidFill>
                  <a:schemeClr val="bg1"/>
                </a:solidFill>
              </a:rPr>
              <a:t>osibil</a:t>
            </a:r>
            <a:endParaRPr lang="en-US" sz="2000" dirty="0">
              <a:solidFill>
                <a:srgbClr val="C00000"/>
              </a:solidFill>
            </a:endParaRPr>
          </a:p>
          <a:p>
            <a:pPr eaLnBrk="0" hangingPunct="0"/>
            <a:endParaRPr lang="en-US" sz="2000" dirty="0">
              <a:solidFill>
                <a:srgbClr val="C00000"/>
              </a:solidFill>
            </a:endParaRPr>
          </a:p>
        </p:txBody>
      </p:sp>
      <p:sp>
        <p:nvSpPr>
          <p:cNvPr id="20" name="Chevron 19"/>
          <p:cNvSpPr>
            <a:spLocks noChangeArrowheads="1"/>
          </p:cNvSpPr>
          <p:nvPr/>
        </p:nvSpPr>
        <p:spPr bwMode="auto">
          <a:xfrm>
            <a:off x="2371725" y="3059113"/>
            <a:ext cx="2908300" cy="838200"/>
          </a:xfrm>
          <a:prstGeom prst="chevron">
            <a:avLst>
              <a:gd name="adj" fmla="val 49989"/>
            </a:avLst>
          </a:prstGeom>
          <a:solidFill>
            <a:srgbClr val="006600"/>
          </a:solidFill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ro-RO" sz="1600" dirty="0" smtClean="0">
                <a:solidFill>
                  <a:schemeClr val="bg1"/>
                </a:solidFill>
              </a:rPr>
              <a:t>Concept de </a:t>
            </a:r>
            <a:r>
              <a:rPr lang="ro-RO" sz="1600" dirty="0">
                <a:solidFill>
                  <a:schemeClr val="bg1"/>
                </a:solidFill>
              </a:rPr>
              <a:t>p</a:t>
            </a:r>
            <a:r>
              <a:rPr lang="en-US" sz="1600" dirty="0" err="1" smtClean="0">
                <a:solidFill>
                  <a:schemeClr val="bg1"/>
                </a:solidFill>
              </a:rPr>
              <a:t>ro</a:t>
            </a:r>
            <a:r>
              <a:rPr lang="ro-RO" sz="1600" dirty="0" smtClean="0">
                <a:solidFill>
                  <a:schemeClr val="bg1"/>
                </a:solidFill>
              </a:rPr>
              <a:t>i</a:t>
            </a:r>
            <a:r>
              <a:rPr lang="en-US" sz="1600" dirty="0" err="1" smtClean="0">
                <a:solidFill>
                  <a:schemeClr val="bg1"/>
                </a:solidFill>
              </a:rPr>
              <a:t>ect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ro-RO" sz="1600" dirty="0" err="1">
                <a:solidFill>
                  <a:schemeClr val="bg1"/>
                </a:solidFill>
              </a:rPr>
              <a:t>v</a:t>
            </a:r>
            <a:r>
              <a:rPr lang="en-US" sz="1600" dirty="0" err="1" smtClean="0">
                <a:solidFill>
                  <a:schemeClr val="bg1"/>
                </a:solidFill>
              </a:rPr>
              <a:t>iab</a:t>
            </a:r>
            <a:r>
              <a:rPr lang="ro-RO" sz="1600" dirty="0" err="1" smtClean="0">
                <a:solidFill>
                  <a:schemeClr val="bg1"/>
                </a:solidFill>
              </a:rPr>
              <a:t>il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endParaRPr lang="ro-RO" sz="1600" dirty="0" smtClean="0">
              <a:solidFill>
                <a:schemeClr val="bg1"/>
              </a:solidFill>
            </a:endParaRPr>
          </a:p>
        </p:txBody>
      </p:sp>
      <p:sp>
        <p:nvSpPr>
          <p:cNvPr id="21" name="Chevron 20"/>
          <p:cNvSpPr>
            <a:spLocks noChangeArrowheads="1"/>
          </p:cNvSpPr>
          <p:nvPr/>
        </p:nvSpPr>
        <p:spPr bwMode="auto">
          <a:xfrm>
            <a:off x="5434013" y="3076575"/>
            <a:ext cx="3448050" cy="838200"/>
          </a:xfrm>
          <a:prstGeom prst="chevron">
            <a:avLst>
              <a:gd name="adj" fmla="val 50011"/>
            </a:avLst>
          </a:prstGeom>
          <a:solidFill>
            <a:srgbClr val="009900"/>
          </a:solidFill>
          <a:ln w="9525" algn="ctr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sz="1600" dirty="0" smtClean="0">
                <a:solidFill>
                  <a:schemeClr val="bg1"/>
                </a:solidFill>
              </a:rPr>
              <a:t>Pro</a:t>
            </a:r>
            <a:r>
              <a:rPr lang="ro-RO" sz="1600" dirty="0" smtClean="0">
                <a:solidFill>
                  <a:schemeClr val="bg1"/>
                </a:solidFill>
              </a:rPr>
              <a:t>ie</a:t>
            </a:r>
            <a:r>
              <a:rPr lang="en-US" sz="1600" dirty="0" smtClean="0">
                <a:solidFill>
                  <a:schemeClr val="bg1"/>
                </a:solidFill>
              </a:rPr>
              <a:t>ct </a:t>
            </a:r>
            <a:r>
              <a:rPr lang="ro-RO" sz="1600" dirty="0" smtClean="0">
                <a:solidFill>
                  <a:schemeClr val="bg1"/>
                </a:solidFill>
              </a:rPr>
              <a:t> propus spre finanţare </a:t>
            </a:r>
            <a:r>
              <a:rPr lang="en-US" sz="1600" dirty="0" smtClean="0">
                <a:solidFill>
                  <a:schemeClr val="bg1"/>
                </a:solidFill>
              </a:rPr>
              <a:t>(pro</a:t>
            </a:r>
            <a:r>
              <a:rPr lang="ro-RO" sz="1600" dirty="0" smtClean="0">
                <a:solidFill>
                  <a:schemeClr val="bg1"/>
                </a:solidFill>
              </a:rPr>
              <a:t>i</a:t>
            </a:r>
            <a:r>
              <a:rPr lang="en-US" sz="1600" dirty="0" err="1" smtClean="0">
                <a:solidFill>
                  <a:schemeClr val="bg1"/>
                </a:solidFill>
              </a:rPr>
              <a:t>ect</a:t>
            </a:r>
            <a:r>
              <a:rPr lang="ro-RO" sz="1600" dirty="0" smtClean="0">
                <a:solidFill>
                  <a:schemeClr val="bg1"/>
                </a:solidFill>
              </a:rPr>
              <a:t> final</a:t>
            </a:r>
            <a:r>
              <a:rPr lang="en-US" sz="1600" dirty="0" smtClean="0">
                <a:solidFill>
                  <a:schemeClr val="bg1"/>
                </a:solidFill>
              </a:rPr>
              <a:t>)</a:t>
            </a:r>
            <a:endParaRPr lang="en-US" sz="1600" dirty="0"/>
          </a:p>
        </p:txBody>
      </p:sp>
      <p:sp>
        <p:nvSpPr>
          <p:cNvPr id="22" name="Rounded Rectangle 21"/>
          <p:cNvSpPr/>
          <p:nvPr/>
        </p:nvSpPr>
        <p:spPr>
          <a:xfrm>
            <a:off x="457200" y="1778000"/>
            <a:ext cx="8272463" cy="620713"/>
          </a:xfrm>
          <a:prstGeom prst="roundRect">
            <a:avLst/>
          </a:prstGeom>
          <a:solidFill>
            <a:srgbClr val="CC3300"/>
          </a:solidFill>
          <a:ln w="41275">
            <a:prstDash val="sysDash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58302" tIns="29151" rIns="58302" bIns="29151" anchor="ctr"/>
          <a:lstStyle/>
          <a:p>
            <a:pPr algn="ctr"/>
            <a:r>
              <a:rPr lang="ro-RO" sz="1800" dirty="0" smtClean="0">
                <a:solidFill>
                  <a:schemeClr val="bg1"/>
                </a:solidFill>
              </a:rPr>
              <a:t>Fazele de dezvoltare  a unui proiect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3" name="Right Arrow 22"/>
          <p:cNvSpPr>
            <a:spLocks noChangeArrowheads="1"/>
          </p:cNvSpPr>
          <p:nvPr/>
        </p:nvSpPr>
        <p:spPr bwMode="auto">
          <a:xfrm>
            <a:off x="5221288" y="5381625"/>
            <a:ext cx="3649662" cy="801688"/>
          </a:xfrm>
          <a:prstGeom prst="rightArrow">
            <a:avLst>
              <a:gd name="adj1" fmla="val 50000"/>
              <a:gd name="adj2" fmla="val 49930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US" dirty="0" smtClean="0">
                <a:solidFill>
                  <a:schemeClr val="bg1"/>
                </a:solidFill>
              </a:rPr>
              <a:t>U</a:t>
            </a:r>
            <a:r>
              <a:rPr lang="ro-RO" dirty="0" smtClean="0">
                <a:solidFill>
                  <a:schemeClr val="bg1"/>
                </a:solidFill>
              </a:rPr>
              <a:t>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27168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/>
      <p:bldP spid="17" grpId="0" animBg="1"/>
      <p:bldP spid="20" grpId="0" animBg="1"/>
      <p:bldP spid="21" grpId="0" animBg="1"/>
      <p:bldP spid="2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TextBox 17"/>
          <p:cNvSpPr txBox="1">
            <a:spLocks noChangeArrowheads="1"/>
          </p:cNvSpPr>
          <p:nvPr/>
        </p:nvSpPr>
        <p:spPr bwMode="auto">
          <a:xfrm>
            <a:off x="5275263" y="5535613"/>
            <a:ext cx="340042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dirty="0">
                <a:solidFill>
                  <a:schemeClr val="bg1"/>
                </a:solidFill>
              </a:rPr>
              <a:t>EU</a:t>
            </a: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11"/>
          </p:nvPr>
        </p:nvSpPr>
        <p:spPr>
          <a:xfrm>
            <a:off x="679155" y="6581001"/>
            <a:ext cx="1295400" cy="246221"/>
          </a:xfrm>
        </p:spPr>
        <p:txBody>
          <a:bodyPr/>
          <a:lstStyle/>
          <a:p>
            <a:fld id="{43D270E5-631C-4FEB-B576-0C864664A630}" type="datetime1">
              <a:rPr lang="en-GB" smtClean="0"/>
              <a:pPr/>
              <a:t>21/05/2013</a:t>
            </a:fld>
            <a:endParaRPr lang="de-DE" dirty="0"/>
          </a:p>
        </p:txBody>
      </p:sp>
      <p:sp>
        <p:nvSpPr>
          <p:cNvPr id="3" name="Oval 2"/>
          <p:cNvSpPr/>
          <p:nvPr/>
        </p:nvSpPr>
        <p:spPr bwMode="auto">
          <a:xfrm>
            <a:off x="977774" y="2172832"/>
            <a:ext cx="7568697" cy="2571184"/>
          </a:xfrm>
          <a:prstGeom prst="ellipse">
            <a:avLst/>
          </a:prstGeom>
          <a:pattFill prst="wdDnDiag">
            <a:fgClr>
              <a:schemeClr val="accent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smtClean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 rot="3645636">
            <a:off x="5033154" y="669149"/>
            <a:ext cx="846819" cy="3007364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smtClean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  <p:sp>
        <p:nvSpPr>
          <p:cNvPr id="24" name="Down Arrow 23"/>
          <p:cNvSpPr/>
          <p:nvPr/>
        </p:nvSpPr>
        <p:spPr bwMode="auto">
          <a:xfrm rot="14338216">
            <a:off x="2762575" y="3358193"/>
            <a:ext cx="846819" cy="3007364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smtClean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89151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620626" y="1057687"/>
            <a:ext cx="7776000" cy="617928"/>
          </a:xfrm>
        </p:spPr>
        <p:txBody>
          <a:bodyPr/>
          <a:lstStyle/>
          <a:p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reprezint</a:t>
            </a:r>
            <a:r>
              <a:rPr lang="ro-RO" dirty="0" smtClean="0"/>
              <a:t>ă un atelier sectorial regional?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3D270E5-631C-4FEB-B576-0C864664A630}" type="datetime1">
              <a:rPr lang="en-GB" smtClean="0"/>
              <a:pPr/>
              <a:t>21/05/2013</a:t>
            </a:fld>
            <a:endParaRPr lang="de-DE" dirty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395536" y="1783532"/>
            <a:ext cx="8359165" cy="5245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  <a:ea typeface="+mn-ea"/>
                <a:cs typeface="+mn-cs"/>
              </a:defRPr>
            </a:lvl1pPr>
            <a:lvl2pPr marL="7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2pPr>
            <a:lvl3pPr marL="10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3pPr>
            <a:lvl4pPr marL="144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4pPr>
            <a:lvl5pPr marL="1440000" indent="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None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5pPr>
            <a:lvl6pPr marL="21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6pPr>
            <a:lvl7pPr marL="25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7pPr>
            <a:lvl8pPr marL="28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8pPr>
            <a:lvl9pPr marL="324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vi-VN" sz="2000" b="0" kern="0" dirty="0">
                <a:latin typeface="Arial" pitchFamily="34" charset="0"/>
                <a:cs typeface="Arial" pitchFamily="34" charset="0"/>
              </a:rPr>
              <a:t>Un </a:t>
            </a:r>
            <a:r>
              <a:rPr lang="vi-VN" sz="2000" b="0" u="sng" kern="0" dirty="0" smtClean="0">
                <a:latin typeface="Arial" pitchFamily="34" charset="0"/>
                <a:cs typeface="Arial" pitchFamily="34" charset="0"/>
              </a:rPr>
              <a:t>inst</a:t>
            </a:r>
            <a:r>
              <a:rPr lang="en-US" sz="2000" b="0" u="sng" kern="0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vi-VN" sz="2000" b="0" u="sng" kern="0" dirty="0" smtClean="0">
                <a:latin typeface="Arial" pitchFamily="34" charset="0"/>
                <a:cs typeface="Arial" pitchFamily="34" charset="0"/>
              </a:rPr>
              <a:t>ument </a:t>
            </a:r>
            <a:r>
              <a:rPr lang="vi-VN" sz="2000" b="0" u="sng" kern="0" dirty="0">
                <a:latin typeface="Arial" pitchFamily="34" charset="0"/>
                <a:cs typeface="Arial" pitchFamily="34" charset="0"/>
              </a:rPr>
              <a:t>operaţional </a:t>
            </a:r>
            <a:r>
              <a:rPr lang="vi-VN" sz="2000" b="0" kern="0" dirty="0">
                <a:latin typeface="Arial" pitchFamily="34" charset="0"/>
                <a:cs typeface="Arial" pitchFamily="34" charset="0"/>
              </a:rPr>
              <a:t>care:</a:t>
            </a:r>
          </a:p>
          <a:p>
            <a:r>
              <a:rPr lang="en-US" sz="2000" b="0" kern="0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vi-VN" sz="2000" b="0" kern="0" dirty="0" smtClean="0">
                <a:latin typeface="Arial" pitchFamily="34" charset="0"/>
                <a:cs typeface="Arial" pitchFamily="34" charset="0"/>
              </a:rPr>
              <a:t>a stabili cadrul priorităţilor în cele 3 sectoare pentru pregătirea conceptelor de proiecte viabile;</a:t>
            </a:r>
          </a:p>
          <a:p>
            <a:r>
              <a:rPr lang="en-US" sz="2000" b="0" kern="0" dirty="0">
                <a:latin typeface="Arial" pitchFamily="34" charset="0"/>
                <a:cs typeface="Arial" pitchFamily="34" charset="0"/>
              </a:rPr>
              <a:t>T</a:t>
            </a:r>
            <a:r>
              <a:rPr lang="vi-VN" sz="2000" b="0" kern="0" dirty="0">
                <a:latin typeface="Arial" pitchFamily="34" charset="0"/>
                <a:cs typeface="Arial" pitchFamily="34" charset="0"/>
              </a:rPr>
              <a:t>rebuie să contribuie direct la identificarea unor concepte de proiecte/proiecte mai calitative în cele 3 sectoare;</a:t>
            </a:r>
          </a:p>
          <a:p>
            <a:r>
              <a:rPr lang="en-US" sz="2000" b="0" kern="0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vi-VN" sz="2000" b="0" kern="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vi-VN" sz="2000" b="0" kern="0" dirty="0">
                <a:latin typeface="Arial" pitchFamily="34" charset="0"/>
                <a:cs typeface="Arial" pitchFamily="34" charset="0"/>
              </a:rPr>
              <a:t>servi drept bază pentru </a:t>
            </a:r>
            <a:r>
              <a:rPr lang="vi-VN" sz="2000" b="0" kern="0" dirty="0" smtClean="0">
                <a:latin typeface="Arial" pitchFamily="34" charset="0"/>
                <a:cs typeface="Arial" pitchFamily="34" charset="0"/>
              </a:rPr>
              <a:t>luarea</a:t>
            </a:r>
            <a:r>
              <a:rPr lang="ro-RO" sz="2000" b="0" kern="0" dirty="0" smtClean="0">
                <a:latin typeface="Arial" pitchFamily="34" charset="0"/>
                <a:cs typeface="Arial" pitchFamily="34" charset="0"/>
              </a:rPr>
              <a:t> ulterioară a</a:t>
            </a:r>
            <a:r>
              <a:rPr lang="vi-VN" sz="2000" b="0" kern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000" b="0" kern="0" dirty="0">
                <a:latin typeface="Arial" pitchFamily="34" charset="0"/>
                <a:cs typeface="Arial" pitchFamily="34" charset="0"/>
              </a:rPr>
              <a:t>deciziilor în vederea atragerii investiţiilor în cele 3 domenii;</a:t>
            </a:r>
          </a:p>
          <a:p>
            <a:r>
              <a:rPr lang="en-US" sz="2000" b="0" kern="0" dirty="0" smtClean="0">
                <a:latin typeface="Arial" pitchFamily="34" charset="0"/>
                <a:cs typeface="Arial" pitchFamily="34" charset="0"/>
              </a:rPr>
              <a:t>V</a:t>
            </a:r>
            <a:r>
              <a:rPr lang="vi-VN" sz="2000" b="0" kern="0" dirty="0" smtClean="0">
                <a:latin typeface="Arial" pitchFamily="34" charset="0"/>
                <a:cs typeface="Arial" pitchFamily="34" charset="0"/>
              </a:rPr>
              <a:t>or </a:t>
            </a:r>
            <a:r>
              <a:rPr lang="vi-VN" sz="2000" b="0" kern="0" dirty="0">
                <a:latin typeface="Arial" pitchFamily="34" charset="0"/>
                <a:cs typeface="Arial" pitchFamily="34" charset="0"/>
              </a:rPr>
              <a:t>face legătura cu/fi incluse în POR-uri (la latitudinea MDRC şi ministerelor de resort);</a:t>
            </a:r>
          </a:p>
          <a:p>
            <a:r>
              <a:rPr lang="en-US" sz="2000" b="0" kern="0" dirty="0">
                <a:latin typeface="Arial" pitchFamily="34" charset="0"/>
                <a:cs typeface="Arial" pitchFamily="34" charset="0"/>
              </a:rPr>
              <a:t>V</a:t>
            </a:r>
            <a:r>
              <a:rPr lang="vi-VN" sz="2000" b="0" kern="0" dirty="0" smtClean="0">
                <a:latin typeface="Arial" pitchFamily="34" charset="0"/>
                <a:cs typeface="Arial" pitchFamily="34" charset="0"/>
              </a:rPr>
              <a:t>or </a:t>
            </a:r>
            <a:r>
              <a:rPr lang="vi-VN" sz="2000" b="0" kern="0" dirty="0">
                <a:latin typeface="Arial" pitchFamily="34" charset="0"/>
                <a:cs typeface="Arial" pitchFamily="34" charset="0"/>
              </a:rPr>
              <a:t>asigura legătura mai </a:t>
            </a:r>
            <a:r>
              <a:rPr lang="vi-VN" sz="2000" b="0" kern="0" dirty="0" smtClean="0">
                <a:latin typeface="Arial" pitchFamily="34" charset="0"/>
                <a:cs typeface="Arial" pitchFamily="34" charset="0"/>
              </a:rPr>
              <a:t>str</a:t>
            </a:r>
            <a:r>
              <a:rPr lang="ro-RO" sz="2000" b="0" kern="0" dirty="0">
                <a:latin typeface="Arial" pitchFamily="34" charset="0"/>
                <a:cs typeface="Arial" pitchFamily="34" charset="0"/>
              </a:rPr>
              <a:t>â</a:t>
            </a:r>
            <a:r>
              <a:rPr lang="vi-VN" sz="2000" b="0" kern="0" dirty="0" smtClean="0">
                <a:latin typeface="Arial" pitchFamily="34" charset="0"/>
                <a:cs typeface="Arial" pitchFamily="34" charset="0"/>
              </a:rPr>
              <a:t>nsă </a:t>
            </a:r>
            <a:r>
              <a:rPr lang="vi-VN" sz="2000" b="0" kern="0" dirty="0">
                <a:latin typeface="Arial" pitchFamily="34" charset="0"/>
                <a:cs typeface="Arial" pitchFamily="34" charset="0"/>
              </a:rPr>
              <a:t>cu planificarea sectorială mai </a:t>
            </a:r>
            <a:r>
              <a:rPr lang="vi-VN" sz="2000" b="0" kern="0" dirty="0" smtClean="0">
                <a:latin typeface="Arial" pitchFamily="34" charset="0"/>
                <a:cs typeface="Arial" pitchFamily="34" charset="0"/>
              </a:rPr>
              <a:t>largă</a:t>
            </a:r>
            <a:r>
              <a:rPr lang="ro-RO" sz="2000" b="0" kern="0" dirty="0" smtClean="0">
                <a:latin typeface="Arial" pitchFamily="34" charset="0"/>
                <a:cs typeface="Arial" pitchFamily="34" charset="0"/>
              </a:rPr>
              <a:t> (armonizarea cu priorităţile naţionale)</a:t>
            </a:r>
            <a:r>
              <a:rPr lang="vi-VN" sz="2000" b="0" kern="0" dirty="0" smtClean="0">
                <a:latin typeface="Arial" pitchFamily="34" charset="0"/>
                <a:cs typeface="Arial" pitchFamily="34" charset="0"/>
              </a:rPr>
              <a:t>.</a:t>
            </a:r>
            <a:endParaRPr lang="vi-VN" sz="2000" b="0" kern="0" dirty="0">
              <a:latin typeface="Arial" pitchFamily="34" charset="0"/>
              <a:cs typeface="Arial" pitchFamily="34" charset="0"/>
            </a:endParaRPr>
          </a:p>
          <a:p>
            <a:endParaRPr lang="en-GB" b="0" i="1" kern="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92274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620626" y="1057687"/>
            <a:ext cx="7776000" cy="617928"/>
          </a:xfrm>
        </p:spPr>
        <p:txBody>
          <a:bodyPr/>
          <a:lstStyle/>
          <a:p>
            <a:r>
              <a:rPr lang="ro-RO" dirty="0" smtClean="0"/>
              <a:t>Unde suntem</a:t>
            </a:r>
            <a:r>
              <a:rPr lang="en-US" dirty="0" smtClean="0"/>
              <a:t>? </a:t>
            </a:r>
            <a:r>
              <a:rPr lang="ro-RO" dirty="0" smtClean="0"/>
              <a:t>Conceptul atelierelor de PPR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3D270E5-631C-4FEB-B576-0C864664A630}" type="datetime1">
              <a:rPr lang="en-GB" smtClean="0"/>
              <a:pPr/>
              <a:t>21/05/2013</a:t>
            </a:fld>
            <a:endParaRPr lang="de-DE" dirty="0"/>
          </a:p>
        </p:txBody>
      </p:sp>
      <p:cxnSp>
        <p:nvCxnSpPr>
          <p:cNvPr id="45" name="Straight Connector 44"/>
          <p:cNvCxnSpPr/>
          <p:nvPr/>
        </p:nvCxnSpPr>
        <p:spPr bwMode="auto">
          <a:xfrm>
            <a:off x="304800" y="2790974"/>
            <a:ext cx="7848598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304800" y="4038600"/>
            <a:ext cx="7924798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457200" y="5486400"/>
            <a:ext cx="7848598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Rounded Rectangle 47"/>
          <p:cNvSpPr/>
          <p:nvPr/>
        </p:nvSpPr>
        <p:spPr bwMode="auto">
          <a:xfrm>
            <a:off x="329655" y="1828644"/>
            <a:ext cx="3098676" cy="87347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ro-RO" sz="1200" b="1" dirty="0" smtClean="0">
                <a:solidFill>
                  <a:schemeClr val="tx1"/>
                </a:solidFill>
              </a:rPr>
              <a:t> </a:t>
            </a:r>
            <a:r>
              <a:rPr lang="it-IT" sz="1200" dirty="0" err="1">
                <a:solidFill>
                  <a:schemeClr val="tx1"/>
                </a:solidFill>
              </a:rPr>
              <a:t>Iniţiere</a:t>
            </a:r>
            <a:r>
              <a:rPr lang="it-IT" sz="1200" dirty="0">
                <a:solidFill>
                  <a:schemeClr val="tx1"/>
                </a:solidFill>
              </a:rPr>
              <a:t> </a:t>
            </a:r>
            <a:r>
              <a:rPr lang="it-IT" sz="1200" dirty="0" err="1">
                <a:solidFill>
                  <a:schemeClr val="tx1"/>
                </a:solidFill>
              </a:rPr>
              <a:t>în</a:t>
            </a:r>
            <a:r>
              <a:rPr lang="it-IT" sz="1200" dirty="0">
                <a:solidFill>
                  <a:schemeClr val="tx1"/>
                </a:solidFill>
              </a:rPr>
              <a:t> </a:t>
            </a:r>
            <a:r>
              <a:rPr lang="it-IT" sz="1200" dirty="0" err="1">
                <a:solidFill>
                  <a:schemeClr val="tx1"/>
                </a:solidFill>
              </a:rPr>
              <a:t>domeniul</a:t>
            </a:r>
            <a:r>
              <a:rPr lang="it-IT" sz="1200" dirty="0">
                <a:solidFill>
                  <a:schemeClr val="tx1"/>
                </a:solidFill>
              </a:rPr>
              <a:t> </a:t>
            </a:r>
            <a:r>
              <a:rPr lang="ro-RO" sz="1200" dirty="0" smtClean="0">
                <a:solidFill>
                  <a:schemeClr val="tx1"/>
                </a:solidFill>
              </a:rPr>
              <a:t> </a:t>
            </a:r>
            <a:r>
              <a:rPr lang="it-IT" sz="1200" dirty="0" err="1" smtClean="0">
                <a:solidFill>
                  <a:schemeClr val="tx1"/>
                </a:solidFill>
              </a:rPr>
              <a:t>planificării</a:t>
            </a:r>
            <a:r>
              <a:rPr lang="it-IT" sz="1200" dirty="0" smtClean="0">
                <a:solidFill>
                  <a:schemeClr val="tx1"/>
                </a:solidFill>
              </a:rPr>
              <a:t> regionale</a:t>
            </a:r>
            <a:r>
              <a:rPr lang="ro-RO" sz="1200" dirty="0" smtClean="0">
                <a:solidFill>
                  <a:schemeClr val="tx1"/>
                </a:solidFill>
              </a:rPr>
              <a:t> </a:t>
            </a:r>
            <a:r>
              <a:rPr lang="it-IT" sz="1200" dirty="0" err="1" smtClean="0">
                <a:solidFill>
                  <a:schemeClr val="tx1"/>
                </a:solidFill>
              </a:rPr>
              <a:t>sectoriale</a:t>
            </a:r>
            <a:r>
              <a:rPr lang="it-IT" sz="1200" dirty="0" smtClean="0">
                <a:solidFill>
                  <a:schemeClr val="tx1"/>
                </a:solidFill>
              </a:rPr>
              <a:t> </a:t>
            </a:r>
            <a:r>
              <a:rPr lang="it-IT" sz="1200" dirty="0">
                <a:solidFill>
                  <a:schemeClr val="tx1"/>
                </a:solidFill>
              </a:rPr>
              <a:t>integrate</a:t>
            </a:r>
          </a:p>
        </p:txBody>
      </p:sp>
      <p:sp>
        <p:nvSpPr>
          <p:cNvPr id="49" name="Rounded Rectangle 48"/>
          <p:cNvSpPr/>
          <p:nvPr/>
        </p:nvSpPr>
        <p:spPr bwMode="auto">
          <a:xfrm>
            <a:off x="616145" y="2931072"/>
            <a:ext cx="3098676" cy="106064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vi-VN" sz="1200" dirty="0">
                <a:solidFill>
                  <a:schemeClr val="tx1"/>
                </a:solidFill>
              </a:rPr>
              <a:t>Stabilirea situaţiei </a:t>
            </a:r>
          </a:p>
          <a:p>
            <a:r>
              <a:rPr lang="vi-VN" sz="1200" dirty="0">
                <a:solidFill>
                  <a:schemeClr val="tx1"/>
                </a:solidFill>
              </a:rPr>
              <a:t>curente şi elaborarea </a:t>
            </a:r>
          </a:p>
          <a:p>
            <a:r>
              <a:rPr lang="vi-VN" sz="1200" dirty="0">
                <a:solidFill>
                  <a:schemeClr val="tx1"/>
                </a:solidFill>
              </a:rPr>
              <a:t>viziunii </a:t>
            </a:r>
            <a:r>
              <a:rPr lang="ro-RO" sz="1200" dirty="0" smtClean="0">
                <a:solidFill>
                  <a:schemeClr val="tx1"/>
                </a:solidFill>
              </a:rPr>
              <a:t>regionale </a:t>
            </a:r>
            <a:r>
              <a:rPr lang="vi-VN" sz="1200" dirty="0" smtClean="0">
                <a:solidFill>
                  <a:schemeClr val="tx1"/>
                </a:solidFill>
              </a:rPr>
              <a:t>de </a:t>
            </a:r>
            <a:r>
              <a:rPr lang="vi-VN" sz="1200" dirty="0">
                <a:solidFill>
                  <a:schemeClr val="tx1"/>
                </a:solidFill>
              </a:rPr>
              <a:t>îmbunătăţire a serviciilor în cele 3 </a:t>
            </a:r>
            <a:r>
              <a:rPr lang="vi-VN" sz="1200" dirty="0" smtClean="0">
                <a:solidFill>
                  <a:schemeClr val="tx1"/>
                </a:solidFill>
              </a:rPr>
              <a:t>domenii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947902" y="4218397"/>
            <a:ext cx="3098676" cy="124782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ro-RO" sz="1200" b="1" dirty="0" smtClean="0">
                <a:solidFill>
                  <a:schemeClr val="tx1"/>
                </a:solidFill>
              </a:rPr>
              <a:t>Pregătirea şi discutarea scenariilor</a:t>
            </a:r>
            <a:r>
              <a:rPr lang="en-US" sz="1200" b="1" dirty="0" smtClean="0">
                <a:solidFill>
                  <a:schemeClr val="tx1"/>
                </a:solidFill>
              </a:rPr>
              <a:t>, </a:t>
            </a:r>
            <a:r>
              <a:rPr lang="ro-RO" sz="1200" b="1" dirty="0" smtClean="0">
                <a:solidFill>
                  <a:schemeClr val="tx1"/>
                </a:solidFill>
              </a:rPr>
              <a:t>arhitecturii sectorului la nivel regional</a:t>
            </a:r>
            <a:r>
              <a:rPr lang="en-US" sz="1200" b="1" dirty="0" smtClean="0">
                <a:solidFill>
                  <a:schemeClr val="tx1"/>
                </a:solidFill>
              </a:rPr>
              <a:t>, </a:t>
            </a:r>
            <a:r>
              <a:rPr lang="ro-RO" sz="1200" b="1" dirty="0" err="1" smtClean="0">
                <a:solidFill>
                  <a:schemeClr val="tx1"/>
                </a:solidFill>
              </a:rPr>
              <a:t>prioritizarea</a:t>
            </a:r>
            <a:r>
              <a:rPr lang="ro-RO" sz="1200" b="1" dirty="0" smtClean="0">
                <a:solidFill>
                  <a:schemeClr val="tx1"/>
                </a:solidFill>
              </a:rPr>
              <a:t> conceptelor de proiecte</a:t>
            </a:r>
            <a:endParaRPr lang="ro-RO" sz="1200" b="1" dirty="0">
              <a:solidFill>
                <a:schemeClr val="tx1"/>
              </a:solidFill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>
            <a:off x="1066800" y="5573576"/>
            <a:ext cx="3098676" cy="93586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ro-RO" sz="1200" b="1" dirty="0" smtClean="0">
                <a:solidFill>
                  <a:schemeClr val="tx1"/>
                </a:solidFill>
              </a:rPr>
              <a:t>Elaborarea şi </a:t>
            </a:r>
            <a:r>
              <a:rPr lang="en-US" sz="1200" b="1" dirty="0" err="1" smtClean="0">
                <a:solidFill>
                  <a:schemeClr val="tx1"/>
                </a:solidFill>
              </a:rPr>
              <a:t>recomand</a:t>
            </a:r>
            <a:r>
              <a:rPr lang="ro-RO" sz="1200" b="1" dirty="0" err="1" smtClean="0">
                <a:solidFill>
                  <a:schemeClr val="tx1"/>
                </a:solidFill>
              </a:rPr>
              <a:t>ări</a:t>
            </a:r>
            <a:r>
              <a:rPr lang="ro-RO" sz="1200" b="1" dirty="0" smtClean="0">
                <a:solidFill>
                  <a:schemeClr val="tx1"/>
                </a:solidFill>
              </a:rPr>
              <a:t> pentru aprobarea ulterioară a planurilor sectoriale, elaborarea conceptelor de proiecte</a:t>
            </a:r>
            <a:endParaRPr lang="ro-RO" sz="1200" b="1" dirty="0">
              <a:solidFill>
                <a:schemeClr val="tx1"/>
              </a:solidFill>
            </a:endParaRPr>
          </a:p>
        </p:txBody>
      </p:sp>
      <p:sp>
        <p:nvSpPr>
          <p:cNvPr id="53" name="Curved Right Arrow 52"/>
          <p:cNvSpPr/>
          <p:nvPr/>
        </p:nvSpPr>
        <p:spPr bwMode="auto">
          <a:xfrm>
            <a:off x="228600" y="2525576"/>
            <a:ext cx="457200" cy="1066800"/>
          </a:xfrm>
          <a:prstGeom prst="curvedRightArrow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smtClean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  <p:sp>
        <p:nvSpPr>
          <p:cNvPr id="54" name="Curved Right Arrow 53"/>
          <p:cNvSpPr/>
          <p:nvPr/>
        </p:nvSpPr>
        <p:spPr bwMode="auto">
          <a:xfrm>
            <a:off x="533400" y="3952726"/>
            <a:ext cx="457200" cy="1066800"/>
          </a:xfrm>
          <a:prstGeom prst="curvedRightArrow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smtClean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  <p:sp>
        <p:nvSpPr>
          <p:cNvPr id="55" name="Curved Right Arrow 54"/>
          <p:cNvSpPr/>
          <p:nvPr/>
        </p:nvSpPr>
        <p:spPr bwMode="auto">
          <a:xfrm>
            <a:off x="609600" y="5334000"/>
            <a:ext cx="457200" cy="1066800"/>
          </a:xfrm>
          <a:prstGeom prst="curvedRightArrow">
            <a:avLst/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smtClean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2900137" y="2163851"/>
            <a:ext cx="525015" cy="49716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1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1</a:t>
            </a:r>
            <a:endParaRPr kumimoji="0" lang="en-US" sz="14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3162645" y="3372843"/>
            <a:ext cx="525015" cy="49716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1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2</a:t>
            </a:r>
            <a:endParaRPr kumimoji="0" lang="en-US" sz="14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58" name="Oval 57"/>
          <p:cNvSpPr/>
          <p:nvPr/>
        </p:nvSpPr>
        <p:spPr bwMode="auto">
          <a:xfrm>
            <a:off x="3902969" y="6165304"/>
            <a:ext cx="525015" cy="49716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1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4</a:t>
            </a:r>
            <a:endParaRPr kumimoji="0" lang="en-US" sz="14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59" name="Oval 58"/>
          <p:cNvSpPr/>
          <p:nvPr/>
        </p:nvSpPr>
        <p:spPr bwMode="auto">
          <a:xfrm>
            <a:off x="3563888" y="4876056"/>
            <a:ext cx="525015" cy="49716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14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 3</a:t>
            </a:r>
            <a:endParaRPr kumimoji="0" lang="en-US" sz="14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306551" y="3041624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200" dirty="0" smtClean="0">
                <a:solidFill>
                  <a:schemeClr val="tx1"/>
                </a:solidFill>
              </a:rPr>
              <a:t>Ianuarie</a:t>
            </a:r>
            <a:r>
              <a:rPr lang="en-US" sz="1200" dirty="0" smtClean="0">
                <a:solidFill>
                  <a:schemeClr val="tx1"/>
                </a:solidFill>
              </a:rPr>
              <a:t>-Ma</a:t>
            </a:r>
            <a:r>
              <a:rPr lang="ro-RO" sz="1200" dirty="0" err="1" smtClean="0">
                <a:solidFill>
                  <a:schemeClr val="tx1"/>
                </a:solidFill>
              </a:rPr>
              <a:t>tie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2013</a:t>
            </a:r>
          </a:p>
        </p:txBody>
      </p:sp>
      <p:cxnSp>
        <p:nvCxnSpPr>
          <p:cNvPr id="61" name="Straight Connector 60"/>
          <p:cNvCxnSpPr/>
          <p:nvPr/>
        </p:nvCxnSpPr>
        <p:spPr bwMode="auto">
          <a:xfrm>
            <a:off x="30478" y="5486400"/>
            <a:ext cx="827532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8320131" y="4449400"/>
            <a:ext cx="91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April</a:t>
            </a:r>
            <a:r>
              <a:rPr lang="ro-RO" sz="1200" dirty="0" smtClean="0">
                <a:solidFill>
                  <a:schemeClr val="tx1"/>
                </a:solidFill>
              </a:rPr>
              <a:t>ie</a:t>
            </a:r>
            <a:r>
              <a:rPr lang="en-US" sz="1200" dirty="0" smtClean="0">
                <a:solidFill>
                  <a:schemeClr val="tx1"/>
                </a:solidFill>
              </a:rPr>
              <a:t>-</a:t>
            </a:r>
            <a:r>
              <a:rPr lang="ro-RO" sz="1200" dirty="0" smtClean="0">
                <a:solidFill>
                  <a:schemeClr val="tx1"/>
                </a:solidFill>
              </a:rPr>
              <a:t>Iunie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2013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8229597" y="5672435"/>
            <a:ext cx="10683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200" dirty="0" err="1" smtClean="0">
                <a:solidFill>
                  <a:schemeClr val="tx1"/>
                </a:solidFill>
              </a:rPr>
              <a:t>Iulie-Septembrie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2013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8153399" y="1714185"/>
            <a:ext cx="990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No</a:t>
            </a:r>
            <a:r>
              <a:rPr lang="ro-RO" sz="1200" dirty="0" err="1" smtClean="0">
                <a:solidFill>
                  <a:schemeClr val="tx1"/>
                </a:solidFill>
              </a:rPr>
              <a:t>iembrie</a:t>
            </a:r>
            <a:r>
              <a:rPr lang="en-US" sz="1200" dirty="0" smtClean="0">
                <a:solidFill>
                  <a:schemeClr val="tx1"/>
                </a:solidFill>
              </a:rPr>
              <a:t>- Dec</a:t>
            </a:r>
            <a:r>
              <a:rPr lang="ro-RO" sz="1200" dirty="0" err="1" smtClean="0">
                <a:solidFill>
                  <a:schemeClr val="tx1"/>
                </a:solidFill>
              </a:rPr>
              <a:t>embrie</a:t>
            </a:r>
            <a:endParaRPr lang="en-US" sz="1200" dirty="0" smtClean="0">
              <a:solidFill>
                <a:schemeClr val="tx1"/>
              </a:solidFill>
            </a:endParaRP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2012</a:t>
            </a:r>
          </a:p>
        </p:txBody>
      </p:sp>
      <p:sp>
        <p:nvSpPr>
          <p:cNvPr id="65" name="Pentagon 64"/>
          <p:cNvSpPr/>
          <p:nvPr/>
        </p:nvSpPr>
        <p:spPr bwMode="auto">
          <a:xfrm rot="5400000">
            <a:off x="4725909" y="1752600"/>
            <a:ext cx="1219200" cy="914400"/>
          </a:xfrm>
          <a:prstGeom prst="homePlate">
            <a:avLst/>
          </a:prstGeom>
          <a:solidFill>
            <a:srgbClr val="CC3300">
              <a:alpha val="36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o-RO" sz="1200" b="1" dirty="0" smtClean="0">
                <a:solidFill>
                  <a:schemeClr val="tx1"/>
                </a:solidFill>
              </a:rPr>
              <a:t>MDS</a:t>
            </a:r>
            <a:r>
              <a:rPr lang="en-US" sz="1200" b="1" dirty="0" smtClean="0">
                <a:solidFill>
                  <a:schemeClr val="tx1"/>
                </a:solidFill>
              </a:rPr>
              <a:t> </a:t>
            </a:r>
            <a:r>
              <a:rPr lang="ro-RO" sz="1200" b="1" dirty="0" smtClean="0">
                <a:solidFill>
                  <a:schemeClr val="tx1"/>
                </a:solidFill>
              </a:rPr>
              <a:t> I</a:t>
            </a:r>
            <a:endParaRPr kumimoji="0" lang="en-US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6" name="Chevron 65"/>
          <p:cNvSpPr/>
          <p:nvPr/>
        </p:nvSpPr>
        <p:spPr bwMode="auto">
          <a:xfrm rot="5400000">
            <a:off x="4678045" y="2933270"/>
            <a:ext cx="1287338" cy="889828"/>
          </a:xfrm>
          <a:prstGeom prst="chevron">
            <a:avLst/>
          </a:prstGeom>
          <a:solidFill>
            <a:srgbClr val="CC3300">
              <a:alpha val="36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MDS II</a:t>
            </a:r>
            <a:endParaRPr kumimoji="0" lang="en-US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Pentagon 66"/>
          <p:cNvSpPr/>
          <p:nvPr/>
        </p:nvSpPr>
        <p:spPr bwMode="auto">
          <a:xfrm rot="5400000">
            <a:off x="5830016" y="3060812"/>
            <a:ext cx="1293966" cy="811143"/>
          </a:xfrm>
          <a:prstGeom prst="homePlate">
            <a:avLst>
              <a:gd name="adj" fmla="val 50000"/>
            </a:avLst>
          </a:prstGeom>
          <a:solidFill>
            <a:srgbClr val="00990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o-RO" sz="1200" b="1" dirty="0" smtClean="0">
                <a:solidFill>
                  <a:schemeClr val="tx1"/>
                </a:solidFill>
              </a:rPr>
              <a:t>EE I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8" name="Pentagon 67"/>
          <p:cNvSpPr/>
          <p:nvPr/>
        </p:nvSpPr>
        <p:spPr bwMode="auto">
          <a:xfrm rot="5400000">
            <a:off x="7010400" y="1718650"/>
            <a:ext cx="1219200" cy="914400"/>
          </a:xfrm>
          <a:prstGeom prst="homePlate">
            <a:avLst/>
          </a:prstGeom>
          <a:solidFill>
            <a:srgbClr val="0066FF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o-RO" sz="1200" b="1" dirty="0" smtClean="0">
                <a:solidFill>
                  <a:schemeClr val="tx1"/>
                </a:solidFill>
              </a:rPr>
              <a:t>AAC I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69" name="Straight Connector 68"/>
          <p:cNvCxnSpPr/>
          <p:nvPr/>
        </p:nvCxnSpPr>
        <p:spPr bwMode="auto">
          <a:xfrm flipH="1">
            <a:off x="4572000" y="1566250"/>
            <a:ext cx="72428" cy="506315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0" name="Right Brace 69"/>
          <p:cNvSpPr/>
          <p:nvPr/>
        </p:nvSpPr>
        <p:spPr bwMode="auto">
          <a:xfrm>
            <a:off x="8000998" y="2057400"/>
            <a:ext cx="609601" cy="4572000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200" b="1" i="0" u="none" strike="noStrike" cap="none" normalizeH="0" baseline="0" smtClean="0">
              <a:ln>
                <a:noFill/>
              </a:ln>
              <a:solidFill>
                <a:srgbClr val="999999"/>
              </a:solidFill>
              <a:effectLst/>
              <a:latin typeface="Arial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 rot="5400000">
            <a:off x="4852228" y="5701404"/>
            <a:ext cx="914400" cy="963543"/>
          </a:xfrm>
          <a:prstGeom prst="rect">
            <a:avLst/>
          </a:prstGeom>
          <a:solidFill>
            <a:srgbClr val="CC3300">
              <a:alpha val="36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marR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kumimoji="0" sz="2000" b="1" i="0" u="none" strike="noStrike" cap="none" normalizeH="0" baseline="0">
                <a:ln>
                  <a:noFill/>
                </a:ln>
                <a:effectLst/>
              </a:defRPr>
            </a:lvl1pPr>
          </a:lstStyle>
          <a:p>
            <a:r>
              <a:rPr lang="en-US" sz="1200" dirty="0" smtClean="0">
                <a:solidFill>
                  <a:schemeClr val="tx1"/>
                </a:solidFill>
              </a:rPr>
              <a:t>6</a:t>
            </a:r>
          </a:p>
          <a:p>
            <a:r>
              <a:rPr lang="en-US" sz="1200" dirty="0" smtClean="0">
                <a:solidFill>
                  <a:schemeClr val="tx1"/>
                </a:solidFill>
              </a:rPr>
              <a:t>per total, </a:t>
            </a:r>
            <a:r>
              <a:rPr lang="ro-RO" sz="1200" dirty="0" smtClean="0">
                <a:solidFill>
                  <a:schemeClr val="tx1"/>
                </a:solidFill>
              </a:rPr>
              <a:t>cu excepţia SDR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 rot="5400000">
            <a:off x="6019800" y="5829233"/>
            <a:ext cx="914400" cy="707886"/>
          </a:xfrm>
          <a:prstGeom prst="rect">
            <a:avLst/>
          </a:prstGeom>
          <a:solidFill>
            <a:srgbClr val="009900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marR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sz="2000" b="1"/>
            </a:lvl1pPr>
          </a:lstStyle>
          <a:p>
            <a:r>
              <a:rPr lang="en-US" sz="1200" dirty="0" smtClean="0">
                <a:solidFill>
                  <a:schemeClr val="tx1"/>
                </a:solidFill>
              </a:rPr>
              <a:t>3</a:t>
            </a:r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dirty="0">
                <a:solidFill>
                  <a:schemeClr val="tx1"/>
                </a:solidFill>
              </a:rPr>
              <a:t>per total</a:t>
            </a:r>
          </a:p>
        </p:txBody>
      </p:sp>
      <p:sp>
        <p:nvSpPr>
          <p:cNvPr id="73" name="TextBox 72"/>
          <p:cNvSpPr txBox="1"/>
          <p:nvPr/>
        </p:nvSpPr>
        <p:spPr>
          <a:xfrm rot="5400000">
            <a:off x="7162800" y="5829233"/>
            <a:ext cx="914400" cy="707886"/>
          </a:xfrm>
          <a:prstGeom prst="rect">
            <a:avLst/>
          </a:prstGeom>
          <a:solidFill>
            <a:srgbClr val="0066FF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marR="0" indent="0" algn="ctr" defTabSz="914400" eaLnBrk="0" latinLnBrk="0" hangingPunct="0">
              <a:lnSpc>
                <a:spcPct val="100000"/>
              </a:lnSpc>
              <a:buClrTx/>
              <a:buSzTx/>
              <a:buFontTx/>
              <a:buNone/>
              <a:tabLst/>
              <a:defRPr sz="2000" b="1"/>
            </a:lvl1pPr>
          </a:lstStyle>
          <a:p>
            <a:r>
              <a:rPr lang="en-US" sz="1200" dirty="0" smtClean="0">
                <a:solidFill>
                  <a:schemeClr val="tx1"/>
                </a:solidFill>
              </a:rPr>
              <a:t>5</a:t>
            </a:r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per total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4" name="Chevron 73"/>
          <p:cNvSpPr/>
          <p:nvPr/>
        </p:nvSpPr>
        <p:spPr bwMode="auto">
          <a:xfrm rot="5400000">
            <a:off x="4585528" y="4285118"/>
            <a:ext cx="1447800" cy="914400"/>
          </a:xfrm>
          <a:prstGeom prst="chevron">
            <a:avLst/>
          </a:prstGeom>
          <a:solidFill>
            <a:srgbClr val="CC3300">
              <a:alpha val="36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MDS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</a:t>
            </a:r>
            <a:r>
              <a:rPr kumimoji="0" lang="ro-RO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III</a:t>
            </a:r>
            <a:endParaRPr kumimoji="0" lang="en-US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Pentagon 74"/>
          <p:cNvSpPr/>
          <p:nvPr/>
        </p:nvSpPr>
        <p:spPr bwMode="auto">
          <a:xfrm rot="5400000">
            <a:off x="7086598" y="4315366"/>
            <a:ext cx="1219200" cy="914400"/>
          </a:xfrm>
          <a:prstGeom prst="homePlate">
            <a:avLst/>
          </a:prstGeom>
          <a:solidFill>
            <a:srgbClr val="0066FF">
              <a:alpha val="4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o-RO" sz="1200" b="1" dirty="0" smtClean="0">
                <a:solidFill>
                  <a:schemeClr val="tx1"/>
                </a:solidFill>
              </a:rPr>
              <a:t>AAC II</a:t>
            </a:r>
            <a:endParaRPr kumimoji="0" lang="en-US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29589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  <p:bldP spid="51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5" grpId="0" animBg="1"/>
      <p:bldP spid="66" grpId="0" animBg="1"/>
      <p:bldP spid="67" grpId="0" animBg="1"/>
      <p:bldP spid="68" grpId="0" animBg="1"/>
      <p:bldP spid="74" grpId="0" animBg="1"/>
      <p:bldP spid="7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3D270E5-631C-4FEB-B576-0C864664A630}" type="datetime1">
              <a:rPr lang="en-GB" smtClean="0"/>
              <a:pPr/>
              <a:t>21/05/2013</a:t>
            </a:fld>
            <a:endParaRPr lang="de-DE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37085" y="1791897"/>
            <a:ext cx="7776000" cy="617928"/>
          </a:xfrm>
        </p:spPr>
        <p:txBody>
          <a:bodyPr/>
          <a:lstStyle/>
          <a:p>
            <a:r>
              <a:rPr lang="en-US" dirty="0" err="1">
                <a:solidFill>
                  <a:srgbClr val="C80F0F"/>
                </a:solidFill>
              </a:rPr>
              <a:t>Mulţumim</a:t>
            </a:r>
            <a:r>
              <a:rPr lang="en-US" dirty="0">
                <a:solidFill>
                  <a:srgbClr val="C80F0F"/>
                </a:solidFill>
              </a:rPr>
              <a:t> </a:t>
            </a:r>
            <a:r>
              <a:rPr lang="en-US" dirty="0" err="1">
                <a:solidFill>
                  <a:srgbClr val="C80F0F"/>
                </a:solidFill>
              </a:rPr>
              <a:t>pentru</a:t>
            </a:r>
            <a:r>
              <a:rPr lang="en-US" dirty="0">
                <a:solidFill>
                  <a:srgbClr val="C80F0F"/>
                </a:solidFill>
              </a:rPr>
              <a:t> </a:t>
            </a:r>
            <a:r>
              <a:rPr lang="en-US" dirty="0" err="1">
                <a:solidFill>
                  <a:srgbClr val="C80F0F"/>
                </a:solidFill>
              </a:rPr>
              <a:t>atenţie</a:t>
            </a:r>
            <a:r>
              <a:rPr lang="en-US" dirty="0">
                <a:solidFill>
                  <a:srgbClr val="C80F0F"/>
                </a:solidFill>
              </a:rPr>
              <a:t>.</a:t>
            </a:r>
            <a:endParaRPr lang="en-US" dirty="0" smtClean="0">
              <a:solidFill>
                <a:srgbClr val="C80F0F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1039813" y="2493963"/>
            <a:ext cx="7034212" cy="372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  <a:ea typeface="+mn-ea"/>
                <a:cs typeface="+mn-cs"/>
              </a:defRPr>
            </a:lvl1pPr>
            <a:lvl2pPr marL="7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2pPr>
            <a:lvl3pPr marL="10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3pPr>
            <a:lvl4pPr marL="144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4pPr>
            <a:lvl5pPr marL="1440000" indent="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None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5pPr>
            <a:lvl6pPr marL="21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6pPr>
            <a:lvl7pPr marL="25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7pPr>
            <a:lvl8pPr marL="28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8pPr>
            <a:lvl9pPr marL="324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vi-VN" sz="1600" b="0" kern="0" dirty="0"/>
              <a:t>Agenţia de Cooperare Internaţională a Germaniei (GIZ), Moldova</a:t>
            </a:r>
          </a:p>
          <a:p>
            <a:pPr marL="0" indent="0">
              <a:buFont typeface="Wingdings" pitchFamily="2" charset="2"/>
              <a:buNone/>
            </a:pPr>
            <a:r>
              <a:rPr lang="vi-VN" sz="1600" b="0" kern="0" dirty="0"/>
              <a:t>Chișinău, Bulgară str. 31a</a:t>
            </a:r>
          </a:p>
          <a:p>
            <a:pPr marL="0" indent="0">
              <a:buFont typeface="Wingdings" pitchFamily="2" charset="2"/>
              <a:buNone/>
            </a:pPr>
            <a:r>
              <a:rPr lang="vi-VN" sz="1600" b="0" kern="0" dirty="0"/>
              <a:t>T  + 373 22 22-83-19</a:t>
            </a:r>
          </a:p>
          <a:p>
            <a:pPr marL="0" indent="0">
              <a:buFont typeface="Wingdings" pitchFamily="2" charset="2"/>
              <a:buNone/>
            </a:pPr>
            <a:r>
              <a:rPr lang="vi-VN" sz="1600" b="0" kern="0" dirty="0"/>
              <a:t>F  + 373 22 00-02-38</a:t>
            </a:r>
          </a:p>
          <a:p>
            <a:pPr marL="0" indent="0">
              <a:buFont typeface="Wingdings" pitchFamily="2" charset="2"/>
              <a:buNone/>
            </a:pPr>
            <a:endParaRPr lang="vi-VN" sz="1600" b="0" kern="0" dirty="0"/>
          </a:p>
          <a:p>
            <a:pPr marL="0" indent="0">
              <a:buFont typeface="Wingdings" pitchFamily="2" charset="2"/>
              <a:buNone/>
            </a:pPr>
            <a:r>
              <a:rPr lang="vi-VN" sz="1600" b="0" kern="0" dirty="0"/>
              <a:t>Internet: www.giz.de, www.serviciilocale.md   </a:t>
            </a:r>
          </a:p>
          <a:p>
            <a:pPr marL="0" indent="0">
              <a:buFont typeface="Wingdings" pitchFamily="2" charset="2"/>
              <a:buNone/>
            </a:pPr>
            <a:endParaRPr lang="vi-VN" sz="1600" b="0" kern="0" dirty="0"/>
          </a:p>
          <a:p>
            <a:pPr marL="0" indent="0"/>
            <a:endParaRPr lang="ro-RO" sz="1600" b="0" kern="0" dirty="0" smtClean="0"/>
          </a:p>
        </p:txBody>
      </p:sp>
      <p:cxnSp>
        <p:nvCxnSpPr>
          <p:cNvPr id="11" name="Straight Connector 11"/>
          <p:cNvCxnSpPr>
            <a:cxnSpLocks noChangeShapeType="1"/>
          </p:cNvCxnSpPr>
          <p:nvPr/>
        </p:nvCxnSpPr>
        <p:spPr bwMode="auto">
          <a:xfrm flipV="1">
            <a:off x="0" y="5214938"/>
            <a:ext cx="9144000" cy="22225"/>
          </a:xfrm>
          <a:prstGeom prst="line">
            <a:avLst/>
          </a:prstGeom>
          <a:noFill/>
          <a:ln w="25400" algn="ctr">
            <a:solidFill>
              <a:srgbClr val="C00000"/>
            </a:solidFill>
            <a:round/>
            <a:headEnd/>
            <a:tailEnd/>
          </a:ln>
        </p:spPr>
      </p:cxnSp>
      <p:pic>
        <p:nvPicPr>
          <p:cNvPr id="12" name="Picture 12" descr="logo su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7147" y="5271625"/>
            <a:ext cx="198278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3" descr="Guvernul Romanie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8740" y="5379404"/>
            <a:ext cx="12160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D:\docs\desktop\ELdZ_Mol_cmyk_rum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6832" y="5258121"/>
            <a:ext cx="1706562" cy="1242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D:\Laura\Laura GIZ\Branding\GIZ\Panouri\bmz-with-on-behalf-of-en-rgb-7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3394" y="5485069"/>
            <a:ext cx="2260331" cy="788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573460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683999" y="1483200"/>
            <a:ext cx="8233663" cy="617928"/>
          </a:xfrm>
        </p:spPr>
        <p:txBody>
          <a:bodyPr/>
          <a:lstStyle/>
          <a:p>
            <a:r>
              <a:rPr lang="en-US" dirty="0" err="1"/>
              <a:t>Modernizarea</a:t>
            </a:r>
            <a:r>
              <a:rPr lang="en-US" dirty="0"/>
              <a:t> </a:t>
            </a:r>
            <a:r>
              <a:rPr lang="en-US" dirty="0" err="1"/>
              <a:t>serviciilor</a:t>
            </a:r>
            <a:r>
              <a:rPr lang="en-US" dirty="0"/>
              <a:t> </a:t>
            </a:r>
            <a:r>
              <a:rPr lang="en-US" dirty="0" err="1"/>
              <a:t>publice</a:t>
            </a:r>
            <a:r>
              <a:rPr lang="en-US" dirty="0"/>
              <a:t> locale</a:t>
            </a:r>
            <a:br>
              <a:rPr lang="en-US" dirty="0"/>
            </a:b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Republica</a:t>
            </a:r>
            <a:r>
              <a:rPr lang="en-US" dirty="0"/>
              <a:t> Moldova</a:t>
            </a:r>
            <a:br>
              <a:rPr lang="en-US" dirty="0"/>
            </a:b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3D270E5-631C-4FEB-B576-0C864664A630}" type="datetime1">
              <a:rPr lang="en-GB" smtClean="0"/>
              <a:pPr/>
              <a:t>21/05/2013</a:t>
            </a:fld>
            <a:endParaRPr lang="de-DE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64654" y="3265594"/>
            <a:ext cx="799193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  <a:ea typeface="+mn-ea"/>
                <a:cs typeface="+mn-cs"/>
              </a:defRPr>
            </a:lvl1pPr>
            <a:lvl2pPr marL="7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2pPr>
            <a:lvl3pPr marL="10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>
                <a:solidFill>
                  <a:srgbClr val="6E6452"/>
                </a:solidFill>
                <a:latin typeface="+mn-lt"/>
              </a:defRPr>
            </a:lvl3pPr>
            <a:lvl4pPr marL="144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4pPr>
            <a:lvl5pPr marL="1440000" indent="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None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5pPr>
            <a:lvl6pPr marL="216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6pPr>
            <a:lvl7pPr marL="252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7pPr>
            <a:lvl8pPr marL="288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8pPr>
            <a:lvl9pPr marL="3240000" indent="-360000" algn="l" rtl="0" eaLnBrk="1" fontAlgn="base" hangingPunct="1">
              <a:spcBef>
                <a:spcPts val="400"/>
              </a:spcBef>
              <a:spcAft>
                <a:spcPts val="800"/>
              </a:spcAft>
              <a:buClr>
                <a:srgbClr val="6E6452"/>
              </a:buClr>
              <a:buFont typeface="Arial" pitchFamily="34" charset="0"/>
              <a:buChar char="•"/>
              <a:tabLst>
                <a:tab pos="2190750" algn="l"/>
              </a:tabLst>
              <a:defRPr sz="1800" baseline="0">
                <a:solidFill>
                  <a:srgbClr val="6E6452"/>
                </a:solidFill>
                <a:latin typeface="+mn-lt"/>
              </a:defRPr>
            </a:lvl9pPr>
          </a:lstStyle>
          <a:p>
            <a:r>
              <a:rPr lang="vi-VN" sz="1300" b="0" dirty="0"/>
              <a:t>Propunerea de proiect este bazată pe rezultatele negocierilor bilaterale dintre Guvernul RM şi al Germaniei în noiembrie 2009</a:t>
            </a:r>
          </a:p>
          <a:p>
            <a:r>
              <a:rPr lang="vi-VN" sz="1300" b="0" dirty="0"/>
              <a:t>Durata proiectului este de 7 ani, şi este divizată în două faze: 1/2010 – 12/2014 şi 01/2015 – 12/2016</a:t>
            </a:r>
          </a:p>
          <a:p>
            <a:r>
              <a:rPr lang="vi-VN" sz="1300" b="0" dirty="0"/>
              <a:t>Partenerul instituţional este Ministerul Dezvoltării Regionale şi Construcţiilor al RM </a:t>
            </a:r>
          </a:p>
          <a:p>
            <a:pPr>
              <a:defRPr/>
            </a:pPr>
            <a:r>
              <a:rPr lang="vi-VN" sz="1300" b="0" dirty="0"/>
              <a:t>Contribuţia</a:t>
            </a:r>
            <a:r>
              <a:rPr lang="en-US" sz="1300" b="0" dirty="0"/>
              <a:t> </a:t>
            </a:r>
            <a:r>
              <a:rPr lang="en-US" sz="1300" b="0" dirty="0" err="1"/>
              <a:t>ini</a:t>
            </a:r>
            <a:r>
              <a:rPr lang="ro-RO" sz="1300" b="0" dirty="0" err="1"/>
              <a:t>ţială</a:t>
            </a:r>
            <a:r>
              <a:rPr lang="ro-RO" sz="1300" b="0" dirty="0"/>
              <a:t> a </a:t>
            </a:r>
            <a:r>
              <a:rPr lang="vi-VN" sz="1300" b="0" dirty="0"/>
              <a:t> BMZ este de 3 milioane </a:t>
            </a:r>
            <a:r>
              <a:rPr lang="ro-RO" sz="1300" b="0" dirty="0"/>
              <a:t>euro;</a:t>
            </a:r>
            <a:endParaRPr lang="vi-VN" sz="1300" b="0" dirty="0"/>
          </a:p>
          <a:p>
            <a:pPr>
              <a:defRPr/>
            </a:pPr>
            <a:r>
              <a:rPr lang="vi-VN" sz="1300" b="0" dirty="0"/>
              <a:t>Co-finanţarea din partea guvernului României este de 0</a:t>
            </a:r>
            <a:r>
              <a:rPr lang="ro-RO" sz="1300" b="0" dirty="0"/>
              <a:t>,</a:t>
            </a:r>
            <a:r>
              <a:rPr lang="vi-VN" sz="1300" b="0" dirty="0"/>
              <a:t>7 milioane </a:t>
            </a:r>
            <a:r>
              <a:rPr lang="ro-RO" sz="1300" b="0" dirty="0"/>
              <a:t>euro;</a:t>
            </a:r>
            <a:endParaRPr lang="vi-VN" sz="1300" b="0" dirty="0"/>
          </a:p>
          <a:p>
            <a:pPr>
              <a:defRPr/>
            </a:pPr>
            <a:r>
              <a:rPr lang="vi-VN" sz="1300" b="0" dirty="0"/>
              <a:t>Co-finanţarea din partea guvernului Suediei este de </a:t>
            </a:r>
            <a:r>
              <a:rPr lang="ro-RO" sz="1300" b="0" dirty="0"/>
              <a:t>3,</a:t>
            </a:r>
            <a:r>
              <a:rPr lang="ro-RO" sz="1300" b="0" dirty="0" err="1"/>
              <a:t>3</a:t>
            </a:r>
            <a:r>
              <a:rPr lang="ro-RO" sz="1300" b="0" dirty="0"/>
              <a:t> milioane euro;</a:t>
            </a:r>
            <a:endParaRPr lang="vi-VN" sz="1300" b="0" dirty="0"/>
          </a:p>
          <a:p>
            <a:pPr>
              <a:defRPr/>
            </a:pPr>
            <a:r>
              <a:rPr lang="ro-RO" sz="1300" b="0" dirty="0"/>
              <a:t>Fonduri adiţionale de la BMZ: </a:t>
            </a:r>
          </a:p>
          <a:p>
            <a:pPr lvl="1"/>
            <a:r>
              <a:rPr lang="vi-VN" sz="1300" b="0" dirty="0"/>
              <a:t>2 milioane euro pentru activităţile proiectului;</a:t>
            </a:r>
          </a:p>
          <a:p>
            <a:pPr lvl="1"/>
            <a:r>
              <a:rPr lang="it-IT" sz="1300" b="0" dirty="0"/>
              <a:t>10,9 </a:t>
            </a:r>
            <a:r>
              <a:rPr lang="it-IT" sz="1300" b="0" dirty="0" err="1"/>
              <a:t>milioane</a:t>
            </a:r>
            <a:r>
              <a:rPr lang="it-IT" sz="1300" b="0" dirty="0"/>
              <a:t> euro </a:t>
            </a:r>
            <a:r>
              <a:rPr lang="it-IT" sz="1300" b="0" dirty="0" err="1"/>
              <a:t>pentru</a:t>
            </a:r>
            <a:r>
              <a:rPr lang="it-IT" sz="1300" b="0" dirty="0"/>
              <a:t> </a:t>
            </a:r>
            <a:r>
              <a:rPr lang="it-IT" sz="1300" b="0" dirty="0" err="1"/>
              <a:t>investiţii</a:t>
            </a:r>
            <a:r>
              <a:rPr lang="it-IT" sz="1300" b="0" dirty="0"/>
              <a:t> </a:t>
            </a:r>
            <a:r>
              <a:rPr lang="it-IT" sz="1300" b="0" dirty="0" err="1"/>
              <a:t>în</a:t>
            </a:r>
            <a:r>
              <a:rPr lang="it-IT" sz="1300" b="0" dirty="0"/>
              <a:t> </a:t>
            </a:r>
            <a:r>
              <a:rPr lang="it-IT" sz="1300" b="0" dirty="0" err="1"/>
              <a:t>dezvoltare</a:t>
            </a:r>
            <a:r>
              <a:rPr lang="it-IT" sz="1300" b="0" dirty="0"/>
              <a:t> </a:t>
            </a:r>
            <a:r>
              <a:rPr lang="it-IT" sz="1300" b="0" dirty="0" err="1"/>
              <a:t>regională</a:t>
            </a:r>
            <a:r>
              <a:rPr lang="it-IT" sz="1300" b="0" dirty="0"/>
              <a:t>.</a:t>
            </a:r>
          </a:p>
        </p:txBody>
      </p:sp>
      <p:pic>
        <p:nvPicPr>
          <p:cNvPr id="9" name="Picture 2" descr="http://t1.gstatic.com/images?q=tbn:ANd9GcTXqNSZtZaOP2xUpheMyVgYMqSR5PUTa3460d2mVErLkJbFpE4A6qz7tO4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25912" y="2423109"/>
            <a:ext cx="1285875" cy="782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 descr="175px-Flag_of_Germany_svg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9788" y="2441023"/>
            <a:ext cx="1309687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140px-Flag_of_Moldova_svg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81282" y="2441022"/>
            <a:ext cx="157162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Gruppieren 4422"/>
          <p:cNvGrpSpPr>
            <a:grpSpLocks/>
          </p:cNvGrpSpPr>
          <p:nvPr/>
        </p:nvGrpSpPr>
        <p:grpSpPr bwMode="auto">
          <a:xfrm>
            <a:off x="6018213" y="754063"/>
            <a:ext cx="3125787" cy="2511425"/>
            <a:chOff x="6018212" y="753533"/>
            <a:chExt cx="3125788" cy="2511425"/>
          </a:xfrm>
        </p:grpSpPr>
        <p:pic>
          <p:nvPicPr>
            <p:cNvPr id="13" name="Picture 15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31567" r="58847" b="24559"/>
            <a:stretch>
              <a:fillRect/>
            </a:stretch>
          </p:blipFill>
          <p:spPr bwMode="auto">
            <a:xfrm>
              <a:off x="6018212" y="753533"/>
              <a:ext cx="3125788" cy="2511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feld 4424"/>
            <p:cNvSpPr txBox="1"/>
            <p:nvPr/>
          </p:nvSpPr>
          <p:spPr bwMode="auto">
            <a:xfrm>
              <a:off x="7035799" y="977370"/>
              <a:ext cx="1871664" cy="307777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>
              <a:lvl1pPr eaLnBrk="0" hangingPunct="0">
                <a:defRPr sz="2200" b="1">
                  <a:solidFill>
                    <a:srgbClr val="999999"/>
                  </a:solidFill>
                  <a:latin typeface="Arial" charset="0"/>
                </a:defRPr>
              </a:lvl1pPr>
              <a:lvl2pPr marL="742950" indent="-285750" eaLnBrk="0" hangingPunct="0">
                <a:defRPr sz="2200" b="1">
                  <a:solidFill>
                    <a:srgbClr val="999999"/>
                  </a:solidFill>
                  <a:latin typeface="Arial" charset="0"/>
                </a:defRPr>
              </a:lvl2pPr>
              <a:lvl3pPr marL="1143000" indent="-228600" eaLnBrk="0" hangingPunct="0">
                <a:defRPr sz="2200" b="1">
                  <a:solidFill>
                    <a:srgbClr val="999999"/>
                  </a:solidFill>
                  <a:latin typeface="Arial" charset="0"/>
                </a:defRPr>
              </a:lvl3pPr>
              <a:lvl4pPr marL="1600200" indent="-228600" eaLnBrk="0" hangingPunct="0">
                <a:defRPr sz="2200" b="1">
                  <a:solidFill>
                    <a:srgbClr val="999999"/>
                  </a:solidFill>
                  <a:latin typeface="Arial" charset="0"/>
                </a:defRPr>
              </a:lvl4pPr>
              <a:lvl5pPr marL="2057400" indent="-228600" eaLnBrk="0" hangingPunct="0">
                <a:defRPr sz="2200" b="1">
                  <a:solidFill>
                    <a:srgbClr val="999999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 b="1">
                  <a:solidFill>
                    <a:srgbClr val="999999"/>
                  </a:solidFill>
                  <a:latin typeface="Arial" charset="0"/>
                </a:defRPr>
              </a:lvl9pPr>
            </a:lstStyle>
            <a:p>
              <a:pPr algn="r"/>
              <a:r>
                <a:rPr lang="en-GB" sz="1000" dirty="0" smtClean="0">
                  <a:solidFill>
                    <a:srgbClr val="7F7F7F"/>
                  </a:solidFill>
                </a:rPr>
                <a:t>Moldova</a:t>
              </a:r>
              <a:endParaRPr lang="en-GB" sz="1000" dirty="0">
                <a:solidFill>
                  <a:srgbClr val="7F7F7F"/>
                </a:solidFill>
              </a:endParaRPr>
            </a:p>
            <a:p>
              <a:pPr algn="r"/>
              <a:endParaRPr lang="en-GB" sz="1000" dirty="0">
                <a:solidFill>
                  <a:srgbClr val="7F7F7F"/>
                </a:solidFill>
              </a:endParaRPr>
            </a:p>
          </p:txBody>
        </p:sp>
      </p:grpSp>
      <p:pic>
        <p:nvPicPr>
          <p:cNvPr id="15" name="Picture 11" descr="http://flags-and-anthems.com/media/flags/flagge-schweden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41790" y="2419933"/>
            <a:ext cx="1309688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465100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3D270E5-631C-4FEB-B576-0C864664A630}" type="datetime1">
              <a:rPr lang="en-GB" smtClean="0"/>
              <a:pPr/>
              <a:t>21/05/2013</a:t>
            </a:fld>
            <a:endParaRPr lang="de-DE" dirty="0"/>
          </a:p>
        </p:txBody>
      </p:sp>
      <p:pic>
        <p:nvPicPr>
          <p:cNvPr id="18" name="Picture 4" descr="Regina dev map.jp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43257" y="1825109"/>
            <a:ext cx="4713288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itle 4"/>
          <p:cNvSpPr txBox="1">
            <a:spLocks/>
          </p:cNvSpPr>
          <p:nvPr/>
        </p:nvSpPr>
        <p:spPr bwMode="auto">
          <a:xfrm>
            <a:off x="412497" y="974945"/>
            <a:ext cx="8643938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50000"/>
              </a:lnSpc>
              <a:spcBef>
                <a:spcPct val="20000"/>
              </a:spcBef>
              <a:tabLst>
                <a:tab pos="2190750" algn="l"/>
              </a:tabLst>
            </a:pPr>
            <a:r>
              <a:rPr lang="en-US" sz="1800" b="0" kern="0" dirty="0" smtClean="0">
                <a:solidFill>
                  <a:srgbClr val="C00000"/>
                </a:solidFill>
              </a:rPr>
              <a:t/>
            </a:r>
            <a:br>
              <a:rPr lang="en-US" sz="1800" b="0" kern="0" dirty="0" smtClean="0">
                <a:solidFill>
                  <a:srgbClr val="C00000"/>
                </a:solidFill>
              </a:rPr>
            </a:br>
            <a:r>
              <a:rPr lang="en-US" sz="1800" b="0" kern="0" dirty="0" smtClean="0">
                <a:solidFill>
                  <a:srgbClr val="C00000"/>
                </a:solidFill>
              </a:rPr>
              <a:t/>
            </a:r>
            <a:br>
              <a:rPr lang="en-US" sz="1800" b="0" kern="0" dirty="0" smtClean="0">
                <a:solidFill>
                  <a:srgbClr val="C00000"/>
                </a:solidFill>
              </a:rPr>
            </a:br>
            <a:r>
              <a:rPr lang="en-US" sz="1800" b="0" kern="0" dirty="0" smtClean="0">
                <a:solidFill>
                  <a:srgbClr val="C00000"/>
                </a:solidFill>
              </a:rPr>
              <a:t/>
            </a:r>
            <a:br>
              <a:rPr lang="en-US" sz="1800" b="0" kern="0" dirty="0" smtClean="0">
                <a:solidFill>
                  <a:srgbClr val="C00000"/>
                </a:solidFill>
              </a:rPr>
            </a:br>
            <a:r>
              <a:rPr lang="en-US" sz="1800" b="0" kern="0" dirty="0" smtClean="0">
                <a:solidFill>
                  <a:srgbClr val="C00000"/>
                </a:solidFill>
              </a:rPr>
              <a:t/>
            </a:r>
            <a:br>
              <a:rPr lang="en-US" sz="1800" b="0" kern="0" dirty="0" smtClean="0">
                <a:solidFill>
                  <a:srgbClr val="C00000"/>
                </a:solidFill>
              </a:rPr>
            </a:br>
            <a:r>
              <a:rPr lang="en-US" sz="1800" b="0" kern="0" dirty="0" smtClean="0">
                <a:solidFill>
                  <a:srgbClr val="C00000"/>
                </a:solidFill>
              </a:rPr>
              <a:t/>
            </a:r>
            <a:br>
              <a:rPr lang="en-US" sz="1800" b="0" kern="0" dirty="0" smtClean="0">
                <a:solidFill>
                  <a:srgbClr val="C00000"/>
                </a:solidFill>
              </a:rPr>
            </a:br>
            <a:r>
              <a:rPr lang="en-US" sz="1800" b="0" kern="0" dirty="0" smtClean="0">
                <a:solidFill>
                  <a:srgbClr val="C00000"/>
                </a:solidFill>
              </a:rPr>
              <a:t/>
            </a:r>
            <a:br>
              <a:rPr lang="en-US" sz="1800" b="0" kern="0" dirty="0" smtClean="0">
                <a:solidFill>
                  <a:srgbClr val="C00000"/>
                </a:solidFill>
              </a:rPr>
            </a:br>
            <a:r>
              <a:rPr lang="en-US" sz="1800" b="0" kern="0" dirty="0" smtClean="0">
                <a:solidFill>
                  <a:srgbClr val="C00000"/>
                </a:solidFill>
              </a:rPr>
              <a:t/>
            </a:r>
            <a:br>
              <a:rPr lang="en-US" sz="1800" b="0" kern="0" dirty="0" smtClean="0">
                <a:solidFill>
                  <a:srgbClr val="C00000"/>
                </a:solidFill>
              </a:rPr>
            </a:br>
            <a:r>
              <a:rPr lang="en-US" sz="1800" b="0" kern="0" dirty="0" smtClean="0">
                <a:solidFill>
                  <a:srgbClr val="C00000"/>
                </a:solidFill>
              </a:rPr>
              <a:t>                      </a:t>
            </a:r>
            <a:br>
              <a:rPr lang="en-US" sz="1800" b="0" kern="0" dirty="0" smtClean="0">
                <a:solidFill>
                  <a:srgbClr val="C00000"/>
                </a:solidFill>
              </a:rPr>
            </a:br>
            <a:r>
              <a:rPr lang="en-US" sz="1800" b="0" kern="0" dirty="0" smtClean="0">
                <a:solidFill>
                  <a:srgbClr val="C00000"/>
                </a:solidFill>
              </a:rPr>
              <a:t>                                         </a:t>
            </a:r>
            <a:r>
              <a:rPr lang="en-US" sz="1800" b="0" dirty="0">
                <a:solidFill>
                  <a:srgbClr val="C00000"/>
                </a:solidFill>
              </a:rPr>
              <a:t/>
            </a:r>
            <a:br>
              <a:rPr lang="en-US" sz="1800" b="0" dirty="0">
                <a:solidFill>
                  <a:srgbClr val="C00000"/>
                </a:solidFill>
              </a:rPr>
            </a:br>
            <a:r>
              <a:rPr lang="en-US" sz="1800" b="0" dirty="0">
                <a:solidFill>
                  <a:srgbClr val="C00000"/>
                </a:solidFill>
              </a:rPr>
              <a:t/>
            </a:r>
            <a:br>
              <a:rPr lang="en-US" sz="1800" b="0" dirty="0">
                <a:solidFill>
                  <a:srgbClr val="C00000"/>
                </a:solidFill>
              </a:rPr>
            </a:br>
            <a:r>
              <a:rPr lang="en-US" sz="1800" b="0" dirty="0">
                <a:solidFill>
                  <a:srgbClr val="C00000"/>
                </a:solidFill>
              </a:rPr>
              <a:t/>
            </a:r>
            <a:br>
              <a:rPr lang="en-US" sz="1800" b="0" dirty="0">
                <a:solidFill>
                  <a:srgbClr val="C00000"/>
                </a:solidFill>
              </a:rPr>
            </a:br>
            <a:r>
              <a:rPr lang="en-US" sz="1800" b="0" dirty="0">
                <a:solidFill>
                  <a:srgbClr val="C00000"/>
                </a:solidFill>
              </a:rPr>
              <a:t/>
            </a:r>
            <a:br>
              <a:rPr lang="en-US" sz="1800" b="0" dirty="0">
                <a:solidFill>
                  <a:srgbClr val="C00000"/>
                </a:solidFill>
              </a:rPr>
            </a:br>
            <a:r>
              <a:rPr lang="en-US" sz="1800" b="0" dirty="0">
                <a:solidFill>
                  <a:srgbClr val="C00000"/>
                </a:solidFill>
              </a:rPr>
              <a:t/>
            </a:r>
            <a:br>
              <a:rPr lang="en-US" sz="1800" b="0" dirty="0">
                <a:solidFill>
                  <a:srgbClr val="C00000"/>
                </a:solidFill>
              </a:rPr>
            </a:br>
            <a:r>
              <a:rPr lang="en-US" sz="1800" b="0" dirty="0">
                <a:solidFill>
                  <a:srgbClr val="C00000"/>
                </a:solidFill>
              </a:rPr>
              <a:t/>
            </a:r>
            <a:br>
              <a:rPr lang="en-US" sz="1800" b="0" dirty="0">
                <a:solidFill>
                  <a:srgbClr val="C00000"/>
                </a:solidFill>
              </a:rPr>
            </a:br>
            <a:r>
              <a:rPr lang="en-US" sz="1800" b="0" dirty="0">
                <a:solidFill>
                  <a:srgbClr val="C00000"/>
                </a:solidFill>
              </a:rPr>
              <a:t/>
            </a:r>
            <a:br>
              <a:rPr lang="en-US" sz="1800" b="0" dirty="0">
                <a:solidFill>
                  <a:srgbClr val="C00000"/>
                </a:solidFill>
              </a:rPr>
            </a:br>
            <a:r>
              <a:rPr lang="en-US" sz="1800" b="0" dirty="0">
                <a:solidFill>
                  <a:srgbClr val="C00000"/>
                </a:solidFill>
              </a:rPr>
              <a:t>                      </a:t>
            </a:r>
            <a:br>
              <a:rPr lang="en-US" sz="1800" b="0" dirty="0">
                <a:solidFill>
                  <a:srgbClr val="C00000"/>
                </a:solidFill>
              </a:rPr>
            </a:br>
            <a:r>
              <a:rPr lang="en-US" sz="1800" b="0" dirty="0">
                <a:solidFill>
                  <a:srgbClr val="C00000"/>
                </a:solidFill>
              </a:rPr>
              <a:t>                      </a:t>
            </a:r>
            <a:r>
              <a:rPr lang="en-US" sz="1800" b="0" dirty="0" err="1">
                <a:solidFill>
                  <a:srgbClr val="C00000"/>
                </a:solidFill>
              </a:rPr>
              <a:t>Obiectivul</a:t>
            </a:r>
            <a:r>
              <a:rPr lang="en-US" sz="1800" b="0" dirty="0">
                <a:solidFill>
                  <a:srgbClr val="C00000"/>
                </a:solidFill>
              </a:rPr>
              <a:t> general al </a:t>
            </a:r>
            <a:r>
              <a:rPr lang="en-US" sz="1800" b="0" dirty="0" err="1">
                <a:solidFill>
                  <a:srgbClr val="C00000"/>
                </a:solidFill>
              </a:rPr>
              <a:t>proiectului</a:t>
            </a:r>
            <a:r>
              <a:rPr lang="en-US" sz="1800" b="0" dirty="0">
                <a:solidFill>
                  <a:srgbClr val="C00000"/>
                </a:solidFill>
              </a:rPr>
              <a:t/>
            </a:r>
            <a:br>
              <a:rPr lang="en-US" sz="1800" b="0" dirty="0">
                <a:solidFill>
                  <a:srgbClr val="C00000"/>
                </a:solidFill>
              </a:rPr>
            </a:br>
            <a:r>
              <a:rPr lang="en-US" sz="1800" b="0" dirty="0"/>
              <a:t>         </a:t>
            </a:r>
            <a:r>
              <a:rPr lang="vi-VN" sz="1800" b="0" dirty="0"/>
              <a:t>Servicii locale îmbunătăţite în satele şi oraşele selectate din Republica Moldova prin:</a:t>
            </a:r>
            <a:br>
              <a:rPr lang="vi-VN" sz="1800" b="0" dirty="0"/>
            </a:br>
            <a:r>
              <a:rPr lang="en-GB" sz="1800" b="0" dirty="0">
                <a:solidFill>
                  <a:srgbClr val="C00000"/>
                </a:solidFill>
              </a:rPr>
              <a:t>I </a:t>
            </a:r>
            <a:r>
              <a:rPr lang="ro-RO" sz="1800" b="0" dirty="0">
                <a:solidFill>
                  <a:srgbClr val="C00000"/>
                </a:solidFill>
              </a:rPr>
              <a:t>Domeniu de intervenţie</a:t>
            </a:r>
            <a:r>
              <a:rPr lang="en-GB" sz="1800" b="0" dirty="0"/>
              <a:t/>
            </a:r>
            <a:br>
              <a:rPr lang="en-GB" sz="1800" b="0" dirty="0"/>
            </a:br>
            <a:r>
              <a:rPr lang="vi-VN" sz="1800" b="0" dirty="0"/>
              <a:t>Investiţii şi tehnologii inovatoare</a:t>
            </a:r>
            <a:br>
              <a:rPr lang="vi-VN" sz="1800" b="0" dirty="0"/>
            </a:br>
            <a:r>
              <a:rPr lang="vi-VN" sz="1800" b="0" dirty="0"/>
              <a:t>Capacităţi consolidate şi management modernizat al prestatorilor de servicii</a:t>
            </a:r>
            <a:br>
              <a:rPr lang="vi-VN" sz="1800" b="0" dirty="0"/>
            </a:br>
            <a:r>
              <a:rPr lang="vi-VN" sz="1800" b="0" dirty="0"/>
              <a:t>Consolidare a cooperării intercomunitare şi a participării la nivel local</a:t>
            </a:r>
            <a:br>
              <a:rPr lang="vi-VN" sz="1800" b="0" dirty="0"/>
            </a:br>
            <a:r>
              <a:rPr lang="ro-RO" sz="1800" b="0" dirty="0">
                <a:solidFill>
                  <a:srgbClr val="C00000"/>
                </a:solidFill>
              </a:rPr>
              <a:t>a II-lea</a:t>
            </a:r>
            <a:r>
              <a:rPr lang="en-GB" sz="1800" b="0" dirty="0">
                <a:solidFill>
                  <a:srgbClr val="C00000"/>
                </a:solidFill>
              </a:rPr>
              <a:t> </a:t>
            </a:r>
            <a:r>
              <a:rPr lang="ro-RO" sz="1800" b="0" dirty="0">
                <a:solidFill>
                  <a:srgbClr val="C00000"/>
                </a:solidFill>
              </a:rPr>
              <a:t>Domeniu de intervenţie</a:t>
            </a:r>
            <a:r>
              <a:rPr lang="en-GB" sz="1800" b="0" dirty="0"/>
              <a:t/>
            </a:r>
            <a:br>
              <a:rPr lang="en-GB" sz="1800" b="0" dirty="0"/>
            </a:br>
            <a:r>
              <a:rPr lang="vi-VN" sz="1800" b="0" dirty="0"/>
              <a:t>O mai bună coordonare dintre instituţii la nivel local, regional şi naţional, prin planificarea şi programarea integrată a investiţiilor</a:t>
            </a:r>
            <a:r>
              <a:rPr lang="en-GB" sz="1800" b="0" dirty="0">
                <a:solidFill>
                  <a:srgbClr val="4B4B4B"/>
                </a:solidFill>
              </a:rPr>
              <a:t/>
            </a:r>
            <a:br>
              <a:rPr lang="en-GB" sz="1800" b="0" dirty="0">
                <a:solidFill>
                  <a:srgbClr val="4B4B4B"/>
                </a:solidFill>
              </a:rPr>
            </a:br>
            <a:r>
              <a:rPr lang="en-GB" sz="1800" b="0" dirty="0">
                <a:solidFill>
                  <a:srgbClr val="4B4B4B"/>
                </a:solidFill>
              </a:rPr>
              <a:t/>
            </a:r>
            <a:br>
              <a:rPr lang="en-GB" sz="1800" b="0" dirty="0">
                <a:solidFill>
                  <a:srgbClr val="4B4B4B"/>
                </a:solidFill>
              </a:rPr>
            </a:br>
            <a:r>
              <a:rPr lang="en-GB" sz="1800" b="0" dirty="0">
                <a:solidFill>
                  <a:srgbClr val="4B4B4B"/>
                </a:solidFill>
              </a:rPr>
              <a:t/>
            </a:r>
            <a:br>
              <a:rPr lang="en-GB" sz="1800" b="0" dirty="0">
                <a:solidFill>
                  <a:srgbClr val="4B4B4B"/>
                </a:solidFill>
              </a:rPr>
            </a:br>
            <a:r>
              <a:rPr lang="en-GB" sz="1800" b="0" dirty="0">
                <a:solidFill>
                  <a:srgbClr val="4B4B4B"/>
                </a:solidFill>
              </a:rPr>
              <a:t/>
            </a:r>
            <a:br>
              <a:rPr lang="en-GB" sz="1800" b="0" dirty="0">
                <a:solidFill>
                  <a:srgbClr val="4B4B4B"/>
                </a:solidFill>
              </a:rPr>
            </a:br>
            <a:r>
              <a:rPr lang="en-GB" sz="1800" b="0" dirty="0">
                <a:solidFill>
                  <a:srgbClr val="4B4B4B"/>
                </a:solidFill>
              </a:rPr>
              <a:t/>
            </a:r>
            <a:br>
              <a:rPr lang="en-GB" sz="1800" b="0" dirty="0">
                <a:solidFill>
                  <a:srgbClr val="4B4B4B"/>
                </a:solidFill>
              </a:rPr>
            </a:br>
            <a:r>
              <a:rPr lang="en-GB" sz="1800" b="0" dirty="0">
                <a:solidFill>
                  <a:srgbClr val="4B4B4B"/>
                </a:solidFill>
              </a:rPr>
              <a:t/>
            </a:r>
            <a:br>
              <a:rPr lang="en-GB" sz="1800" b="0" dirty="0">
                <a:solidFill>
                  <a:srgbClr val="4B4B4B"/>
                </a:solidFill>
              </a:rPr>
            </a:br>
            <a:r>
              <a:rPr lang="en-GB" sz="1800" b="0" dirty="0">
                <a:solidFill>
                  <a:srgbClr val="4B4B4B"/>
                </a:solidFill>
              </a:rPr>
              <a:t/>
            </a:r>
            <a:br>
              <a:rPr lang="en-GB" sz="1800" b="0" dirty="0">
                <a:solidFill>
                  <a:srgbClr val="4B4B4B"/>
                </a:solidFill>
              </a:rPr>
            </a:br>
            <a:r>
              <a:rPr lang="en-GB" sz="1800" b="0" dirty="0">
                <a:solidFill>
                  <a:srgbClr val="4B4B4B"/>
                </a:solidFill>
              </a:rPr>
              <a:t/>
            </a:r>
            <a:br>
              <a:rPr lang="en-GB" sz="1800" b="0" dirty="0">
                <a:solidFill>
                  <a:srgbClr val="4B4B4B"/>
                </a:solidFill>
              </a:rPr>
            </a:br>
            <a:r>
              <a:rPr lang="en-US" sz="1800" b="0" dirty="0"/>
              <a:t/>
            </a:r>
            <a:br>
              <a:rPr lang="en-US" sz="1800" b="0" dirty="0"/>
            </a:br>
            <a:r>
              <a:rPr lang="en-GB" sz="1800" b="0" kern="0" dirty="0" smtClean="0">
                <a:solidFill>
                  <a:srgbClr val="4B4B4B"/>
                </a:solidFill>
              </a:rPr>
              <a:t/>
            </a:r>
            <a:br>
              <a:rPr lang="en-GB" sz="1800" b="0" kern="0" dirty="0" smtClean="0">
                <a:solidFill>
                  <a:srgbClr val="4B4B4B"/>
                </a:solidFill>
              </a:rPr>
            </a:br>
            <a:r>
              <a:rPr lang="en-GB" sz="1800" b="0" kern="0" dirty="0" smtClean="0">
                <a:solidFill>
                  <a:srgbClr val="4B4B4B"/>
                </a:solidFill>
              </a:rPr>
              <a:t/>
            </a:r>
            <a:br>
              <a:rPr lang="en-GB" sz="1800" b="0" kern="0" dirty="0" smtClean="0">
                <a:solidFill>
                  <a:srgbClr val="4B4B4B"/>
                </a:solidFill>
              </a:rPr>
            </a:br>
            <a:r>
              <a:rPr lang="en-GB" sz="1800" b="0" kern="0" dirty="0" smtClean="0">
                <a:solidFill>
                  <a:srgbClr val="4B4B4B"/>
                </a:solidFill>
              </a:rPr>
              <a:t/>
            </a:r>
            <a:br>
              <a:rPr lang="en-GB" sz="1800" b="0" kern="0" dirty="0" smtClean="0">
                <a:solidFill>
                  <a:srgbClr val="4B4B4B"/>
                </a:solidFill>
              </a:rPr>
            </a:br>
            <a:r>
              <a:rPr lang="en-GB" sz="1800" b="0" kern="0" dirty="0" smtClean="0">
                <a:solidFill>
                  <a:srgbClr val="4B4B4B"/>
                </a:solidFill>
              </a:rPr>
              <a:t/>
            </a:r>
            <a:br>
              <a:rPr lang="en-GB" sz="1800" b="0" kern="0" dirty="0" smtClean="0">
                <a:solidFill>
                  <a:srgbClr val="4B4B4B"/>
                </a:solidFill>
              </a:rPr>
            </a:br>
            <a:r>
              <a:rPr lang="en-GB" sz="1800" b="0" kern="0" dirty="0" smtClean="0">
                <a:solidFill>
                  <a:srgbClr val="4B4B4B"/>
                </a:solidFill>
              </a:rPr>
              <a:t/>
            </a:r>
            <a:br>
              <a:rPr lang="en-GB" sz="1800" b="0" kern="0" dirty="0" smtClean="0">
                <a:solidFill>
                  <a:srgbClr val="4B4B4B"/>
                </a:solidFill>
              </a:rPr>
            </a:br>
            <a:r>
              <a:rPr lang="en-GB" sz="1800" b="0" kern="0" dirty="0" smtClean="0">
                <a:solidFill>
                  <a:srgbClr val="4B4B4B"/>
                </a:solidFill>
              </a:rPr>
              <a:t/>
            </a:r>
            <a:br>
              <a:rPr lang="en-GB" sz="1800" b="0" kern="0" dirty="0" smtClean="0">
                <a:solidFill>
                  <a:srgbClr val="4B4B4B"/>
                </a:solidFill>
              </a:rPr>
            </a:br>
            <a:r>
              <a:rPr lang="en-GB" sz="1800" b="0" kern="0" dirty="0" smtClean="0">
                <a:solidFill>
                  <a:srgbClr val="4B4B4B"/>
                </a:solidFill>
              </a:rPr>
              <a:t/>
            </a:r>
            <a:br>
              <a:rPr lang="en-GB" sz="1800" b="0" kern="0" dirty="0" smtClean="0">
                <a:solidFill>
                  <a:srgbClr val="4B4B4B"/>
                </a:solidFill>
              </a:rPr>
            </a:br>
            <a:r>
              <a:rPr lang="en-US" sz="1800" b="0" kern="0" dirty="0" smtClean="0"/>
              <a:t/>
            </a:r>
            <a:br>
              <a:rPr lang="en-US" sz="1800" b="0" kern="0" dirty="0" smtClean="0"/>
            </a:br>
            <a:endParaRPr lang="en-US" sz="1800" b="0" kern="0" dirty="0" smtClean="0"/>
          </a:p>
        </p:txBody>
      </p:sp>
    </p:spTree>
    <p:extLst>
      <p:ext uri="{BB962C8B-B14F-4D97-AF65-F5344CB8AC3E}">
        <p14:creationId xmlns:p14="http://schemas.microsoft.com/office/powerpoint/2010/main" xmlns="" val="30312270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Untertitel 10"/>
          <p:cNvSpPr>
            <a:spLocks noGrp="1"/>
          </p:cNvSpPr>
          <p:nvPr>
            <p:ph type="subTitle" sz="quarter" idx="1"/>
          </p:nvPr>
        </p:nvSpPr>
        <p:spPr>
          <a:xfrm>
            <a:off x="1067561" y="3863711"/>
            <a:ext cx="7034400" cy="1752600"/>
          </a:xfrm>
        </p:spPr>
        <p:txBody>
          <a:bodyPr/>
          <a:lstStyle/>
          <a:p>
            <a:r>
              <a:rPr lang="de-DE" dirty="0" err="1" smtClean="0"/>
              <a:t>Primul</a:t>
            </a:r>
            <a:r>
              <a:rPr lang="de-DE" dirty="0" smtClean="0"/>
              <a:t> </a:t>
            </a:r>
            <a:r>
              <a:rPr lang="de-DE" dirty="0" err="1" smtClean="0"/>
              <a:t>domeniu</a:t>
            </a:r>
            <a:r>
              <a:rPr lang="de-DE" dirty="0" smtClean="0"/>
              <a:t> de </a:t>
            </a:r>
            <a:r>
              <a:rPr lang="de-DE" dirty="0" err="1" smtClean="0"/>
              <a:t>interven</a:t>
            </a:r>
            <a:r>
              <a:rPr lang="ro-RO" dirty="0" smtClean="0"/>
              <a:t>ţie</a:t>
            </a:r>
            <a:endParaRPr lang="de-DE" dirty="0"/>
          </a:p>
        </p:txBody>
      </p:sp>
      <p:sp>
        <p:nvSpPr>
          <p:cNvPr id="10" name="Titel 9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err="1" smtClean="0"/>
              <a:t>Modernizarea</a:t>
            </a:r>
            <a:r>
              <a:rPr lang="en-US" dirty="0" smtClean="0"/>
              <a:t> </a:t>
            </a:r>
            <a:r>
              <a:rPr lang="en-US" dirty="0" err="1" smtClean="0"/>
              <a:t>serviciilor</a:t>
            </a:r>
            <a:r>
              <a:rPr lang="en-US" dirty="0" smtClean="0"/>
              <a:t> </a:t>
            </a:r>
            <a:r>
              <a:rPr lang="en-US" dirty="0" err="1" smtClean="0"/>
              <a:t>publice</a:t>
            </a:r>
            <a:r>
              <a:rPr lang="en-US" dirty="0" smtClean="0"/>
              <a:t> locale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8971416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714374" y="812696"/>
            <a:ext cx="7776000" cy="617928"/>
          </a:xfrm>
        </p:spPr>
        <p:txBody>
          <a:bodyPr/>
          <a:lstStyle/>
          <a:p>
            <a:r>
              <a:rPr lang="en-US" dirty="0" err="1"/>
              <a:t>P</a:t>
            </a:r>
            <a:r>
              <a:rPr lang="en-US" dirty="0" err="1" smtClean="0"/>
              <a:t>roiecte</a:t>
            </a:r>
            <a:r>
              <a:rPr lang="en-US" dirty="0" smtClean="0"/>
              <a:t>-pilot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3D270E5-631C-4FEB-B576-0C864664A630}" type="datetime1">
              <a:rPr lang="en-GB" smtClean="0"/>
              <a:pPr/>
              <a:t>21/05/2013</a:t>
            </a:fld>
            <a:endParaRPr lang="de-DE" dirty="0"/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xmlns="" val="4161222194"/>
              </p:ext>
            </p:extLst>
          </p:nvPr>
        </p:nvGraphicFramePr>
        <p:xfrm>
          <a:off x="411133" y="1643050"/>
          <a:ext cx="8358246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TextBox 13"/>
          <p:cNvSpPr txBox="1">
            <a:spLocks noChangeArrowheads="1"/>
          </p:cNvSpPr>
          <p:nvPr/>
        </p:nvSpPr>
        <p:spPr bwMode="auto">
          <a:xfrm>
            <a:off x="6178550" y="3343275"/>
            <a:ext cx="253047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vi-VN" sz="1800" dirty="0">
                <a:solidFill>
                  <a:schemeClr val="bg1"/>
                </a:solidFill>
              </a:rPr>
              <a:t>Îmbunătăţirea sistemului integrat de management al deşeurilor solide în raioanele Şoldăneşti, Rezina şi Floreşti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143625" y="1168906"/>
            <a:ext cx="24722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o-RO" sz="1600" dirty="0">
                <a:solidFill>
                  <a:schemeClr val="tx1"/>
                </a:solidFill>
              </a:rPr>
              <a:t>Gestionare</a:t>
            </a:r>
            <a:r>
              <a:rPr lang="en-US" sz="1600" dirty="0">
                <a:solidFill>
                  <a:schemeClr val="tx1"/>
                </a:solidFill>
              </a:rPr>
              <a:t>a</a:t>
            </a:r>
            <a:r>
              <a:rPr lang="ro-RO" sz="1600" dirty="0">
                <a:solidFill>
                  <a:schemeClr val="tx1"/>
                </a:solidFill>
              </a:rPr>
              <a:t> deşeurilor solide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14374" y="1276351"/>
            <a:ext cx="24177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o-RO" sz="1800" dirty="0">
                <a:solidFill>
                  <a:schemeClr val="tx1"/>
                </a:solidFill>
              </a:rPr>
              <a:t>Eficienţa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ro-RO" sz="1800" dirty="0">
                <a:solidFill>
                  <a:schemeClr val="tx1"/>
                </a:solidFill>
              </a:rPr>
              <a:t>energetică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357563" y="1138237"/>
            <a:ext cx="258286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o-RO" sz="1600" dirty="0">
                <a:solidFill>
                  <a:schemeClr val="tx1"/>
                </a:solidFill>
              </a:rPr>
              <a:t>Aprovizionare</a:t>
            </a:r>
            <a:r>
              <a:rPr lang="en-US" sz="1600" dirty="0">
                <a:solidFill>
                  <a:schemeClr val="tx1"/>
                </a:solidFill>
              </a:rPr>
              <a:t>a</a:t>
            </a:r>
            <a:r>
              <a:rPr lang="ro-RO" sz="1600" dirty="0">
                <a:solidFill>
                  <a:schemeClr val="tx1"/>
                </a:solidFill>
              </a:rPr>
              <a:t> cu apă şi canalizare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643063" y="5929313"/>
            <a:ext cx="66436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o-RO" sz="1400">
                <a:solidFill>
                  <a:schemeClr val="tx1"/>
                </a:solidFill>
              </a:rPr>
              <a:t>Modernizarea serviciilor publice locale în Republica Moldova</a:t>
            </a:r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49346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D2E697-014E-4C21-BA04-3B8B690E4FCF}" type="datetime1">
              <a:rPr lang="de-DE" smtClean="0"/>
              <a:pPr>
                <a:defRPr/>
              </a:pPr>
              <a:t>21.05.2013</a:t>
            </a:fld>
            <a:endParaRPr lang="de-DE" dirty="0"/>
          </a:p>
        </p:txBody>
      </p:sp>
      <p:pic>
        <p:nvPicPr>
          <p:cNvPr id="17" name="Picture 2" descr="C:\Users\Właściciel\Documents\0_GIZ_MLSP_Moldova\2012-06-28_Steering_Committee\Mapa\Rayons_Moldov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0831" y="1032375"/>
            <a:ext cx="4417255" cy="5472732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6629987" y="2887980"/>
            <a:ext cx="2152357" cy="830997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vi-VN" sz="1200" dirty="0"/>
              <a:t>Eficienţa energetică a clădirilor publice în raionul Orhei - spitalul regional din Orhei</a:t>
            </a:r>
            <a:endParaRPr lang="en-US" sz="1200" dirty="0"/>
          </a:p>
        </p:txBody>
      </p:sp>
      <p:sp>
        <p:nvSpPr>
          <p:cNvPr id="20" name="Rectangle 19"/>
          <p:cNvSpPr/>
          <p:nvPr/>
        </p:nvSpPr>
        <p:spPr>
          <a:xfrm>
            <a:off x="5375246" y="980955"/>
            <a:ext cx="2390120" cy="646331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vi-VN" sz="1200" dirty="0"/>
              <a:t>Eficienţa Energetică: „Sistemul de iluminare stradală” în raionul Soroca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240780" y="1741539"/>
            <a:ext cx="2482948" cy="830997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vi-VN" sz="1200" dirty="0"/>
              <a:t>  Îmbunătăţirea sistemului integrat de management al deşeurilor solide în raioanele Şoldăneşti, Rezina şi Floreşti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98352" y="1818305"/>
            <a:ext cx="1667022" cy="1200329"/>
          </a:xfrm>
          <a:prstGeom prst="rect">
            <a:avLst/>
          </a:prstGeom>
          <a:ln>
            <a:solidFill>
              <a:schemeClr val="bg2">
                <a:lumMod val="90000"/>
                <a:alpha val="97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  <a:flatTx/>
          </a:bodyPr>
          <a:lstStyle/>
          <a:p>
            <a:pPr lvl="0" algn="ctr"/>
            <a:r>
              <a:rPr lang="vi-VN" sz="1200" dirty="0"/>
              <a:t>Îmbunătăţirea sistemului de alimentare cu apă şi canalizare în comunităţile din raionul Râşcani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61525" y="5463625"/>
            <a:ext cx="1962443" cy="1015663"/>
          </a:xfrm>
          <a:prstGeom prst="rect">
            <a:avLst/>
          </a:prstGeom>
          <a:ln>
            <a:solidFill>
              <a:schemeClr val="bg2">
                <a:lumMod val="9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vi-VN" sz="1200" dirty="0"/>
              <a:t>Îmbunătăţirea sistemului de alimentare cu apă şi canalizare în comunităţile din raionul Cahul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 flipV="1">
            <a:off x="4948018" y="2157038"/>
            <a:ext cx="1292762" cy="29902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V="1">
            <a:off x="4277458" y="1304121"/>
            <a:ext cx="1097788" cy="334180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5077558" y="2948940"/>
            <a:ext cx="1552429" cy="262206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H="1">
            <a:off x="1965374" y="2156460"/>
            <a:ext cx="1256714" cy="169677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H="1">
            <a:off x="3023968" y="5673090"/>
            <a:ext cx="1150620" cy="113701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</p:spTree>
    <p:extLst>
      <p:ext uri="{BB962C8B-B14F-4D97-AF65-F5344CB8AC3E}">
        <p14:creationId xmlns:p14="http://schemas.microsoft.com/office/powerpoint/2010/main" xmlns="" val="26593579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3D270E5-631C-4FEB-B576-0C864664A630}" type="datetime1">
              <a:rPr lang="en-GB" smtClean="0"/>
              <a:pPr/>
              <a:t>21/05/2013</a:t>
            </a:fld>
            <a:endParaRPr lang="de-DE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xmlns="" val="3071915913"/>
              </p:ext>
            </p:extLst>
          </p:nvPr>
        </p:nvGraphicFramePr>
        <p:xfrm>
          <a:off x="0" y="1085606"/>
          <a:ext cx="9144000" cy="4451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48296626"/>
              </p:ext>
            </p:extLst>
          </p:nvPr>
        </p:nvGraphicFramePr>
        <p:xfrm>
          <a:off x="344413" y="5659666"/>
          <a:ext cx="8574657" cy="9230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xmlns="" val="34992190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Untertitel 10"/>
          <p:cNvSpPr>
            <a:spLocks noGrp="1"/>
          </p:cNvSpPr>
          <p:nvPr>
            <p:ph type="subTitle" sz="quarter" idx="1"/>
          </p:nvPr>
        </p:nvSpPr>
        <p:spPr>
          <a:xfrm>
            <a:off x="1067561" y="3863711"/>
            <a:ext cx="7034400" cy="1752600"/>
          </a:xfrm>
        </p:spPr>
        <p:txBody>
          <a:bodyPr/>
          <a:lstStyle/>
          <a:p>
            <a:r>
              <a:rPr lang="ro-RO" dirty="0" smtClean="0"/>
              <a:t>Al doilea domeniu de intervenţie</a:t>
            </a:r>
            <a:endParaRPr lang="de-DE" dirty="0"/>
          </a:p>
        </p:txBody>
      </p:sp>
      <p:sp>
        <p:nvSpPr>
          <p:cNvPr id="10" name="Titel 9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ro-RO" dirty="0" smtClean="0"/>
              <a:t>Planificarea şi programarea regională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2167256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8376" y="116632"/>
            <a:ext cx="8424936" cy="6741368"/>
          </a:xfrm>
        </p:spPr>
        <p:txBody>
          <a:bodyPr>
            <a:noAutofit/>
          </a:bodyPr>
          <a:lstStyle/>
          <a:p>
            <a:pPr algn="ctr" eaLnBrk="1" hangingPunct="1">
              <a:buFontTx/>
              <a:buNone/>
            </a:pPr>
            <a:endParaRPr lang="en-GB" u="sng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ro-RO" sz="2400" dirty="0" smtClean="0">
                <a:latin typeface="Arial" pitchFamily="34" charset="0"/>
                <a:cs typeface="Arial" pitchFamily="34" charset="0"/>
              </a:rPr>
              <a:t>Scopul asistenţei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en-GB" sz="2000" u="sng" dirty="0" err="1" smtClean="0">
                <a:latin typeface="Arial" pitchFamily="34" charset="0"/>
                <a:cs typeface="Arial" pitchFamily="34" charset="0"/>
              </a:rPr>
              <a:t>Scenari</a:t>
            </a:r>
            <a:r>
              <a:rPr lang="ro-RO" sz="2000" u="sng" dirty="0" smtClean="0">
                <a:latin typeface="Arial" pitchFamily="34" charset="0"/>
                <a:cs typeface="Arial" pitchFamily="34" charset="0"/>
              </a:rPr>
              <a:t>ul</a:t>
            </a:r>
            <a:r>
              <a:rPr lang="en-GB" sz="2000" u="sng" dirty="0" smtClean="0">
                <a:latin typeface="Arial" pitchFamily="34" charset="0"/>
                <a:cs typeface="Arial" pitchFamily="34" charset="0"/>
              </a:rPr>
              <a:t> A:</a:t>
            </a:r>
          </a:p>
          <a:p>
            <a:pPr eaLnBrk="1" hangingPunct="1"/>
            <a:r>
              <a:rPr lang="ro-RO" sz="2000" dirty="0" smtClean="0">
                <a:latin typeface="Arial" pitchFamily="34" charset="0"/>
                <a:cs typeface="Arial" pitchFamily="34" charset="0"/>
              </a:rPr>
              <a:t>Elaborarea planurilor de dezvoltare sectoriale pentru domeniile AAC, MDS şi EE a clădirilor publice, integrarea lor în documentele regionale de politici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eaLnBrk="1" hangingPunct="1"/>
            <a:r>
              <a:rPr lang="ro-RO" sz="2000" dirty="0" smtClean="0">
                <a:latin typeface="Arial" pitchFamily="34" charset="0"/>
                <a:cs typeface="Arial" pitchFamily="34" charset="0"/>
              </a:rPr>
              <a:t>Fluxul de concepte de proiecte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(“</a:t>
            </a:r>
            <a:r>
              <a:rPr lang="ro-RO" sz="2000" dirty="0" smtClean="0">
                <a:latin typeface="Arial" pitchFamily="34" charset="0"/>
                <a:cs typeface="Arial" pitchFamily="34" charset="0"/>
              </a:rPr>
              <a:t>proiecte viabile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”) </a:t>
            </a:r>
            <a:r>
              <a:rPr lang="ro-RO" sz="2000" dirty="0" smtClean="0">
                <a:latin typeface="Arial" pitchFamily="34" charset="0"/>
                <a:cs typeface="Arial" pitchFamily="34" charset="0"/>
              </a:rPr>
              <a:t>în sectoarele menţionate mai sus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ro-RO" sz="1800" i="1" dirty="0" smtClean="0">
                <a:latin typeface="Arial" pitchFamily="34" charset="0"/>
                <a:cs typeface="Arial" pitchFamily="34" charset="0"/>
              </a:rPr>
              <a:t>fişe investiţionale elaborate în cele cei sectoare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);</a:t>
            </a:r>
          </a:p>
          <a:p>
            <a:pPr eaLnBrk="1" hangingPunct="1"/>
            <a:r>
              <a:rPr lang="ro-RO" sz="2000" dirty="0" smtClean="0">
                <a:latin typeface="Arial" pitchFamily="34" charset="0"/>
                <a:cs typeface="Arial" pitchFamily="34" charset="0"/>
              </a:rPr>
              <a:t>Dezvoltarea capacităţilor actorilor locali şi regionali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800" i="1" u="sng" dirty="0" err="1" smtClean="0">
                <a:latin typeface="Arial" pitchFamily="34" charset="0"/>
                <a:cs typeface="Arial" pitchFamily="34" charset="0"/>
              </a:rPr>
              <a:t>Scenari</a:t>
            </a:r>
            <a:r>
              <a:rPr lang="ro-RO" i="1" u="sng" dirty="0" smtClean="0">
                <a:latin typeface="Arial" pitchFamily="34" charset="0"/>
                <a:cs typeface="Arial" pitchFamily="34" charset="0"/>
              </a:rPr>
              <a:t>ul</a:t>
            </a:r>
            <a:r>
              <a:rPr lang="en-GB" sz="1800" i="1" u="sng" dirty="0" smtClean="0">
                <a:latin typeface="Arial" pitchFamily="34" charset="0"/>
                <a:cs typeface="Arial" pitchFamily="34" charset="0"/>
              </a:rPr>
              <a:t> B (</a:t>
            </a:r>
            <a:r>
              <a:rPr lang="ro-RO" sz="1800" i="1" u="sng" dirty="0" smtClean="0">
                <a:latin typeface="Arial" pitchFamily="34" charset="0"/>
                <a:cs typeface="Arial" pitchFamily="34" charset="0"/>
              </a:rPr>
              <a:t>când va fi mandatat</a:t>
            </a:r>
            <a:r>
              <a:rPr lang="en-GB" sz="1800" i="1" u="sng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ro-RO" sz="1800" i="1" u="sng" dirty="0" smtClean="0">
                <a:latin typeface="Arial" pitchFamily="34" charset="0"/>
                <a:cs typeface="Arial" pitchFamily="34" charset="0"/>
              </a:rPr>
              <a:t> sprijinit de Uniunea Europeană</a:t>
            </a:r>
            <a:r>
              <a:rPr lang="en-GB" sz="1800" i="1" u="sng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eaLnBrk="1" hangingPunct="1"/>
            <a:r>
              <a:rPr lang="ro-RO" sz="1800" i="1" dirty="0" smtClean="0">
                <a:latin typeface="Arial" pitchFamily="34" charset="0"/>
                <a:cs typeface="Arial" pitchFamily="34" charset="0"/>
              </a:rPr>
              <a:t>Planuri operaţionale regionale pentru drumuri locale şi regionale</a:t>
            </a:r>
            <a:r>
              <a:rPr lang="en-GB" sz="1800" i="1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eaLnBrk="1" hangingPunct="1"/>
            <a:r>
              <a:rPr lang="ro-RO" sz="1800" i="1" dirty="0" smtClean="0">
                <a:latin typeface="Arial" pitchFamily="34" charset="0"/>
                <a:cs typeface="Arial" pitchFamily="34" charset="0"/>
              </a:rPr>
              <a:t>Transformarea conceptelor de</a:t>
            </a:r>
            <a:r>
              <a:rPr lang="en-GB" sz="1800" i="1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ro-RO" sz="1800" i="1" dirty="0" smtClean="0">
                <a:latin typeface="Arial" pitchFamily="34" charset="0"/>
                <a:cs typeface="Arial" pitchFamily="34" charset="0"/>
              </a:rPr>
              <a:t>proiecte viabile</a:t>
            </a:r>
            <a:r>
              <a:rPr lang="en-GB" sz="1800" i="1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ro-RO" sz="1800" i="1" dirty="0" smtClean="0">
                <a:latin typeface="Arial" pitchFamily="34" charset="0"/>
                <a:cs typeface="Arial" pitchFamily="34" charset="0"/>
              </a:rPr>
              <a:t>în </a:t>
            </a:r>
            <a:r>
              <a:rPr lang="en-GB" sz="1800" i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ro-RO" sz="1800" i="1" dirty="0" smtClean="0">
                <a:latin typeface="Arial" pitchFamily="34" charset="0"/>
                <a:cs typeface="Arial" pitchFamily="34" charset="0"/>
              </a:rPr>
              <a:t>proiecte gata de finanţare</a:t>
            </a:r>
            <a:r>
              <a:rPr lang="en-GB" sz="1800" i="1" dirty="0" smtClean="0">
                <a:latin typeface="Arial" pitchFamily="34" charset="0"/>
                <a:cs typeface="Arial" pitchFamily="34" charset="0"/>
              </a:rPr>
              <a:t>”    (incl. </a:t>
            </a:r>
            <a:r>
              <a:rPr lang="ro-RO" i="1" dirty="0">
                <a:latin typeface="Arial" pitchFamily="34" charset="0"/>
                <a:cs typeface="Arial" pitchFamily="34" charset="0"/>
              </a:rPr>
              <a:t>s</a:t>
            </a:r>
            <a:r>
              <a:rPr lang="ro-RO" sz="1800" i="1" dirty="0" smtClean="0">
                <a:latin typeface="Arial" pitchFamily="34" charset="0"/>
                <a:cs typeface="Arial" pitchFamily="34" charset="0"/>
              </a:rPr>
              <a:t>tudii de fezabilitate</a:t>
            </a:r>
            <a:r>
              <a:rPr lang="en-GB" sz="18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o-RO" sz="1800" i="1" dirty="0" smtClean="0">
                <a:latin typeface="Arial" pitchFamily="34" charset="0"/>
                <a:cs typeface="Arial" pitchFamily="34" charset="0"/>
              </a:rPr>
              <a:t>anali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impactului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asupra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mediului</a:t>
            </a:r>
            <a:r>
              <a:rPr lang="en-GB" sz="1800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o-RO" sz="1800" i="1" dirty="0" smtClean="0">
                <a:latin typeface="Arial" pitchFamily="34" charset="0"/>
                <a:cs typeface="Arial" pitchFamily="34" charset="0"/>
              </a:rPr>
              <a:t>documente de design tehnic</a:t>
            </a:r>
            <a:r>
              <a:rPr lang="en-GB" sz="1800" i="1" dirty="0" smtClean="0">
                <a:latin typeface="Arial" pitchFamily="34" charset="0"/>
                <a:cs typeface="Arial" pitchFamily="34" charset="0"/>
              </a:rPr>
              <a:t> etc.);</a:t>
            </a:r>
          </a:p>
          <a:p>
            <a:pPr eaLnBrk="1" hangingPunct="1"/>
            <a:r>
              <a:rPr lang="ro-RO" sz="1800" i="1" dirty="0" smtClean="0">
                <a:latin typeface="Arial" pitchFamily="34" charset="0"/>
                <a:cs typeface="Arial" pitchFamily="34" charset="0"/>
              </a:rPr>
              <a:t>Flux de proiecte investiţionale </a:t>
            </a:r>
            <a:r>
              <a:rPr lang="en-GB" sz="18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ro-RO" sz="1600" i="1" dirty="0" smtClean="0">
                <a:latin typeface="Arial" pitchFamily="34" charset="0"/>
                <a:cs typeface="Arial" pitchFamily="34" charset="0"/>
              </a:rPr>
              <a:t>proiecte investiţionale în 4 sectoare</a:t>
            </a:r>
            <a:r>
              <a:rPr lang="en-GB" sz="1800" i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eaLnBrk="1" hangingPunct="1"/>
            <a:endParaRPr lang="en-GB" sz="1800" i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0215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mspl">
  <a:themeElements>
    <a:clrScheme name="GIZ">
      <a:dk1>
        <a:srgbClr val="000000"/>
      </a:dk1>
      <a:lt1>
        <a:srgbClr val="FFFFFF"/>
      </a:lt1>
      <a:dk2>
        <a:srgbClr val="6E6452"/>
      </a:dk2>
      <a:lt2>
        <a:srgbClr val="D2CDC8"/>
      </a:lt2>
      <a:accent1>
        <a:srgbClr val="C80F0F"/>
      </a:accent1>
      <a:accent2>
        <a:srgbClr val="4B859F"/>
      </a:accent2>
      <a:accent3>
        <a:srgbClr val="B498BA"/>
      </a:accent3>
      <a:accent4>
        <a:srgbClr val="F3BF49"/>
      </a:accent4>
      <a:accent5>
        <a:srgbClr val="94B322"/>
      </a:accent5>
      <a:accent6>
        <a:srgbClr val="B4E3ED"/>
      </a:accent6>
      <a:hlink>
        <a:srgbClr val="0000FF"/>
      </a:hlink>
      <a:folHlink>
        <a:srgbClr val="800080"/>
      </a:folHlink>
    </a:clrScheme>
    <a:fontScheme name="GIZ Schri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T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Cover">
  <a:themeElements>
    <a:clrScheme name="GTZ-DE">
      <a:dk1>
        <a:srgbClr val="000000"/>
      </a:dk1>
      <a:lt1>
        <a:srgbClr val="FFFFFF"/>
      </a:lt1>
      <a:dk2>
        <a:srgbClr val="727272"/>
      </a:dk2>
      <a:lt2>
        <a:srgbClr val="D9D9D9"/>
      </a:lt2>
      <a:accent1>
        <a:srgbClr val="4B859F"/>
      </a:accent1>
      <a:accent2>
        <a:srgbClr val="C80F0E"/>
      </a:accent2>
      <a:accent3>
        <a:srgbClr val="DEDEAF"/>
      </a:accent3>
      <a:accent4>
        <a:srgbClr val="939393"/>
      </a:accent4>
      <a:accent5>
        <a:srgbClr val="9AB0BA"/>
      </a:accent5>
      <a:accent6>
        <a:srgbClr val="BABA93"/>
      </a:accent6>
      <a:hlink>
        <a:srgbClr val="0000FF"/>
      </a:hlink>
      <a:folHlink>
        <a:srgbClr val="800080"/>
      </a:folHlink>
    </a:clrScheme>
    <a:fontScheme name="GTZ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T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mspl</Template>
  <TotalTime>125</TotalTime>
  <Words>935</Words>
  <Application>Microsoft Office PowerPoint</Application>
  <PresentationFormat>On-screen Show (4:3)</PresentationFormat>
  <Paragraphs>168</Paragraphs>
  <Slides>16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template mspl</vt:lpstr>
      <vt:lpstr>Cover</vt:lpstr>
      <vt:lpstr>Modernizarea Serviciilor Publice Locale în Republica Moldova</vt:lpstr>
      <vt:lpstr>Modernizarea serviciilor publice locale în Republica Moldova </vt:lpstr>
      <vt:lpstr>Slide 3</vt:lpstr>
      <vt:lpstr>Modernizarea serviciilor publice locale</vt:lpstr>
      <vt:lpstr>Proiecte-pilot</vt:lpstr>
      <vt:lpstr>Slide 6</vt:lpstr>
      <vt:lpstr>Slide 7</vt:lpstr>
      <vt:lpstr>Planificarea şi programarea regională</vt:lpstr>
      <vt:lpstr>Slide 9</vt:lpstr>
      <vt:lpstr>Un flux veritabil de proiecte</vt:lpstr>
      <vt:lpstr>Progresarea în dezvoltarea proiectelor</vt:lpstr>
      <vt:lpstr>Etape şi donatori</vt:lpstr>
      <vt:lpstr>Slide 13</vt:lpstr>
      <vt:lpstr>Ce reprezintă un atelier sectorial regional?</vt:lpstr>
      <vt:lpstr>Unde suntem? Conceptul atelierelor de PPR</vt:lpstr>
      <vt:lpstr>Mulţumim pentru atenţie.</vt:lpstr>
    </vt:vector>
  </TitlesOfParts>
  <Company>ZIT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Modernization of Local Public Services in the Republic of Moldova</dc:title>
  <dc:creator>Laura</dc:creator>
  <cp:keywords>GIZ-Leerfolie</cp:keywords>
  <cp:lastModifiedBy>Svetlana</cp:lastModifiedBy>
  <cp:revision>43</cp:revision>
  <cp:lastPrinted>2012-07-19T10:16:59Z</cp:lastPrinted>
  <dcterms:created xsi:type="dcterms:W3CDTF">2013-04-16T13:19:01Z</dcterms:created>
  <dcterms:modified xsi:type="dcterms:W3CDTF">2013-05-21T13:27:38Z</dcterms:modified>
</cp:coreProperties>
</file>