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27" r:id="rId3"/>
    <p:sldId id="329" r:id="rId4"/>
    <p:sldId id="336" r:id="rId5"/>
    <p:sldId id="333" r:id="rId6"/>
    <p:sldId id="340" r:id="rId7"/>
    <p:sldId id="337" r:id="rId8"/>
    <p:sldId id="263" r:id="rId9"/>
  </p:sldIdLst>
  <p:sldSz cx="10826750" cy="8120063" type="B4ISO"/>
  <p:notesSz cx="6858000" cy="9144000"/>
  <p:defaultTextStyle>
    <a:defPPr>
      <a:defRPr lang="ru-RU"/>
    </a:defPPr>
    <a:lvl1pPr marL="0" algn="l" defTabSz="10826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1325" algn="l" defTabSz="10826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2650" algn="l" defTabSz="10826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23974" algn="l" defTabSz="10826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65299" algn="l" defTabSz="10826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06624" algn="l" defTabSz="10826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47949" algn="l" defTabSz="10826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89274" algn="l" defTabSz="10826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30598" algn="l" defTabSz="10826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4671" autoAdjust="0"/>
  </p:normalViewPr>
  <p:slideViewPr>
    <p:cSldViewPr>
      <p:cViewPr>
        <p:scale>
          <a:sx n="60" d="100"/>
          <a:sy n="60" d="100"/>
        </p:scale>
        <p:origin x="-1524" y="-78"/>
      </p:cViewPr>
      <p:guideLst>
        <p:guide orient="horz" pos="2558"/>
        <p:guide pos="34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A2327E-6454-433C-82FA-2023379B277A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8DABF78-E4AF-4D89-8098-7200215AF69D}">
      <dgm:prSet phldrT="[Text]"/>
      <dgm:spPr/>
      <dgm:t>
        <a:bodyPr/>
        <a:lstStyle/>
        <a:p>
          <a:r>
            <a:rPr lang="ro-RO" b="1" dirty="0" smtClean="0"/>
            <a:t>13 raioane</a:t>
          </a:r>
          <a:endParaRPr lang="en-US" b="1" dirty="0"/>
        </a:p>
      </dgm:t>
    </dgm:pt>
    <dgm:pt modelId="{8BB4E6E7-9300-4DD0-80C6-2600F8C31CBC}" type="parTrans" cxnId="{2511578D-B79B-417A-A8F1-263B37E5AEC7}">
      <dgm:prSet/>
      <dgm:spPr/>
      <dgm:t>
        <a:bodyPr/>
        <a:lstStyle/>
        <a:p>
          <a:endParaRPr lang="en-US"/>
        </a:p>
      </dgm:t>
    </dgm:pt>
    <dgm:pt modelId="{476D8B93-F545-4223-96ED-DBFC59477C55}" type="sibTrans" cxnId="{2511578D-B79B-417A-A8F1-263B37E5AEC7}">
      <dgm:prSet/>
      <dgm:spPr/>
      <dgm:t>
        <a:bodyPr/>
        <a:lstStyle/>
        <a:p>
          <a:endParaRPr lang="en-US"/>
        </a:p>
      </dgm:t>
    </dgm:pt>
    <dgm:pt modelId="{4F6B1F27-B98F-4C4E-8F11-A708E087F77E}">
      <dgm:prSet phldrT="[Text]"/>
      <dgm:spPr/>
      <dgm:t>
        <a:bodyPr/>
        <a:lstStyle/>
        <a:p>
          <a:r>
            <a:rPr lang="ro-RO" b="1" dirty="0" smtClean="0"/>
            <a:t>14 orașe</a:t>
          </a:r>
          <a:endParaRPr lang="en-US" b="1" dirty="0"/>
        </a:p>
      </dgm:t>
    </dgm:pt>
    <dgm:pt modelId="{22DF3FA0-B510-4FA9-8A98-9F5F04879C2A}" type="parTrans" cxnId="{543BBDAB-448B-4D23-A776-AC56BA4F6D2D}">
      <dgm:prSet/>
      <dgm:spPr/>
      <dgm:t>
        <a:bodyPr/>
        <a:lstStyle/>
        <a:p>
          <a:endParaRPr lang="en-US"/>
        </a:p>
      </dgm:t>
    </dgm:pt>
    <dgm:pt modelId="{37858727-F1D6-4816-871B-9F81C60D1C0F}" type="sibTrans" cxnId="{543BBDAB-448B-4D23-A776-AC56BA4F6D2D}">
      <dgm:prSet/>
      <dgm:spPr/>
      <dgm:t>
        <a:bodyPr/>
        <a:lstStyle/>
        <a:p>
          <a:endParaRPr lang="en-US"/>
        </a:p>
      </dgm:t>
    </dgm:pt>
    <dgm:pt modelId="{2499464C-EF8D-47E4-A054-3A3B00A0B99A}">
      <dgm:prSet phldrT="[Text]"/>
      <dgm:spPr/>
      <dgm:t>
        <a:bodyPr/>
        <a:lstStyle/>
        <a:p>
          <a:r>
            <a:rPr lang="ro-RO" b="1" dirty="0" smtClean="0"/>
            <a:t>570 de sate </a:t>
          </a:r>
          <a:endParaRPr lang="en-US" b="1" dirty="0"/>
        </a:p>
      </dgm:t>
    </dgm:pt>
    <dgm:pt modelId="{F4CDF0E3-2413-492A-998F-E71812F35F64}" type="parTrans" cxnId="{71DB480E-85CB-49CC-94D8-2F2BA340F47A}">
      <dgm:prSet/>
      <dgm:spPr/>
      <dgm:t>
        <a:bodyPr/>
        <a:lstStyle/>
        <a:p>
          <a:endParaRPr lang="en-US"/>
        </a:p>
      </dgm:t>
    </dgm:pt>
    <dgm:pt modelId="{6526A960-44F4-47CD-B349-68086680685E}" type="sibTrans" cxnId="{71DB480E-85CB-49CC-94D8-2F2BA340F47A}">
      <dgm:prSet/>
      <dgm:spPr/>
      <dgm:t>
        <a:bodyPr/>
        <a:lstStyle/>
        <a:p>
          <a:endParaRPr lang="en-US"/>
        </a:p>
      </dgm:t>
    </dgm:pt>
    <dgm:pt modelId="{A299B68E-E173-4ABD-8B9A-DF829E29E9DC}" type="pres">
      <dgm:prSet presAssocID="{E3A2327E-6454-433C-82FA-2023379B277A}" presName="linearFlow" presStyleCnt="0">
        <dgm:presLayoutVars>
          <dgm:resizeHandles val="exact"/>
        </dgm:presLayoutVars>
      </dgm:prSet>
      <dgm:spPr/>
    </dgm:pt>
    <dgm:pt modelId="{6E7C1F35-549C-4ACC-8F4D-9E5C6C4F44E5}" type="pres">
      <dgm:prSet presAssocID="{28DABF78-E4AF-4D89-8098-7200215AF69D}" presName="node" presStyleLbl="node1" presStyleIdx="0" presStyleCnt="3" custScaleX="114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EB0DE-4A67-47DE-8D8C-F20E5A6AF2C6}" type="pres">
      <dgm:prSet presAssocID="{476D8B93-F545-4223-96ED-DBFC59477C5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8A1F92E-68C4-452A-9D5E-71591034165E}" type="pres">
      <dgm:prSet presAssocID="{476D8B93-F545-4223-96ED-DBFC59477C5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91ACD46-1449-439A-8D34-6809D4412940}" type="pres">
      <dgm:prSet presAssocID="{4F6B1F27-B98F-4C4E-8F11-A708E087F77E}" presName="node" presStyleLbl="node1" presStyleIdx="1" presStyleCnt="3" custScaleX="138812" custLinFactNeighborX="18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3A1FE-8C72-4158-BBA5-C9993C58D65E}" type="pres">
      <dgm:prSet presAssocID="{37858727-F1D6-4816-871B-9F81C60D1C0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58F9A78-17C6-4FE3-A927-017F07D96C62}" type="pres">
      <dgm:prSet presAssocID="{37858727-F1D6-4816-871B-9F81C60D1C0F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D67C873-546F-471F-98DA-414E28C5420F}" type="pres">
      <dgm:prSet presAssocID="{2499464C-EF8D-47E4-A054-3A3B00A0B99A}" presName="node" presStyleLbl="node1" presStyleIdx="2" presStyleCnt="3" custScaleX="1629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1D5BC0-F6E5-4652-8076-AB215A944DA5}" type="presOf" srcId="{476D8B93-F545-4223-96ED-DBFC59477C55}" destId="{B8A1F92E-68C4-452A-9D5E-71591034165E}" srcOrd="1" destOrd="0" presId="urn:microsoft.com/office/officeart/2005/8/layout/process2"/>
    <dgm:cxn modelId="{3D4FC56E-6884-43C6-BC9B-B28C1CF94B47}" type="presOf" srcId="{476D8B93-F545-4223-96ED-DBFC59477C55}" destId="{88CEB0DE-4A67-47DE-8D8C-F20E5A6AF2C6}" srcOrd="0" destOrd="0" presId="urn:microsoft.com/office/officeart/2005/8/layout/process2"/>
    <dgm:cxn modelId="{8D9AC484-8F4B-492A-9087-031F311CAAF1}" type="presOf" srcId="{4F6B1F27-B98F-4C4E-8F11-A708E087F77E}" destId="{291ACD46-1449-439A-8D34-6809D4412940}" srcOrd="0" destOrd="0" presId="urn:microsoft.com/office/officeart/2005/8/layout/process2"/>
    <dgm:cxn modelId="{DD733106-BC3A-42FD-893A-E2ADE8D577FF}" type="presOf" srcId="{2499464C-EF8D-47E4-A054-3A3B00A0B99A}" destId="{9D67C873-546F-471F-98DA-414E28C5420F}" srcOrd="0" destOrd="0" presId="urn:microsoft.com/office/officeart/2005/8/layout/process2"/>
    <dgm:cxn modelId="{6E80B3F6-CC19-486C-AC35-E8A2A4ECD2BB}" type="presOf" srcId="{E3A2327E-6454-433C-82FA-2023379B277A}" destId="{A299B68E-E173-4ABD-8B9A-DF829E29E9DC}" srcOrd="0" destOrd="0" presId="urn:microsoft.com/office/officeart/2005/8/layout/process2"/>
    <dgm:cxn modelId="{88D8B620-8D55-43F8-AF73-E2CD40ED23F8}" type="presOf" srcId="{37858727-F1D6-4816-871B-9F81C60D1C0F}" destId="{2DC3A1FE-8C72-4158-BBA5-C9993C58D65E}" srcOrd="0" destOrd="0" presId="urn:microsoft.com/office/officeart/2005/8/layout/process2"/>
    <dgm:cxn modelId="{71DB480E-85CB-49CC-94D8-2F2BA340F47A}" srcId="{E3A2327E-6454-433C-82FA-2023379B277A}" destId="{2499464C-EF8D-47E4-A054-3A3B00A0B99A}" srcOrd="2" destOrd="0" parTransId="{F4CDF0E3-2413-492A-998F-E71812F35F64}" sibTransId="{6526A960-44F4-47CD-B349-68086680685E}"/>
    <dgm:cxn modelId="{2511578D-B79B-417A-A8F1-263B37E5AEC7}" srcId="{E3A2327E-6454-433C-82FA-2023379B277A}" destId="{28DABF78-E4AF-4D89-8098-7200215AF69D}" srcOrd="0" destOrd="0" parTransId="{8BB4E6E7-9300-4DD0-80C6-2600F8C31CBC}" sibTransId="{476D8B93-F545-4223-96ED-DBFC59477C55}"/>
    <dgm:cxn modelId="{5F94C943-F449-4DDE-96B8-32A79314DFC6}" type="presOf" srcId="{37858727-F1D6-4816-871B-9F81C60D1C0F}" destId="{558F9A78-17C6-4FE3-A927-017F07D96C62}" srcOrd="1" destOrd="0" presId="urn:microsoft.com/office/officeart/2005/8/layout/process2"/>
    <dgm:cxn modelId="{543BBDAB-448B-4D23-A776-AC56BA4F6D2D}" srcId="{E3A2327E-6454-433C-82FA-2023379B277A}" destId="{4F6B1F27-B98F-4C4E-8F11-A708E087F77E}" srcOrd="1" destOrd="0" parTransId="{22DF3FA0-B510-4FA9-8A98-9F5F04879C2A}" sibTransId="{37858727-F1D6-4816-871B-9F81C60D1C0F}"/>
    <dgm:cxn modelId="{E23F3E29-03CF-42B5-B0F6-60670F338807}" type="presOf" srcId="{28DABF78-E4AF-4D89-8098-7200215AF69D}" destId="{6E7C1F35-549C-4ACC-8F4D-9E5C6C4F44E5}" srcOrd="0" destOrd="0" presId="urn:microsoft.com/office/officeart/2005/8/layout/process2"/>
    <dgm:cxn modelId="{654044A0-2689-4A0C-9595-114137C75B89}" type="presParOf" srcId="{A299B68E-E173-4ABD-8B9A-DF829E29E9DC}" destId="{6E7C1F35-549C-4ACC-8F4D-9E5C6C4F44E5}" srcOrd="0" destOrd="0" presId="urn:microsoft.com/office/officeart/2005/8/layout/process2"/>
    <dgm:cxn modelId="{92FC14B7-E618-46F3-AF93-1CD1CCB4F976}" type="presParOf" srcId="{A299B68E-E173-4ABD-8B9A-DF829E29E9DC}" destId="{88CEB0DE-4A67-47DE-8D8C-F20E5A6AF2C6}" srcOrd="1" destOrd="0" presId="urn:microsoft.com/office/officeart/2005/8/layout/process2"/>
    <dgm:cxn modelId="{52DCEBB5-8628-4D1B-BF3D-CCDCADB4AD0D}" type="presParOf" srcId="{88CEB0DE-4A67-47DE-8D8C-F20E5A6AF2C6}" destId="{B8A1F92E-68C4-452A-9D5E-71591034165E}" srcOrd="0" destOrd="0" presId="urn:microsoft.com/office/officeart/2005/8/layout/process2"/>
    <dgm:cxn modelId="{DD7D84C8-9B50-4C95-90E0-53ACE9744A5D}" type="presParOf" srcId="{A299B68E-E173-4ABD-8B9A-DF829E29E9DC}" destId="{291ACD46-1449-439A-8D34-6809D4412940}" srcOrd="2" destOrd="0" presId="urn:microsoft.com/office/officeart/2005/8/layout/process2"/>
    <dgm:cxn modelId="{A2BA6591-B6C8-4591-BB7C-CCFADAC39396}" type="presParOf" srcId="{A299B68E-E173-4ABD-8B9A-DF829E29E9DC}" destId="{2DC3A1FE-8C72-4158-BBA5-C9993C58D65E}" srcOrd="3" destOrd="0" presId="urn:microsoft.com/office/officeart/2005/8/layout/process2"/>
    <dgm:cxn modelId="{D89138A2-DB93-4418-8966-1AD3538AC93B}" type="presParOf" srcId="{2DC3A1FE-8C72-4158-BBA5-C9993C58D65E}" destId="{558F9A78-17C6-4FE3-A927-017F07D96C62}" srcOrd="0" destOrd="0" presId="urn:microsoft.com/office/officeart/2005/8/layout/process2"/>
    <dgm:cxn modelId="{97E35D20-BFE4-43D9-A92F-03D3CCE93468}" type="presParOf" srcId="{A299B68E-E173-4ABD-8B9A-DF829E29E9DC}" destId="{9D67C873-546F-471F-98DA-414E28C5420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261A62-8652-486D-8932-C4521C053730}" type="doc">
      <dgm:prSet loTypeId="urn:microsoft.com/office/officeart/2005/8/layout/target3" loCatId="relationship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E70FBAA2-89FC-4FD4-AB16-F5DF73036D5B}">
      <dgm:prSet/>
      <dgm:spPr/>
      <dgm:t>
        <a:bodyPr/>
        <a:lstStyle/>
        <a:p>
          <a:pPr algn="l" rtl="0"/>
          <a:r>
            <a:rPr lang="ro-RO" b="1" dirty="0" smtClean="0"/>
            <a:t>52 de membri </a:t>
          </a:r>
          <a:r>
            <a:rPr lang="ro-RO" dirty="0" smtClean="0"/>
            <a:t>( reprezentanți</a:t>
          </a:r>
          <a:r>
            <a:rPr lang="en-US" dirty="0" smtClean="0"/>
            <a:t> </a:t>
          </a:r>
          <a:r>
            <a:rPr lang="ro-RO" dirty="0" smtClean="0"/>
            <a:t>ai APL de nivelul I și II, ONG,</a:t>
          </a:r>
          <a:r>
            <a:rPr lang="en-US" dirty="0" smtClean="0"/>
            <a:t> </a:t>
          </a:r>
          <a:r>
            <a:rPr lang="ro-RO" dirty="0" smtClean="0"/>
            <a:t>agenți</a:t>
          </a:r>
          <a:r>
            <a:rPr lang="en-US" dirty="0" smtClean="0"/>
            <a:t> </a:t>
          </a:r>
          <a:r>
            <a:rPr lang="ro-RO" dirty="0" smtClean="0"/>
            <a:t>economici din cele 13</a:t>
          </a:r>
          <a:r>
            <a:rPr lang="en-US" dirty="0" smtClean="0"/>
            <a:t> </a:t>
          </a:r>
          <a:r>
            <a:rPr lang="ro-RO" dirty="0" smtClean="0"/>
            <a:t>raioane)</a:t>
          </a:r>
          <a:endParaRPr lang="ru-RU" dirty="0"/>
        </a:p>
      </dgm:t>
    </dgm:pt>
    <dgm:pt modelId="{649942E0-87A5-4AE2-ABA5-957C3526133C}" type="parTrans" cxnId="{2E1A4E9E-CB76-4F17-98AF-631C9DC78379}">
      <dgm:prSet/>
      <dgm:spPr/>
      <dgm:t>
        <a:bodyPr/>
        <a:lstStyle/>
        <a:p>
          <a:endParaRPr lang="ru-RU"/>
        </a:p>
      </dgm:t>
    </dgm:pt>
    <dgm:pt modelId="{B557C945-8A7A-44B2-AD1C-EDA2FC97E473}" type="sibTrans" cxnId="{2E1A4E9E-CB76-4F17-98AF-631C9DC78379}">
      <dgm:prSet/>
      <dgm:spPr/>
      <dgm:t>
        <a:bodyPr/>
        <a:lstStyle/>
        <a:p>
          <a:endParaRPr lang="ru-RU"/>
        </a:p>
      </dgm:t>
    </dgm:pt>
    <dgm:pt modelId="{19E116F9-C040-4523-8924-A2673EBAA546}">
      <dgm:prSet/>
      <dgm:spPr/>
      <dgm:t>
        <a:bodyPr/>
        <a:lstStyle/>
        <a:p>
          <a:pPr algn="l" rtl="0"/>
          <a:r>
            <a:rPr lang="ro-RO" b="1" dirty="0" smtClean="0"/>
            <a:t>Aprobă </a:t>
          </a:r>
          <a:r>
            <a:rPr lang="ro-RO" dirty="0" smtClean="0"/>
            <a:t>documentele strategice</a:t>
          </a:r>
          <a:r>
            <a:rPr lang="en-US" dirty="0" smtClean="0"/>
            <a:t> </a:t>
          </a:r>
          <a:r>
            <a:rPr lang="ro-RO" dirty="0" smtClean="0"/>
            <a:t>și programatice de dezvoltare</a:t>
          </a:r>
          <a:r>
            <a:rPr lang="en-US" dirty="0" smtClean="0"/>
            <a:t> </a:t>
          </a:r>
          <a:r>
            <a:rPr lang="ro-RO" dirty="0" smtClean="0"/>
            <a:t>regională în RDC</a:t>
          </a:r>
          <a:endParaRPr lang="ru-RU" dirty="0"/>
        </a:p>
      </dgm:t>
    </dgm:pt>
    <dgm:pt modelId="{25CB511E-A62D-4740-A744-83892178F498}" type="parTrans" cxnId="{56C4B90F-36D2-4E20-AE56-1020523361AE}">
      <dgm:prSet/>
      <dgm:spPr/>
      <dgm:t>
        <a:bodyPr/>
        <a:lstStyle/>
        <a:p>
          <a:endParaRPr lang="ru-RU"/>
        </a:p>
      </dgm:t>
    </dgm:pt>
    <dgm:pt modelId="{03FF4044-9B8C-4DAE-BD52-AA33E3D3615C}" type="sibTrans" cxnId="{56C4B90F-36D2-4E20-AE56-1020523361AE}">
      <dgm:prSet/>
      <dgm:spPr/>
      <dgm:t>
        <a:bodyPr/>
        <a:lstStyle/>
        <a:p>
          <a:endParaRPr lang="ru-RU"/>
        </a:p>
      </dgm:t>
    </dgm:pt>
    <dgm:pt modelId="{9E9543B9-4385-494E-B12F-C0EF70BA6586}">
      <dgm:prSet/>
      <dgm:spPr/>
      <dgm:t>
        <a:bodyPr/>
        <a:lstStyle/>
        <a:p>
          <a:pPr algn="l" rtl="0"/>
          <a:r>
            <a:rPr lang="ro-RO" b="1" dirty="0" smtClean="0"/>
            <a:t>Structură regională deliberativă </a:t>
          </a:r>
          <a:r>
            <a:rPr lang="ro-RO" dirty="0" smtClean="0"/>
            <a:t>a Regiunii de Dezvoltare Centru (RDC)</a:t>
          </a:r>
        </a:p>
      </dgm:t>
    </dgm:pt>
    <dgm:pt modelId="{4E6113B2-4333-4912-B259-83121EED31BE}" type="sibTrans" cxnId="{1F8C5DB8-7B86-478A-9B44-C5E5222C628F}">
      <dgm:prSet/>
      <dgm:spPr/>
      <dgm:t>
        <a:bodyPr/>
        <a:lstStyle/>
        <a:p>
          <a:endParaRPr lang="ru-RU"/>
        </a:p>
      </dgm:t>
    </dgm:pt>
    <dgm:pt modelId="{4B880119-AF78-497D-853D-C167DAE81704}" type="parTrans" cxnId="{1F8C5DB8-7B86-478A-9B44-C5E5222C628F}">
      <dgm:prSet/>
      <dgm:spPr/>
      <dgm:t>
        <a:bodyPr/>
        <a:lstStyle/>
        <a:p>
          <a:endParaRPr lang="ru-RU"/>
        </a:p>
      </dgm:t>
    </dgm:pt>
    <dgm:pt modelId="{8E93327B-685B-4EA9-B388-1C06AFD0E326}" type="pres">
      <dgm:prSet presAssocID="{E0261A62-8652-486D-8932-C4521C05373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305D39-4009-484A-8BCE-AC002C1851E8}" type="pres">
      <dgm:prSet presAssocID="{9E9543B9-4385-494E-B12F-C0EF70BA6586}" presName="circle1" presStyleLbl="node1" presStyleIdx="0" presStyleCnt="3" custLinFactNeighborX="0" custLinFactNeighborY="450"/>
      <dgm:spPr/>
    </dgm:pt>
    <dgm:pt modelId="{C66F5D2D-D2FB-4285-AD14-1F617A3D35F6}" type="pres">
      <dgm:prSet presAssocID="{9E9543B9-4385-494E-B12F-C0EF70BA6586}" presName="space" presStyleCnt="0"/>
      <dgm:spPr/>
    </dgm:pt>
    <dgm:pt modelId="{33A55113-AC88-447B-AF8C-068F1BCE87F7}" type="pres">
      <dgm:prSet presAssocID="{9E9543B9-4385-494E-B12F-C0EF70BA6586}" presName="rect1" presStyleLbl="alignAcc1" presStyleIdx="0" presStyleCnt="3"/>
      <dgm:spPr/>
      <dgm:t>
        <a:bodyPr/>
        <a:lstStyle/>
        <a:p>
          <a:endParaRPr lang="ru-RU"/>
        </a:p>
      </dgm:t>
    </dgm:pt>
    <dgm:pt modelId="{FEF3517B-BA1E-4860-BAEC-0D7AFA6E5CF8}" type="pres">
      <dgm:prSet presAssocID="{E70FBAA2-89FC-4FD4-AB16-F5DF73036D5B}" presName="vertSpace2" presStyleLbl="node1" presStyleIdx="0" presStyleCnt="3"/>
      <dgm:spPr/>
    </dgm:pt>
    <dgm:pt modelId="{06D9493E-FA29-45D7-A652-7B01DFFF5B60}" type="pres">
      <dgm:prSet presAssocID="{E70FBAA2-89FC-4FD4-AB16-F5DF73036D5B}" presName="circle2" presStyleLbl="node1" presStyleIdx="1" presStyleCnt="3"/>
      <dgm:spPr/>
    </dgm:pt>
    <dgm:pt modelId="{03EF370E-710E-48BD-B154-2C0AE45E44C3}" type="pres">
      <dgm:prSet presAssocID="{E70FBAA2-89FC-4FD4-AB16-F5DF73036D5B}" presName="rect2" presStyleLbl="alignAcc1" presStyleIdx="1" presStyleCnt="3" custLinFactNeighborX="7191" custLinFactNeighborY="-1265"/>
      <dgm:spPr/>
      <dgm:t>
        <a:bodyPr/>
        <a:lstStyle/>
        <a:p>
          <a:endParaRPr lang="ru-RU"/>
        </a:p>
      </dgm:t>
    </dgm:pt>
    <dgm:pt modelId="{E40AA711-B716-49EE-A65B-6DF0122E1C62}" type="pres">
      <dgm:prSet presAssocID="{19E116F9-C040-4523-8924-A2673EBAA546}" presName="vertSpace3" presStyleLbl="node1" presStyleIdx="1" presStyleCnt="3"/>
      <dgm:spPr/>
    </dgm:pt>
    <dgm:pt modelId="{8B168528-3C72-4B93-9640-09EF87F782E4}" type="pres">
      <dgm:prSet presAssocID="{19E116F9-C040-4523-8924-A2673EBAA546}" presName="circle3" presStyleLbl="node1" presStyleIdx="2" presStyleCnt="3"/>
      <dgm:spPr/>
    </dgm:pt>
    <dgm:pt modelId="{6AF8091F-8493-4E5B-9BA0-F461C8368283}" type="pres">
      <dgm:prSet presAssocID="{19E116F9-C040-4523-8924-A2673EBAA546}" presName="rect3" presStyleLbl="alignAcc1" presStyleIdx="2" presStyleCnt="3" custScaleX="100000" custScaleY="88887"/>
      <dgm:spPr/>
      <dgm:t>
        <a:bodyPr/>
        <a:lstStyle/>
        <a:p>
          <a:endParaRPr lang="ru-RU"/>
        </a:p>
      </dgm:t>
    </dgm:pt>
    <dgm:pt modelId="{F41FD089-656E-4056-98A6-73E0809FBBE2}" type="pres">
      <dgm:prSet presAssocID="{9E9543B9-4385-494E-B12F-C0EF70BA6586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D9DC8-87D7-417D-90CA-36C33D804BF4}" type="pres">
      <dgm:prSet presAssocID="{E70FBAA2-89FC-4FD4-AB16-F5DF73036D5B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0A6F3-1A8C-4E5C-B6CD-64DAED50FF0F}" type="pres">
      <dgm:prSet presAssocID="{19E116F9-C040-4523-8924-A2673EBAA546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C9297D-84B9-4206-ADCE-D389382667BB}" type="presOf" srcId="{9E9543B9-4385-494E-B12F-C0EF70BA6586}" destId="{F41FD089-656E-4056-98A6-73E0809FBBE2}" srcOrd="1" destOrd="0" presId="urn:microsoft.com/office/officeart/2005/8/layout/target3"/>
    <dgm:cxn modelId="{389D9A9F-9DAE-4458-AC5E-56BCAD8128FA}" type="presOf" srcId="{E70FBAA2-89FC-4FD4-AB16-F5DF73036D5B}" destId="{03EF370E-710E-48BD-B154-2C0AE45E44C3}" srcOrd="0" destOrd="0" presId="urn:microsoft.com/office/officeart/2005/8/layout/target3"/>
    <dgm:cxn modelId="{2E1A4E9E-CB76-4F17-98AF-631C9DC78379}" srcId="{E0261A62-8652-486D-8932-C4521C053730}" destId="{E70FBAA2-89FC-4FD4-AB16-F5DF73036D5B}" srcOrd="1" destOrd="0" parTransId="{649942E0-87A5-4AE2-ABA5-957C3526133C}" sibTransId="{B557C945-8A7A-44B2-AD1C-EDA2FC97E473}"/>
    <dgm:cxn modelId="{8D96ED30-103C-461F-A034-B1AF32BDDA6C}" type="presOf" srcId="{9E9543B9-4385-494E-B12F-C0EF70BA6586}" destId="{33A55113-AC88-447B-AF8C-068F1BCE87F7}" srcOrd="0" destOrd="0" presId="urn:microsoft.com/office/officeart/2005/8/layout/target3"/>
    <dgm:cxn modelId="{1F8C5DB8-7B86-478A-9B44-C5E5222C628F}" srcId="{E0261A62-8652-486D-8932-C4521C053730}" destId="{9E9543B9-4385-494E-B12F-C0EF70BA6586}" srcOrd="0" destOrd="0" parTransId="{4B880119-AF78-497D-853D-C167DAE81704}" sibTransId="{4E6113B2-4333-4912-B259-83121EED31BE}"/>
    <dgm:cxn modelId="{1D761593-8144-4919-8562-278D86438560}" type="presOf" srcId="{E0261A62-8652-486D-8932-C4521C053730}" destId="{8E93327B-685B-4EA9-B388-1C06AFD0E326}" srcOrd="0" destOrd="0" presId="urn:microsoft.com/office/officeart/2005/8/layout/target3"/>
    <dgm:cxn modelId="{56C4B90F-36D2-4E20-AE56-1020523361AE}" srcId="{E0261A62-8652-486D-8932-C4521C053730}" destId="{19E116F9-C040-4523-8924-A2673EBAA546}" srcOrd="2" destOrd="0" parTransId="{25CB511E-A62D-4740-A744-83892178F498}" sibTransId="{03FF4044-9B8C-4DAE-BD52-AA33E3D3615C}"/>
    <dgm:cxn modelId="{201C9117-2F14-4598-A71D-D014745E89BB}" type="presOf" srcId="{19E116F9-C040-4523-8924-A2673EBAA546}" destId="{6AF8091F-8493-4E5B-9BA0-F461C8368283}" srcOrd="0" destOrd="0" presId="urn:microsoft.com/office/officeart/2005/8/layout/target3"/>
    <dgm:cxn modelId="{5F77AD9F-00BA-4BD4-A2E8-E2FF5BFEF07E}" type="presOf" srcId="{19E116F9-C040-4523-8924-A2673EBAA546}" destId="{44E0A6F3-1A8C-4E5C-B6CD-64DAED50FF0F}" srcOrd="1" destOrd="0" presId="urn:microsoft.com/office/officeart/2005/8/layout/target3"/>
    <dgm:cxn modelId="{E40E5E80-3D17-4A95-AF6A-65F4E11EDD54}" type="presOf" srcId="{E70FBAA2-89FC-4FD4-AB16-F5DF73036D5B}" destId="{BA9D9DC8-87D7-417D-90CA-36C33D804BF4}" srcOrd="1" destOrd="0" presId="urn:microsoft.com/office/officeart/2005/8/layout/target3"/>
    <dgm:cxn modelId="{57124F56-76C2-48F5-B431-18D190A2B0F2}" type="presParOf" srcId="{8E93327B-685B-4EA9-B388-1C06AFD0E326}" destId="{11305D39-4009-484A-8BCE-AC002C1851E8}" srcOrd="0" destOrd="0" presId="urn:microsoft.com/office/officeart/2005/8/layout/target3"/>
    <dgm:cxn modelId="{74A8865E-FE84-4F43-80A8-DFCF7B64E8EB}" type="presParOf" srcId="{8E93327B-685B-4EA9-B388-1C06AFD0E326}" destId="{C66F5D2D-D2FB-4285-AD14-1F617A3D35F6}" srcOrd="1" destOrd="0" presId="urn:microsoft.com/office/officeart/2005/8/layout/target3"/>
    <dgm:cxn modelId="{3C5481A5-1139-47E3-8AB6-380BC7513ABE}" type="presParOf" srcId="{8E93327B-685B-4EA9-B388-1C06AFD0E326}" destId="{33A55113-AC88-447B-AF8C-068F1BCE87F7}" srcOrd="2" destOrd="0" presId="urn:microsoft.com/office/officeart/2005/8/layout/target3"/>
    <dgm:cxn modelId="{75D534A4-300D-4723-9011-FCEB02AF9D3A}" type="presParOf" srcId="{8E93327B-685B-4EA9-B388-1C06AFD0E326}" destId="{FEF3517B-BA1E-4860-BAEC-0D7AFA6E5CF8}" srcOrd="3" destOrd="0" presId="urn:microsoft.com/office/officeart/2005/8/layout/target3"/>
    <dgm:cxn modelId="{B145E656-80B3-450A-9B8A-2B9A13FE6193}" type="presParOf" srcId="{8E93327B-685B-4EA9-B388-1C06AFD0E326}" destId="{06D9493E-FA29-45D7-A652-7B01DFFF5B60}" srcOrd="4" destOrd="0" presId="urn:microsoft.com/office/officeart/2005/8/layout/target3"/>
    <dgm:cxn modelId="{01CD273D-3637-44F4-BE75-B85EA2798BF1}" type="presParOf" srcId="{8E93327B-685B-4EA9-B388-1C06AFD0E326}" destId="{03EF370E-710E-48BD-B154-2C0AE45E44C3}" srcOrd="5" destOrd="0" presId="urn:microsoft.com/office/officeart/2005/8/layout/target3"/>
    <dgm:cxn modelId="{48CAC6C4-F42F-4E16-A8C2-1F55D1819848}" type="presParOf" srcId="{8E93327B-685B-4EA9-B388-1C06AFD0E326}" destId="{E40AA711-B716-49EE-A65B-6DF0122E1C62}" srcOrd="6" destOrd="0" presId="urn:microsoft.com/office/officeart/2005/8/layout/target3"/>
    <dgm:cxn modelId="{6860DD24-4DD8-4462-9229-E444CFBF8B2E}" type="presParOf" srcId="{8E93327B-685B-4EA9-B388-1C06AFD0E326}" destId="{8B168528-3C72-4B93-9640-09EF87F782E4}" srcOrd="7" destOrd="0" presId="urn:microsoft.com/office/officeart/2005/8/layout/target3"/>
    <dgm:cxn modelId="{3500A1ED-7F27-4676-A9EC-65EBEF3700E9}" type="presParOf" srcId="{8E93327B-685B-4EA9-B388-1C06AFD0E326}" destId="{6AF8091F-8493-4E5B-9BA0-F461C8368283}" srcOrd="8" destOrd="0" presId="urn:microsoft.com/office/officeart/2005/8/layout/target3"/>
    <dgm:cxn modelId="{5557AE68-3A4C-4BF0-8D6F-FF2C9FB9216A}" type="presParOf" srcId="{8E93327B-685B-4EA9-B388-1C06AFD0E326}" destId="{F41FD089-656E-4056-98A6-73E0809FBBE2}" srcOrd="9" destOrd="0" presId="urn:microsoft.com/office/officeart/2005/8/layout/target3"/>
    <dgm:cxn modelId="{1CF21704-CE87-444F-8195-8DD9C093AF35}" type="presParOf" srcId="{8E93327B-685B-4EA9-B388-1C06AFD0E326}" destId="{BA9D9DC8-87D7-417D-90CA-36C33D804BF4}" srcOrd="10" destOrd="0" presId="urn:microsoft.com/office/officeart/2005/8/layout/target3"/>
    <dgm:cxn modelId="{9EA5F242-9989-4DEF-8616-988BF1CB0F17}" type="presParOf" srcId="{8E93327B-685B-4EA9-B388-1C06AFD0E326}" destId="{44E0A6F3-1A8C-4E5C-B6CD-64DAED50FF0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7C1F35-549C-4ACC-8F4D-9E5C6C4F44E5}">
      <dsp:nvSpPr>
        <dsp:cNvPr id="0" name=""/>
        <dsp:cNvSpPr/>
      </dsp:nvSpPr>
      <dsp:spPr>
        <a:xfrm>
          <a:off x="1339219" y="0"/>
          <a:ext cx="2201535" cy="1066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900" b="1" kern="1200" dirty="0" smtClean="0"/>
            <a:t>13 raioane</a:t>
          </a:r>
          <a:endParaRPr lang="en-US" sz="2900" b="1" kern="1200" dirty="0"/>
        </a:p>
      </dsp:txBody>
      <dsp:txXfrm>
        <a:off x="1339219" y="0"/>
        <a:ext cx="2201535" cy="1066799"/>
      </dsp:txXfrm>
    </dsp:sp>
    <dsp:sp modelId="{88CEB0DE-4A67-47DE-8D8C-F20E5A6AF2C6}">
      <dsp:nvSpPr>
        <dsp:cNvPr id="0" name=""/>
        <dsp:cNvSpPr/>
      </dsp:nvSpPr>
      <dsp:spPr>
        <a:xfrm rot="5323159">
          <a:off x="2257799" y="1093470"/>
          <a:ext cx="400149" cy="480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5323159">
        <a:off x="2257799" y="1093470"/>
        <a:ext cx="400149" cy="480060"/>
      </dsp:txXfrm>
    </dsp:sp>
    <dsp:sp modelId="{291ACD46-1449-439A-8D34-6809D4412940}">
      <dsp:nvSpPr>
        <dsp:cNvPr id="0" name=""/>
        <dsp:cNvSpPr/>
      </dsp:nvSpPr>
      <dsp:spPr>
        <a:xfrm>
          <a:off x="1142999" y="1600200"/>
          <a:ext cx="2665523" cy="1066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900" b="1" kern="1200" dirty="0" smtClean="0"/>
            <a:t>14 orașe</a:t>
          </a:r>
          <a:endParaRPr lang="en-US" sz="2900" b="1" kern="1200" dirty="0"/>
        </a:p>
      </dsp:txBody>
      <dsp:txXfrm>
        <a:off x="1142999" y="1600200"/>
        <a:ext cx="2665523" cy="1066799"/>
      </dsp:txXfrm>
    </dsp:sp>
    <dsp:sp modelId="{2DC3A1FE-8C72-4158-BBA5-C9993C58D65E}">
      <dsp:nvSpPr>
        <dsp:cNvPr id="0" name=""/>
        <dsp:cNvSpPr/>
      </dsp:nvSpPr>
      <dsp:spPr>
        <a:xfrm rot="5476841">
          <a:off x="2257799" y="2693670"/>
          <a:ext cx="400149" cy="480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5476841">
        <a:off x="2257799" y="2693670"/>
        <a:ext cx="400149" cy="480060"/>
      </dsp:txXfrm>
    </dsp:sp>
    <dsp:sp modelId="{9D67C873-546F-471F-98DA-414E28C5420F}">
      <dsp:nvSpPr>
        <dsp:cNvPr id="0" name=""/>
        <dsp:cNvSpPr/>
      </dsp:nvSpPr>
      <dsp:spPr>
        <a:xfrm>
          <a:off x="875231" y="3200400"/>
          <a:ext cx="3129511" cy="1066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900" b="1" kern="1200" dirty="0" smtClean="0"/>
            <a:t>570 de sate </a:t>
          </a:r>
          <a:endParaRPr lang="en-US" sz="2900" b="1" kern="1200" dirty="0"/>
        </a:p>
      </dsp:txBody>
      <dsp:txXfrm>
        <a:off x="875231" y="3200400"/>
        <a:ext cx="3129511" cy="10667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305D39-4009-484A-8BCE-AC002C1851E8}">
      <dsp:nvSpPr>
        <dsp:cNvPr id="0" name=""/>
        <dsp:cNvSpPr/>
      </dsp:nvSpPr>
      <dsp:spPr>
        <a:xfrm>
          <a:off x="0" y="1098789"/>
          <a:ext cx="3933825" cy="393382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3A55113-AC88-447B-AF8C-068F1BCE87F7}">
      <dsp:nvSpPr>
        <dsp:cNvPr id="0" name=""/>
        <dsp:cNvSpPr/>
      </dsp:nvSpPr>
      <dsp:spPr>
        <a:xfrm>
          <a:off x="1966912" y="1081087"/>
          <a:ext cx="4589463" cy="3933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b="1" kern="1200" dirty="0" smtClean="0"/>
            <a:t>Structură regională deliberativă </a:t>
          </a:r>
          <a:r>
            <a:rPr lang="ro-RO" sz="2100" kern="1200" dirty="0" smtClean="0"/>
            <a:t>a Regiunii de Dezvoltare Centru (RDC)</a:t>
          </a:r>
        </a:p>
      </dsp:txBody>
      <dsp:txXfrm>
        <a:off x="1966912" y="1081087"/>
        <a:ext cx="4589463" cy="1180150"/>
      </dsp:txXfrm>
    </dsp:sp>
    <dsp:sp modelId="{06D9493E-FA29-45D7-A652-7B01DFFF5B60}">
      <dsp:nvSpPr>
        <dsp:cNvPr id="0" name=""/>
        <dsp:cNvSpPr/>
      </dsp:nvSpPr>
      <dsp:spPr>
        <a:xfrm>
          <a:off x="688420" y="2261237"/>
          <a:ext cx="2556984" cy="255698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50000"/>
                <a:hueOff val="178370"/>
                <a:satOff val="-2846"/>
                <a:lumOff val="27405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78370"/>
                <a:satOff val="-2846"/>
                <a:lumOff val="27405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78370"/>
                <a:satOff val="-2846"/>
                <a:lumOff val="274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EF370E-710E-48BD-B154-2C0AE45E44C3}">
      <dsp:nvSpPr>
        <dsp:cNvPr id="0" name=""/>
        <dsp:cNvSpPr/>
      </dsp:nvSpPr>
      <dsp:spPr>
        <a:xfrm>
          <a:off x="1966912" y="2228891"/>
          <a:ext cx="4589463" cy="25569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78370"/>
              <a:satOff val="-2846"/>
              <a:lumOff val="27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b="1" kern="1200" dirty="0" smtClean="0"/>
            <a:t>52 de membri </a:t>
          </a:r>
          <a:r>
            <a:rPr lang="ro-RO" sz="2100" kern="1200" dirty="0" smtClean="0"/>
            <a:t>( reprezentanți</a:t>
          </a:r>
          <a:r>
            <a:rPr lang="en-US" sz="2100" kern="1200" dirty="0" smtClean="0"/>
            <a:t> </a:t>
          </a:r>
          <a:r>
            <a:rPr lang="ro-RO" sz="2100" kern="1200" dirty="0" smtClean="0"/>
            <a:t>ai APL de nivelul I și II, ONG,</a:t>
          </a:r>
          <a:r>
            <a:rPr lang="en-US" sz="2100" kern="1200" dirty="0" smtClean="0"/>
            <a:t> </a:t>
          </a:r>
          <a:r>
            <a:rPr lang="ro-RO" sz="2100" kern="1200" dirty="0" smtClean="0"/>
            <a:t>agenți</a:t>
          </a:r>
          <a:r>
            <a:rPr lang="en-US" sz="2100" kern="1200" dirty="0" smtClean="0"/>
            <a:t> </a:t>
          </a:r>
          <a:r>
            <a:rPr lang="ro-RO" sz="2100" kern="1200" dirty="0" smtClean="0"/>
            <a:t>economici din cele 13</a:t>
          </a:r>
          <a:r>
            <a:rPr lang="en-US" sz="2100" kern="1200" dirty="0" smtClean="0"/>
            <a:t> </a:t>
          </a:r>
          <a:r>
            <a:rPr lang="ro-RO" sz="2100" kern="1200" dirty="0" smtClean="0"/>
            <a:t>raioane)</a:t>
          </a:r>
          <a:endParaRPr lang="ru-RU" sz="2100" kern="1200" dirty="0"/>
        </a:p>
      </dsp:txBody>
      <dsp:txXfrm>
        <a:off x="1966912" y="2228891"/>
        <a:ext cx="4589463" cy="1180146"/>
      </dsp:txXfrm>
    </dsp:sp>
    <dsp:sp modelId="{8B168528-3C72-4B93-9640-09EF87F782E4}">
      <dsp:nvSpPr>
        <dsp:cNvPr id="0" name=""/>
        <dsp:cNvSpPr/>
      </dsp:nvSpPr>
      <dsp:spPr>
        <a:xfrm>
          <a:off x="1376839" y="3441383"/>
          <a:ext cx="1180146" cy="118014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50000"/>
                <a:hueOff val="178370"/>
                <a:satOff val="-2846"/>
                <a:lumOff val="27405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78370"/>
                <a:satOff val="-2846"/>
                <a:lumOff val="27405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78370"/>
                <a:satOff val="-2846"/>
                <a:lumOff val="274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F8091F-8493-4E5B-9BA0-F461C8368283}">
      <dsp:nvSpPr>
        <dsp:cNvPr id="0" name=""/>
        <dsp:cNvSpPr/>
      </dsp:nvSpPr>
      <dsp:spPr>
        <a:xfrm>
          <a:off x="1966912" y="3506958"/>
          <a:ext cx="4589463" cy="10489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78370"/>
              <a:satOff val="-2846"/>
              <a:lumOff val="27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b="1" kern="1200" dirty="0" smtClean="0"/>
            <a:t>Aprobă </a:t>
          </a:r>
          <a:r>
            <a:rPr lang="ro-RO" sz="2100" kern="1200" dirty="0" smtClean="0"/>
            <a:t>documentele strategice</a:t>
          </a:r>
          <a:r>
            <a:rPr lang="en-US" sz="2100" kern="1200" dirty="0" smtClean="0"/>
            <a:t> </a:t>
          </a:r>
          <a:r>
            <a:rPr lang="ro-RO" sz="2100" kern="1200" dirty="0" smtClean="0"/>
            <a:t>și programatice de dezvoltare</a:t>
          </a:r>
          <a:r>
            <a:rPr lang="en-US" sz="2100" kern="1200" dirty="0" smtClean="0"/>
            <a:t> </a:t>
          </a:r>
          <a:r>
            <a:rPr lang="ro-RO" sz="2100" kern="1200" dirty="0" smtClean="0"/>
            <a:t>regională în RDC</a:t>
          </a:r>
          <a:endParaRPr lang="ru-RU" sz="2100" kern="1200" dirty="0"/>
        </a:p>
      </dsp:txBody>
      <dsp:txXfrm>
        <a:off x="1966912" y="3506958"/>
        <a:ext cx="4589463" cy="1048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9A212-62D7-434F-9811-45A1967CE70C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8354C-0FB6-403F-9A18-50E2002E3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D61880-B291-4AD7-B026-B5A4541C5BDF}" type="slidenum">
              <a:rPr lang="ro-MO" smtClean="0"/>
              <a:pPr>
                <a:defRPr/>
              </a:pPr>
              <a:t>7</a:t>
            </a:fld>
            <a:endParaRPr lang="ro-M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06" y="2522483"/>
            <a:ext cx="9202738" cy="17405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3" y="4601369"/>
            <a:ext cx="7578725" cy="20751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3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5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6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4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89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0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D85E-87FE-4A99-A1FF-331CE64E8B16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4C3B-0AA7-44FC-9C1D-E90E08466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5862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20000">
        <p14:gallery dir="l"/>
      </p:transition>
    </mc:Choice>
    <mc:Fallback>
      <p:transition spd="slow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D85E-87FE-4A99-A1FF-331CE64E8B16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4C3B-0AA7-44FC-9C1D-E90E08466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250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20000">
        <p14:gallery dir="l"/>
      </p:transition>
    </mc:Choice>
    <mc:Fallback>
      <p:transition spd="slow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49394" y="325179"/>
            <a:ext cx="2436019" cy="69283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1338" y="325179"/>
            <a:ext cx="7127610" cy="69283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D85E-87FE-4A99-A1FF-331CE64E8B16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4C3B-0AA7-44FC-9C1D-E90E08466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0132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20000">
        <p14:gallery dir="l"/>
      </p:transition>
    </mc:Choice>
    <mc:Fallback>
      <p:transition spd="slow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D85E-87FE-4A99-A1FF-331CE64E8B16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4C3B-0AA7-44FC-9C1D-E90E08466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8187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20000">
        <p14:gallery dir="l"/>
      </p:transition>
    </mc:Choice>
    <mc:Fallback>
      <p:transition spd="slow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238" y="5217893"/>
            <a:ext cx="9202738" cy="161273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238" y="3441630"/>
            <a:ext cx="9202738" cy="1776263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13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265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39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652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066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479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892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305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D85E-87FE-4A99-A1FF-331CE64E8B16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4C3B-0AA7-44FC-9C1D-E90E08466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880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20000">
        <p14:gallery dir="l"/>
      </p:transition>
    </mc:Choice>
    <mc:Fallback>
      <p:transition spd="slow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1337" y="1894682"/>
            <a:ext cx="4781815" cy="535886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3598" y="1894682"/>
            <a:ext cx="4781815" cy="535886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D85E-87FE-4A99-A1FF-331CE64E8B16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4C3B-0AA7-44FC-9C1D-E90E08466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211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20000">
        <p14:gallery dir="l"/>
      </p:transition>
    </mc:Choice>
    <mc:Fallback>
      <p:transition spd="slow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7" y="1817617"/>
            <a:ext cx="4783695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1325" indent="0">
              <a:buNone/>
              <a:defRPr sz="2400" b="1"/>
            </a:lvl2pPr>
            <a:lvl3pPr marL="1082650" indent="0">
              <a:buNone/>
              <a:defRPr sz="2100" b="1"/>
            </a:lvl3pPr>
            <a:lvl4pPr marL="1623974" indent="0">
              <a:buNone/>
              <a:defRPr sz="1900" b="1"/>
            </a:lvl4pPr>
            <a:lvl5pPr marL="2165299" indent="0">
              <a:buNone/>
              <a:defRPr sz="1900" b="1"/>
            </a:lvl5pPr>
            <a:lvl6pPr marL="2706624" indent="0">
              <a:buNone/>
              <a:defRPr sz="1900" b="1"/>
            </a:lvl6pPr>
            <a:lvl7pPr marL="3247949" indent="0">
              <a:buNone/>
              <a:defRPr sz="1900" b="1"/>
            </a:lvl7pPr>
            <a:lvl8pPr marL="3789274" indent="0">
              <a:buNone/>
              <a:defRPr sz="1900" b="1"/>
            </a:lvl8pPr>
            <a:lvl9pPr marL="433059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337" y="2575113"/>
            <a:ext cx="4783695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99839" y="1817617"/>
            <a:ext cx="4785574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1325" indent="0">
              <a:buNone/>
              <a:defRPr sz="2400" b="1"/>
            </a:lvl2pPr>
            <a:lvl3pPr marL="1082650" indent="0">
              <a:buNone/>
              <a:defRPr sz="2100" b="1"/>
            </a:lvl3pPr>
            <a:lvl4pPr marL="1623974" indent="0">
              <a:buNone/>
              <a:defRPr sz="1900" b="1"/>
            </a:lvl4pPr>
            <a:lvl5pPr marL="2165299" indent="0">
              <a:buNone/>
              <a:defRPr sz="1900" b="1"/>
            </a:lvl5pPr>
            <a:lvl6pPr marL="2706624" indent="0">
              <a:buNone/>
              <a:defRPr sz="1900" b="1"/>
            </a:lvl6pPr>
            <a:lvl7pPr marL="3247949" indent="0">
              <a:buNone/>
              <a:defRPr sz="1900" b="1"/>
            </a:lvl7pPr>
            <a:lvl8pPr marL="3789274" indent="0">
              <a:buNone/>
              <a:defRPr sz="1900" b="1"/>
            </a:lvl8pPr>
            <a:lvl9pPr marL="433059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99839" y="2575113"/>
            <a:ext cx="4785574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D85E-87FE-4A99-A1FF-331CE64E8B16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4C3B-0AA7-44FC-9C1D-E90E08466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555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20000">
        <p14:gallery dir="l"/>
      </p:transition>
    </mc:Choice>
    <mc:Fallback>
      <p:transition spd="slow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D85E-87FE-4A99-A1FF-331CE64E8B16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4C3B-0AA7-44FC-9C1D-E90E08466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23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20000">
        <p14:gallery dir="l"/>
      </p:transition>
    </mc:Choice>
    <mc:Fallback>
      <p:transition spd="slow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D85E-87FE-4A99-A1FF-331CE64E8B16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4C3B-0AA7-44FC-9C1D-E90E08466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705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20000">
        <p14:gallery dir="l"/>
      </p:transition>
    </mc:Choice>
    <mc:Fallback>
      <p:transition spd="slow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3299"/>
            <a:ext cx="3561926" cy="13759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2959" y="323299"/>
            <a:ext cx="6052454" cy="693024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38" y="1699199"/>
            <a:ext cx="3561926" cy="5554349"/>
          </a:xfrm>
        </p:spPr>
        <p:txBody>
          <a:bodyPr/>
          <a:lstStyle>
            <a:lvl1pPr marL="0" indent="0">
              <a:buNone/>
              <a:defRPr sz="1700"/>
            </a:lvl1pPr>
            <a:lvl2pPr marL="541325" indent="0">
              <a:buNone/>
              <a:defRPr sz="1400"/>
            </a:lvl2pPr>
            <a:lvl3pPr marL="1082650" indent="0">
              <a:buNone/>
              <a:defRPr sz="1200"/>
            </a:lvl3pPr>
            <a:lvl4pPr marL="1623974" indent="0">
              <a:buNone/>
              <a:defRPr sz="1100"/>
            </a:lvl4pPr>
            <a:lvl5pPr marL="2165299" indent="0">
              <a:buNone/>
              <a:defRPr sz="1100"/>
            </a:lvl5pPr>
            <a:lvl6pPr marL="2706624" indent="0">
              <a:buNone/>
              <a:defRPr sz="1100"/>
            </a:lvl6pPr>
            <a:lvl7pPr marL="3247949" indent="0">
              <a:buNone/>
              <a:defRPr sz="1100"/>
            </a:lvl7pPr>
            <a:lvl8pPr marL="3789274" indent="0">
              <a:buNone/>
              <a:defRPr sz="1100"/>
            </a:lvl8pPr>
            <a:lvl9pPr marL="433059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D85E-87FE-4A99-A1FF-331CE64E8B16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4C3B-0AA7-44FC-9C1D-E90E08466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464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20000">
        <p14:gallery dir="l"/>
      </p:transition>
    </mc:Choice>
    <mc:Fallback>
      <p:transition spd="slow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119" y="5684044"/>
            <a:ext cx="6496050" cy="67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119" y="725543"/>
            <a:ext cx="6496050" cy="4872038"/>
          </a:xfrm>
        </p:spPr>
        <p:txBody>
          <a:bodyPr/>
          <a:lstStyle>
            <a:lvl1pPr marL="0" indent="0">
              <a:buNone/>
              <a:defRPr sz="3800"/>
            </a:lvl1pPr>
            <a:lvl2pPr marL="541325" indent="0">
              <a:buNone/>
              <a:defRPr sz="3300"/>
            </a:lvl2pPr>
            <a:lvl3pPr marL="1082650" indent="0">
              <a:buNone/>
              <a:defRPr sz="2800"/>
            </a:lvl3pPr>
            <a:lvl4pPr marL="1623974" indent="0">
              <a:buNone/>
              <a:defRPr sz="2400"/>
            </a:lvl4pPr>
            <a:lvl5pPr marL="2165299" indent="0">
              <a:buNone/>
              <a:defRPr sz="2400"/>
            </a:lvl5pPr>
            <a:lvl6pPr marL="2706624" indent="0">
              <a:buNone/>
              <a:defRPr sz="2400"/>
            </a:lvl6pPr>
            <a:lvl7pPr marL="3247949" indent="0">
              <a:buNone/>
              <a:defRPr sz="2400"/>
            </a:lvl7pPr>
            <a:lvl8pPr marL="3789274" indent="0">
              <a:buNone/>
              <a:defRPr sz="2400"/>
            </a:lvl8pPr>
            <a:lvl9pPr marL="433059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119" y="6355078"/>
            <a:ext cx="6496050" cy="952979"/>
          </a:xfrm>
        </p:spPr>
        <p:txBody>
          <a:bodyPr/>
          <a:lstStyle>
            <a:lvl1pPr marL="0" indent="0">
              <a:buNone/>
              <a:defRPr sz="1700"/>
            </a:lvl1pPr>
            <a:lvl2pPr marL="541325" indent="0">
              <a:buNone/>
              <a:defRPr sz="1400"/>
            </a:lvl2pPr>
            <a:lvl3pPr marL="1082650" indent="0">
              <a:buNone/>
              <a:defRPr sz="1200"/>
            </a:lvl3pPr>
            <a:lvl4pPr marL="1623974" indent="0">
              <a:buNone/>
              <a:defRPr sz="1100"/>
            </a:lvl4pPr>
            <a:lvl5pPr marL="2165299" indent="0">
              <a:buNone/>
              <a:defRPr sz="1100"/>
            </a:lvl5pPr>
            <a:lvl6pPr marL="2706624" indent="0">
              <a:buNone/>
              <a:defRPr sz="1100"/>
            </a:lvl6pPr>
            <a:lvl7pPr marL="3247949" indent="0">
              <a:buNone/>
              <a:defRPr sz="1100"/>
            </a:lvl7pPr>
            <a:lvl8pPr marL="3789274" indent="0">
              <a:buNone/>
              <a:defRPr sz="1100"/>
            </a:lvl8pPr>
            <a:lvl9pPr marL="433059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D85E-87FE-4A99-A1FF-331CE64E8B16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4C3B-0AA7-44FC-9C1D-E90E08466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5062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20000">
        <p14:gallery dir="l"/>
      </p:transition>
    </mc:Choice>
    <mc:Fallback>
      <p:transition spd="slow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5179"/>
            <a:ext cx="9744075" cy="1353344"/>
          </a:xfrm>
          <a:prstGeom prst="rect">
            <a:avLst/>
          </a:prstGeom>
        </p:spPr>
        <p:txBody>
          <a:bodyPr vert="horz" lIns="108265" tIns="54132" rIns="108265" bIns="5413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1894682"/>
            <a:ext cx="9744075" cy="5358866"/>
          </a:xfrm>
          <a:prstGeom prst="rect">
            <a:avLst/>
          </a:prstGeom>
        </p:spPr>
        <p:txBody>
          <a:bodyPr vert="horz" lIns="108265" tIns="54132" rIns="108265" bIns="5413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1337" y="7526096"/>
            <a:ext cx="2526242" cy="432318"/>
          </a:xfrm>
          <a:prstGeom prst="rect">
            <a:avLst/>
          </a:prstGeom>
        </p:spPr>
        <p:txBody>
          <a:bodyPr vert="horz" lIns="108265" tIns="54132" rIns="108265" bIns="5413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2D85E-87FE-4A99-A1FF-331CE64E8B16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9140" y="7526096"/>
            <a:ext cx="3428471" cy="432318"/>
          </a:xfrm>
          <a:prstGeom prst="rect">
            <a:avLst/>
          </a:prstGeom>
        </p:spPr>
        <p:txBody>
          <a:bodyPr vert="horz" lIns="108265" tIns="54132" rIns="108265" bIns="5413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59171" y="7526096"/>
            <a:ext cx="2526242" cy="432318"/>
          </a:xfrm>
          <a:prstGeom prst="rect">
            <a:avLst/>
          </a:prstGeom>
        </p:spPr>
        <p:txBody>
          <a:bodyPr vert="horz" lIns="108265" tIns="54132" rIns="108265" bIns="5413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34C3B-0AA7-44FC-9C1D-E90E08466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715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advTm="20000">
        <p14:gallery dir="l"/>
      </p:transition>
    </mc:Choice>
    <mc:Fallback>
      <p:transition spd="slow" advTm="20000">
        <p:fade/>
      </p:transition>
    </mc:Fallback>
  </mc:AlternateContent>
  <p:txStyles>
    <p:titleStyle>
      <a:lvl1pPr algn="ctr" defTabSz="108265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5994" indent="-405994" algn="l" defTabSz="108265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9653" indent="-338328" algn="l" defTabSz="1082650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3312" indent="-270662" algn="l" defTabSz="108265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94637" indent="-270662" algn="l" defTabSz="108265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962" indent="-270662" algn="l" defTabSz="108265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77286" indent="-270662" algn="l" defTabSz="10826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18611" indent="-270662" algn="l" defTabSz="10826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59936" indent="-270662" algn="l" defTabSz="10826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01261" indent="-270662" algn="l" defTabSz="10826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25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2650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3974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5299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6624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47949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89274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598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adrcentru.md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drcentru.m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172199"/>
            <a:ext cx="10826750" cy="194786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User\Desktop\ante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6" t="19873" r="-1" b="24547"/>
          <a:stretch/>
        </p:blipFill>
        <p:spPr bwMode="auto">
          <a:xfrm>
            <a:off x="2898775" y="859631"/>
            <a:ext cx="5033507" cy="1120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6498431"/>
            <a:ext cx="10826749" cy="830997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r">
              <a:spcBef>
                <a:spcPct val="0"/>
              </a:spcBef>
            </a:pPr>
            <a:r>
              <a:rPr lang="en-US" sz="2400" b="1" dirty="0" smtClean="0">
                <a:solidFill>
                  <a:schemeClr val="tx1"/>
                </a:solidFill>
              </a:rPr>
              <a:t>Tudor</a:t>
            </a:r>
            <a:r>
              <a:rPr lang="ro-RO" sz="2400" b="1" dirty="0" smtClean="0">
                <a:solidFill>
                  <a:schemeClr val="tx1"/>
                </a:solidFill>
              </a:rPr>
              <a:t> MEȘINA,</a:t>
            </a:r>
          </a:p>
          <a:p>
            <a:pPr lvl="1" algn="r">
              <a:spcBef>
                <a:spcPct val="0"/>
              </a:spcBef>
            </a:pPr>
            <a:r>
              <a:rPr lang="ro-RO" sz="2400" b="1" i="1" dirty="0" smtClean="0">
                <a:solidFill>
                  <a:schemeClr val="tx1"/>
                </a:solidFill>
              </a:rPr>
              <a:t>Director ADR Centru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User\Desktop\orheiul vechi7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575" y="2840831"/>
            <a:ext cx="9605848" cy="3124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3025" y="356394"/>
            <a:ext cx="10925176" cy="427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233" y="2231231"/>
            <a:ext cx="10925176" cy="427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" y="3831431"/>
            <a:ext cx="10826749" cy="1323439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o-RO" sz="4000" b="1" dirty="0" smtClean="0">
                <a:solidFill>
                  <a:schemeClr val="tx1"/>
                </a:solidFill>
              </a:rPr>
              <a:t>Practici de dezvoltare regională </a:t>
            </a:r>
          </a:p>
          <a:p>
            <a:pPr lvl="0" algn="ctr">
              <a:spcBef>
                <a:spcPct val="0"/>
              </a:spcBef>
            </a:pPr>
            <a:r>
              <a:rPr lang="ro-RO" sz="4000" b="1" dirty="0" smtClean="0">
                <a:solidFill>
                  <a:schemeClr val="tx1"/>
                </a:solidFill>
              </a:rPr>
              <a:t>în Regiunea de Dezvoltare Centru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4"/>
          <p:cNvSpPr/>
          <p:nvPr/>
        </p:nvSpPr>
        <p:spPr>
          <a:xfrm>
            <a:off x="9375775" y="7336631"/>
            <a:ext cx="1450975" cy="461665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>
              <a:spcBef>
                <a:spcPct val="0"/>
              </a:spcBef>
            </a:pPr>
            <a:r>
              <a:rPr lang="en-US" sz="2400" b="1" i="1" dirty="0" smtClean="0">
                <a:solidFill>
                  <a:srgbClr val="C00000"/>
                </a:solidFill>
              </a:rPr>
              <a:t>2013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4752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20000">
        <p14:gallery dir="l"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o-RO" sz="3800" b="1" dirty="0" smtClean="0"/>
              <a:t>Bine ați venit </a:t>
            </a:r>
            <a:br>
              <a:rPr lang="ro-RO" sz="3800" b="1" dirty="0" smtClean="0"/>
            </a:br>
            <a:r>
              <a:rPr lang="ro-RO" sz="3800" b="1" dirty="0" smtClean="0"/>
              <a:t>în Regiunea de Dezvoltare Centru!</a:t>
            </a:r>
            <a:endParaRPr lang="ru-RU" sz="3800" b="1" dirty="0"/>
          </a:p>
        </p:txBody>
      </p:sp>
      <p:pic>
        <p:nvPicPr>
          <p:cNvPr id="2050" name="Picture 2" descr="C:\Users\User\Desktop\Prezentare ADR Power point\harta RD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04" y="2019314"/>
            <a:ext cx="4853571" cy="470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422775" y="1850231"/>
            <a:ext cx="5867400" cy="6019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o-RO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o-RO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o-RO" sz="2800" b="1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algn="just" defTabSz="914400" fontAlgn="base">
              <a:spcBef>
                <a:spcPts val="600"/>
              </a:spcBef>
              <a:buNone/>
              <a:defRPr/>
            </a:pPr>
            <a:endParaRPr lang="en-US" sz="20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514350" lvl="0" indent="-514350" algn="just" defTabSz="914400" fontAlgn="base">
              <a:spcBef>
                <a:spcPts val="600"/>
              </a:spcBef>
              <a:buNone/>
              <a:defRPr/>
            </a:pPr>
            <a:endParaRPr lang="ro-RO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algn="just" defTabSz="914400" fontAlgn="base">
              <a:spcBef>
                <a:spcPts val="600"/>
              </a:spcBef>
              <a:buNone/>
              <a:defRPr/>
            </a:pPr>
            <a:endParaRPr lang="ro-RO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algn="just" defTabSz="914400" fontAlgn="base">
              <a:spcBef>
                <a:spcPts val="600"/>
              </a:spcBef>
              <a:buNone/>
              <a:defRPr/>
            </a:pPr>
            <a:endParaRPr lang="ro-RO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algn="just" defTabSz="914400" fontAlgn="base">
              <a:spcBef>
                <a:spcPts val="600"/>
              </a:spcBef>
              <a:buNone/>
              <a:defRPr/>
            </a:pPr>
            <a:endParaRPr lang="ro-RO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algn="just" defTabSz="914400" fontAlgn="base">
              <a:spcBef>
                <a:spcPts val="600"/>
              </a:spcBef>
              <a:buNone/>
              <a:defRPr/>
            </a:pPr>
            <a:endParaRPr lang="ro-RO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algn="just" defTabSz="914400" fontAlgn="base">
              <a:spcBef>
                <a:spcPts val="600"/>
              </a:spcBef>
              <a:buNone/>
              <a:defRPr/>
            </a:pPr>
            <a:endParaRPr lang="ro-RO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algn="just" defTabSz="914400" fontAlgn="base">
              <a:spcBef>
                <a:spcPts val="600"/>
              </a:spcBef>
              <a:buNone/>
              <a:defRPr/>
            </a:pPr>
            <a:endParaRPr lang="ro-RO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algn="just" defTabSz="914400" fontAlgn="base">
              <a:spcBef>
                <a:spcPts val="600"/>
              </a:spcBef>
              <a:buNone/>
              <a:defRPr/>
            </a:pPr>
            <a:r>
              <a:rPr lang="ro-RO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Populație 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o-RO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1 060.8 mii locuitori</a:t>
            </a:r>
          </a:p>
          <a:p>
            <a:pPr marL="514350" lvl="0" indent="-514350" algn="just" defTabSz="914400" fontAlgn="base">
              <a:spcBef>
                <a:spcPts val="600"/>
              </a:spcBef>
              <a:buNone/>
              <a:defRPr/>
            </a:pPr>
            <a:r>
              <a:rPr lang="ro-RO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Suprafața</a:t>
            </a:r>
            <a:r>
              <a:rPr lang="ro-RO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o-RO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10636 km</a:t>
            </a:r>
            <a:r>
              <a:rPr lang="ro-RO" sz="2400" dirty="0" smtClean="0">
                <a:solidFill>
                  <a:srgbClr val="0070C0"/>
                </a:solidFill>
                <a:latin typeface="Arial" pitchFamily="34" charset="0"/>
                <a:ea typeface="SimSun"/>
                <a:cs typeface="Arial" pitchFamily="34" charset="0"/>
              </a:rPr>
              <a:t>²</a:t>
            </a:r>
            <a:endParaRPr lang="en-US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4346575" y="2155031"/>
          <a:ext cx="4879975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864823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20000">
        <p14:gallery dir="l"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18531880"/>
              </p:ext>
            </p:extLst>
          </p:nvPr>
        </p:nvGraphicFramePr>
        <p:xfrm>
          <a:off x="-1" y="554831"/>
          <a:ext cx="6556376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536575" y="402431"/>
            <a:ext cx="9744075" cy="990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108265" tIns="54132" rIns="108265" bIns="54132" rtlCol="0" anchor="ctr">
            <a:normAutofit fontScale="92500" lnSpcReduction="20000"/>
          </a:bodyPr>
          <a:lstStyle>
            <a:lvl1pPr algn="ctr" defTabSz="108265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4000" b="1" dirty="0" smtClean="0"/>
              <a:t>Guvernare participativă</a:t>
            </a:r>
          </a:p>
          <a:p>
            <a:r>
              <a:rPr lang="ro-RO" sz="3200" b="1" dirty="0" smtClean="0"/>
              <a:t>CONSILIUL </a:t>
            </a:r>
            <a:r>
              <a:rPr lang="ro-RO" sz="3200" b="1" dirty="0"/>
              <a:t>REGIONAL </a:t>
            </a:r>
            <a:r>
              <a:rPr lang="ro-RO" sz="3200" b="1" dirty="0" smtClean="0"/>
              <a:t>PENTRU DEZVOLTARE </a:t>
            </a:r>
            <a:r>
              <a:rPr lang="ro-RO" sz="3200" b="1" dirty="0"/>
              <a:t>CENTRU</a:t>
            </a:r>
            <a:endParaRPr lang="ru-RU" sz="3200" b="1" dirty="0"/>
          </a:p>
        </p:txBody>
      </p:sp>
      <p:pic>
        <p:nvPicPr>
          <p:cNvPr id="4" name="Picture 2" descr="C:\Users\Svetlana\Desktop\DSC_07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1975" y="4669631"/>
            <a:ext cx="477589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3380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20000">
        <p14:gallery dir="l"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108265" tIns="54132" rIns="108265" bIns="54132" rtlCol="0" anchor="ctr">
            <a:normAutofit/>
          </a:bodyPr>
          <a:lstStyle>
            <a:lvl1pPr algn="ctr" defTabSz="108265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3800" b="1" dirty="0" smtClean="0"/>
              <a:t>Abordare strategică</a:t>
            </a:r>
            <a:endParaRPr lang="ro-RO" sz="3800" b="1" dirty="0"/>
          </a:p>
        </p:txBody>
      </p:sp>
      <p:grpSp>
        <p:nvGrpSpPr>
          <p:cNvPr id="2050" name="Группа 4"/>
          <p:cNvGrpSpPr>
            <a:grpSpLocks/>
          </p:cNvGrpSpPr>
          <p:nvPr/>
        </p:nvGrpSpPr>
        <p:grpSpPr bwMode="auto">
          <a:xfrm>
            <a:off x="688975" y="2002631"/>
            <a:ext cx="9372600" cy="5334000"/>
            <a:chOff x="0" y="0"/>
            <a:chExt cx="9027" cy="6298"/>
          </a:xfrm>
        </p:grpSpPr>
        <p:sp>
          <p:nvSpPr>
            <p:cNvPr id="45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9027" cy="81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95373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ro-RO" sz="2400" b="1" i="0" u="none" strike="noStrike" cap="none" normalizeH="0" baseline="0" dirty="0" smtClean="0">
                  <a:ln>
                    <a:noFill/>
                  </a:ln>
                  <a:solidFill>
                    <a:srgbClr val="943634"/>
                  </a:solidFill>
                  <a:effectLst/>
                  <a:latin typeface="Calibri" pitchFamily="34" charset="0"/>
                  <a:cs typeface="Arial" pitchFamily="34" charset="0"/>
                </a:rPr>
                <a:t>Cadrul Naţional Legal + Normativ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AutoShape 4"/>
            <p:cNvSpPr>
              <a:spLocks noChangeArrowheads="1"/>
            </p:cNvSpPr>
            <p:nvPr/>
          </p:nvSpPr>
          <p:spPr bwMode="auto">
            <a:xfrm>
              <a:off x="23" y="1161"/>
              <a:ext cx="2837" cy="215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00000"/>
                </a:gs>
                <a:gs pos="50000">
                  <a:srgbClr val="F2DCDB"/>
                </a:gs>
                <a:gs pos="100000">
                  <a:srgbClr val="C00000"/>
                </a:gs>
              </a:gsLst>
              <a:lin ang="18900000" scaled="1"/>
            </a:gradFill>
            <a:ln w="12700">
              <a:solidFill>
                <a:srgbClr val="C00000"/>
              </a:solidFill>
              <a:round/>
              <a:headEnd/>
              <a:tailEnd/>
            </a:ln>
            <a:effectLst>
              <a:outerShdw dist="28398" dir="3806097" algn="ctr" rotWithShape="0">
                <a:srgbClr val="6325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2400" b="1" i="0" u="none" strike="noStrike" cap="none" normalizeH="0" baseline="0" dirty="0" smtClean="0">
                  <a:ln>
                    <a:noFill/>
                  </a:ln>
                  <a:solidFill>
                    <a:srgbClr val="943634"/>
                  </a:solidFill>
                  <a:effectLst/>
                  <a:latin typeface="Calibri" pitchFamily="34" charset="0"/>
                  <a:cs typeface="Arial" pitchFamily="34" charset="0"/>
                </a:rPr>
                <a:t>Prioritatea 1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o-RO" sz="14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2400" b="1" i="0" u="none" strike="noStrike" cap="none" normalizeH="0" baseline="0" dirty="0" smtClean="0">
                  <a:ln>
                    <a:noFill/>
                  </a:ln>
                  <a:solidFill>
                    <a:srgbClr val="943634"/>
                  </a:solidFill>
                  <a:effectLst/>
                  <a:latin typeface="Calibri" pitchFamily="34" charset="0"/>
                  <a:cs typeface="Arial" pitchFamily="34" charset="0"/>
                </a:rPr>
                <a:t>Reabilitarea Infrastructurii Fizice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AutoShape 5"/>
            <p:cNvSpPr>
              <a:spLocks noChangeArrowheads="1"/>
            </p:cNvSpPr>
            <p:nvPr/>
          </p:nvSpPr>
          <p:spPr bwMode="auto">
            <a:xfrm>
              <a:off x="3116" y="1161"/>
              <a:ext cx="2837" cy="215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3A2C7"/>
                </a:gs>
                <a:gs pos="50000">
                  <a:srgbClr val="E6E0EC"/>
                </a:gs>
                <a:gs pos="100000">
                  <a:srgbClr val="B3A2C7"/>
                </a:gs>
              </a:gsLst>
              <a:lin ang="18900000" scaled="1"/>
            </a:gradFill>
            <a:ln w="12700">
              <a:solidFill>
                <a:srgbClr val="B3A2C7"/>
              </a:solidFill>
              <a:round/>
              <a:headEnd/>
              <a:tailEnd/>
            </a:ln>
            <a:effectLst>
              <a:outerShdw dist="28398" dir="3806097" algn="ctr" rotWithShape="0">
                <a:srgbClr val="403152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24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libri" pitchFamily="34" charset="0"/>
                  <a:cs typeface="Arial" pitchFamily="34" charset="0"/>
                </a:rPr>
                <a:t>Prioritatea 2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24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libri" pitchFamily="34" charset="0"/>
                  <a:cs typeface="Arial" pitchFamily="34" charset="0"/>
                </a:rPr>
                <a:t>Susţinerea Dezvoltării </a:t>
              </a:r>
              <a:endParaRPr kumimoji="0" lang="ro-RO" sz="2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24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libri" pitchFamily="34" charset="0"/>
                  <a:cs typeface="Arial" pitchFamily="34" charset="0"/>
                </a:rPr>
                <a:t>Sectorului Privat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AutoShape 6"/>
            <p:cNvSpPr>
              <a:spLocks noChangeArrowheads="1"/>
            </p:cNvSpPr>
            <p:nvPr/>
          </p:nvSpPr>
          <p:spPr bwMode="auto">
            <a:xfrm>
              <a:off x="6190" y="1161"/>
              <a:ext cx="2837" cy="215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AC090"/>
                </a:gs>
                <a:gs pos="50000">
                  <a:srgbClr val="FDEADA"/>
                </a:gs>
                <a:gs pos="100000">
                  <a:srgbClr val="FAC090"/>
                </a:gs>
              </a:gsLst>
              <a:lin ang="18900000" scaled="1"/>
            </a:gradFill>
            <a:ln w="12700">
              <a:solidFill>
                <a:srgbClr val="FAC090"/>
              </a:solidFill>
              <a:round/>
              <a:headEnd/>
              <a:tailEnd/>
            </a:ln>
            <a:effectLst>
              <a:outerShdw dist="28398" dir="3806097" algn="ctr" rotWithShape="0">
                <a:srgbClr val="98480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o-RO" sz="2400" b="1" i="0" u="none" strike="noStrike" cap="none" normalizeH="0" baseline="0" dirty="0" smtClean="0">
                  <a:ln>
                    <a:noFill/>
                  </a:ln>
                  <a:solidFill>
                    <a:srgbClr val="E36C0A"/>
                  </a:solidFill>
                  <a:effectLst/>
                  <a:latin typeface="Calibri" pitchFamily="34" charset="0"/>
                  <a:cs typeface="Arial" pitchFamily="34" charset="0"/>
                </a:rPr>
                <a:t>Prioritatea 3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o-RO" sz="2400" b="1" i="0" u="none" strike="noStrike" cap="none" normalizeH="0" baseline="0" dirty="0" smtClean="0">
                  <a:ln>
                    <a:noFill/>
                  </a:ln>
                  <a:solidFill>
                    <a:srgbClr val="E36C0A"/>
                  </a:solidFill>
                  <a:effectLst/>
                  <a:latin typeface="Calibri" pitchFamily="34" charset="0"/>
                  <a:cs typeface="Arial" pitchFamily="34" charset="0"/>
                </a:rPr>
                <a:t>Îmbunătăţirea Factorilor de Mediu şi a Atractiviăţii Turistice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AutoShape 7"/>
            <p:cNvSpPr>
              <a:spLocks noChangeArrowheads="1"/>
            </p:cNvSpPr>
            <p:nvPr/>
          </p:nvSpPr>
          <p:spPr bwMode="auto">
            <a:xfrm>
              <a:off x="0" y="3676"/>
              <a:ext cx="9027" cy="1096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215968"/>
                </a:gs>
                <a:gs pos="50000">
                  <a:srgbClr val="DBEEF4"/>
                </a:gs>
                <a:gs pos="100000">
                  <a:srgbClr val="215968"/>
                </a:gs>
              </a:gsLst>
              <a:lin ang="18900000" scaled="1"/>
            </a:gradFill>
            <a:ln w="12700">
              <a:solidFill>
                <a:srgbClr val="215968"/>
              </a:solidFill>
              <a:round/>
              <a:headEnd/>
              <a:tailEnd/>
            </a:ln>
            <a:effectLst>
              <a:outerShdw dist="28398" dir="3806097" algn="ctr" rotWithShape="0">
                <a:srgbClr val="21596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ro-RO" sz="2400" b="1" i="0" u="none" strike="noStrike" cap="none" normalizeH="0" baseline="0" dirty="0" smtClean="0">
                  <a:ln>
                    <a:noFill/>
                  </a:ln>
                  <a:solidFill>
                    <a:srgbClr val="4F6228"/>
                  </a:solidFill>
                  <a:effectLst/>
                  <a:latin typeface="Calibri" pitchFamily="34" charset="0"/>
                  <a:cs typeface="Arial" pitchFamily="34" charset="0"/>
                </a:rPr>
                <a:t>Prioritatea Orizontală 1</a:t>
              </a:r>
              <a:endParaRPr kumimoji="0" lang="ro-RO" sz="2400" b="1" i="0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ro-RO" sz="2400" b="1" i="0" u="none" strike="noStrike" cap="none" normalizeH="0" baseline="0" dirty="0" smtClean="0">
                  <a:ln>
                    <a:noFill/>
                  </a:ln>
                  <a:solidFill>
                    <a:srgbClr val="4F6228"/>
                  </a:solidFill>
                  <a:effectLst/>
                  <a:latin typeface="Calibri" pitchFamily="34" charset="0"/>
                  <a:cs typeface="Arial" pitchFamily="34" charset="0"/>
                </a:rPr>
                <a:t>Suport pentru Infrastructura de  Afaceri şi Servicii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AutoShape 8"/>
            <p:cNvSpPr>
              <a:spLocks noChangeArrowheads="1"/>
            </p:cNvSpPr>
            <p:nvPr/>
          </p:nvSpPr>
          <p:spPr bwMode="auto">
            <a:xfrm>
              <a:off x="0" y="5202"/>
              <a:ext cx="9027" cy="1096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DCE6F2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5406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ro-RO" sz="2400" b="1" i="0" u="none" strike="noStrike" cap="none" normalizeH="0" baseline="0" dirty="0" smtClean="0">
                  <a:ln>
                    <a:noFill/>
                  </a:ln>
                  <a:solidFill>
                    <a:srgbClr val="4A442A"/>
                  </a:solidFill>
                  <a:effectLst/>
                  <a:latin typeface="Calibri" pitchFamily="34" charset="0"/>
                  <a:cs typeface="Arial" pitchFamily="34" charset="0"/>
                </a:rPr>
                <a:t>Prioritatea Orizontală 2</a:t>
              </a:r>
              <a:endParaRPr kumimoji="0" lang="ro-RO" sz="2400" b="1" i="0" u="none" strike="noStrike" cap="none" normalizeH="0" baseline="0" dirty="0" smtClean="0">
                <a:ln>
                  <a:noFill/>
                </a:ln>
                <a:solidFill>
                  <a:srgbClr val="4A442A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ro-RO" sz="2400" b="1" i="0" u="none" strike="noStrike" cap="none" normalizeH="0" baseline="0" dirty="0" smtClean="0">
                  <a:ln>
                    <a:noFill/>
                  </a:ln>
                  <a:solidFill>
                    <a:srgbClr val="4A442A"/>
                  </a:solidFill>
                  <a:effectLst/>
                  <a:latin typeface="Calibri" pitchFamily="34" charset="0"/>
                  <a:cs typeface="Arial" pitchFamily="34" charset="0"/>
                </a:rPr>
                <a:t>Dezvoltarea Resurselor Umane şi Consolidarea Capacităţilor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4946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20000">
        <p14:gallery dir="l"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468032" y="223679"/>
            <a:ext cx="9896326" cy="59208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8265" tIns="54132" rIns="108265" bIns="54132" anchor="ctr"/>
          <a:lstStyle/>
          <a:p>
            <a:pPr algn="r">
              <a:buClr>
                <a:srgbClr val="FFFF00"/>
              </a:buClr>
              <a:buSzPct val="100000"/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endParaRPr lang="ro-RO" sz="3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buClr>
                <a:srgbClr val="FFFF00"/>
              </a:buClr>
              <a:buSzPct val="100000"/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endParaRPr lang="ro-RO" sz="3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buClr>
                <a:srgbClr val="FFFF00"/>
              </a:buClr>
              <a:buSzPct val="100000"/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endParaRPr lang="ro-RO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buClr>
                <a:srgbClr val="FFFF00"/>
              </a:buClr>
              <a:buSzPct val="100000"/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endParaRPr lang="ro-RO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buClr>
                <a:srgbClr val="FFFF00"/>
              </a:buClr>
              <a:buSzPct val="100000"/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endParaRPr lang="ro-RO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buClr>
                <a:srgbClr val="FFFF00"/>
              </a:buClr>
              <a:buSzPct val="100000"/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r>
              <a:rPr lang="ro-RO" sz="3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o-RO" sz="38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o-RO" sz="38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2547" y="393874"/>
            <a:ext cx="10316396" cy="9781200"/>
          </a:xfrm>
          <a:prstGeom prst="rect">
            <a:avLst/>
          </a:prstGeom>
        </p:spPr>
        <p:txBody>
          <a:bodyPr lIns="108265" tIns="54132" rIns="108265" bIns="54132">
            <a:spAutoFit/>
          </a:bodyPr>
          <a:lstStyle/>
          <a:p>
            <a:pPr algn="ctr"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endParaRPr lang="ro-RO" sz="33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endParaRPr lang="ro-RO" sz="33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21766" indent="-721766" algn="ctr" eaLnBrk="0" hangingPunct="0">
              <a:spcBef>
                <a:spcPts val="1421"/>
              </a:spcBef>
              <a:buClr>
                <a:srgbClr val="86D1EC"/>
              </a:buClr>
              <a:buSzPct val="90000"/>
              <a:defRPr/>
            </a:pPr>
            <a:endParaRPr lang="ro-RO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721766" indent="-721766" eaLnBrk="0" hangingPunct="0">
              <a:spcBef>
                <a:spcPts val="600"/>
              </a:spcBef>
              <a:buClr>
                <a:srgbClr val="86D1EC"/>
              </a:buClr>
              <a:buSzPct val="90000"/>
              <a:buFont typeface="Arial" pitchFamily="34" charset="0"/>
              <a:buChar char="•"/>
              <a:defRPr/>
            </a:pPr>
            <a:r>
              <a:rPr lang="ro-RO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Apă și sanitație</a:t>
            </a:r>
          </a:p>
          <a:p>
            <a:pPr marL="721766" indent="-721766" eaLnBrk="0" hangingPunct="0">
              <a:spcBef>
                <a:spcPts val="600"/>
              </a:spcBef>
              <a:buClr>
                <a:srgbClr val="86D1EC"/>
              </a:buClr>
              <a:buSzPct val="90000"/>
              <a:buFont typeface="Arial" pitchFamily="34" charset="0"/>
              <a:buChar char="•"/>
              <a:defRPr/>
            </a:pPr>
            <a:r>
              <a:rPr lang="ro-RO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Drumuri locale și regionale</a:t>
            </a:r>
          </a:p>
          <a:p>
            <a:pPr marL="721766" indent="-721766" eaLnBrk="0" hangingPunct="0">
              <a:spcBef>
                <a:spcPts val="600"/>
              </a:spcBef>
              <a:buClr>
                <a:srgbClr val="86D1EC"/>
              </a:buClr>
              <a:buSzPct val="90000"/>
              <a:buFont typeface="Arial" pitchFamily="34" charset="0"/>
              <a:buChar char="•"/>
              <a:defRPr/>
            </a:pPr>
            <a:r>
              <a:rPr lang="ro-RO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Eficiența energetică</a:t>
            </a:r>
          </a:p>
          <a:p>
            <a:pPr marL="721766" indent="-721766" eaLnBrk="0" hangingPunct="0">
              <a:spcBef>
                <a:spcPts val="600"/>
              </a:spcBef>
              <a:buClr>
                <a:srgbClr val="86D1EC"/>
              </a:buClr>
              <a:buSzPct val="90000"/>
              <a:buFont typeface="Arial" pitchFamily="34" charset="0"/>
              <a:buChar char="•"/>
              <a:defRPr/>
            </a:pPr>
            <a:r>
              <a:rPr lang="ro-RO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Îmbunătățirea mediului de afaceri</a:t>
            </a:r>
          </a:p>
          <a:p>
            <a:pPr marL="721766" indent="-721766" eaLnBrk="0" hangingPunct="0">
              <a:spcBef>
                <a:spcPts val="600"/>
              </a:spcBef>
              <a:buClr>
                <a:srgbClr val="86D1EC"/>
              </a:buClr>
              <a:buSzPct val="90000"/>
              <a:buFont typeface="Arial" pitchFamily="34" charset="0"/>
              <a:buChar char="•"/>
              <a:defRPr/>
            </a:pPr>
            <a:r>
              <a:rPr lang="ro-RO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Managementul deșeurilor solide</a:t>
            </a:r>
          </a:p>
          <a:p>
            <a:pPr marL="721766" indent="-721766" eaLnBrk="0" hangingPunct="0">
              <a:spcBef>
                <a:spcPts val="600"/>
              </a:spcBef>
              <a:buClr>
                <a:srgbClr val="86D1EC"/>
              </a:buClr>
              <a:buSzPct val="90000"/>
              <a:buFont typeface="Arial" pitchFamily="34" charset="0"/>
              <a:buChar char="•"/>
              <a:defRPr/>
            </a:pPr>
            <a:r>
              <a:rPr lang="ro-RO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Infrastructură și servicii turistice</a:t>
            </a:r>
          </a:p>
          <a:p>
            <a:pPr marL="721766" indent="-721766" eaLnBrk="0" hangingPunct="0">
              <a:spcBef>
                <a:spcPts val="600"/>
              </a:spcBef>
              <a:buClr>
                <a:srgbClr val="86D1EC"/>
              </a:buClr>
              <a:buSzPct val="90000"/>
              <a:buFont typeface="Arial" pitchFamily="34" charset="0"/>
              <a:buChar char="•"/>
              <a:defRPr/>
            </a:pPr>
            <a:r>
              <a:rPr lang="ro-RO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Consolidarea capacităților actorilor regionali</a:t>
            </a:r>
          </a:p>
          <a:p>
            <a:pPr marL="721766" indent="-721766" eaLnBrk="0" hangingPunct="0">
              <a:buClr>
                <a:srgbClr val="86D1EC"/>
              </a:buClr>
              <a:buSzPct val="90000"/>
              <a:buFont typeface="Arial" pitchFamily="34" charset="0"/>
              <a:buChar char="•"/>
              <a:defRPr/>
            </a:pPr>
            <a:endParaRPr lang="ro-RO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3969715" lvl="6" indent="-721766" eaLnBrk="0" hangingPunct="0">
              <a:spcBef>
                <a:spcPts val="1421"/>
              </a:spcBef>
              <a:buClr>
                <a:srgbClr val="86D1EC"/>
              </a:buClr>
              <a:buSzPct val="90000"/>
              <a:defRPr/>
            </a:pPr>
            <a:endParaRPr lang="ro-RO" sz="31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1804416" lvl="2" indent="-721766" eaLnBrk="0" hangingPunct="0">
              <a:spcBef>
                <a:spcPts val="1421"/>
              </a:spcBef>
              <a:buClr>
                <a:srgbClr val="86D1EC"/>
              </a:buClr>
              <a:buSzPct val="90000"/>
              <a:defRPr/>
            </a:pPr>
            <a:endParaRPr lang="ro-RO" sz="18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608990" indent="-608990" algn="ctr">
              <a:spcBef>
                <a:spcPts val="710"/>
              </a:spcBef>
              <a:defRPr/>
            </a:pPr>
            <a:endParaRPr lang="ro-RO" sz="2800" b="1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608990" indent="-608990" algn="ctr">
              <a:spcBef>
                <a:spcPts val="710"/>
              </a:spcBef>
              <a:defRPr/>
            </a:pPr>
            <a:endParaRPr lang="ro-RO" sz="2800" b="1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>
              <a:spcBef>
                <a:spcPts val="710"/>
              </a:spcBef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r>
              <a:rPr lang="it-IT" sz="3800" dirty="0">
                <a:latin typeface="Arial" charset="0"/>
                <a:cs typeface="Arial" charset="0"/>
              </a:rPr>
              <a:t/>
            </a:r>
            <a:br>
              <a:rPr lang="it-IT" sz="3800" dirty="0">
                <a:latin typeface="Arial" charset="0"/>
                <a:cs typeface="Arial" charset="0"/>
              </a:rPr>
            </a:br>
            <a:endParaRPr lang="ro-RO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endParaRPr lang="ro-RO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endParaRPr lang="ro-RO" sz="19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endParaRPr lang="ro-RO" sz="19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endParaRPr lang="ro-RO" sz="19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endParaRPr lang="ro-RO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Slide Number Placeholder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E15683-C47D-4BDB-A560-712AACE37B9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36575" y="402431"/>
            <a:ext cx="9744075" cy="990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108265" tIns="54132" rIns="108265" bIns="54132" rtlCol="0" anchor="ctr">
            <a:normAutofit/>
          </a:bodyPr>
          <a:lstStyle>
            <a:lvl1pPr algn="ctr" defTabSz="108265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1766" indent="-721766" eaLnBrk="0" hangingPunct="0">
              <a:spcBef>
                <a:spcPts val="1421"/>
              </a:spcBef>
              <a:buClr>
                <a:srgbClr val="86D1EC"/>
              </a:buClr>
              <a:buSzPct val="90000"/>
              <a:defRPr/>
            </a:pPr>
            <a:r>
              <a:rPr lang="ro-RO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Programe de dezvoltare:</a:t>
            </a:r>
            <a:endParaRPr lang="ro-RO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2" name="Picture 1" descr="C:\Users\Eduard\Documents\Manageri de proiect\Golberg Boris\FOTO\2011-12-22 10.15.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8975" y="1697831"/>
            <a:ext cx="2212975" cy="173143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" name="Picture 4" descr="Internare1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/>
          <a:stretch>
            <a:fillRect/>
          </a:stretch>
        </p:blipFill>
        <p:spPr bwMode="auto">
          <a:xfrm>
            <a:off x="8385175" y="3755231"/>
            <a:ext cx="2176462" cy="1741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Svetlana\Desktop\DSC_23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375" y="5279231"/>
            <a:ext cx="3405723" cy="2286000"/>
          </a:xfrm>
          <a:prstGeom prst="rect">
            <a:avLst/>
          </a:prstGeom>
          <a:noFill/>
        </p:spPr>
      </p:pic>
      <p:pic>
        <p:nvPicPr>
          <p:cNvPr id="10" name="Picture 7" descr="Cel de-al treilea atelier de lucru a fost organizat la Strășen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8504" y="5736432"/>
            <a:ext cx="223638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http://www.adrcentru.md/public/files/octombrie2011/DSC045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4175" y="5279231"/>
            <a:ext cx="3111706" cy="2286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2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468032" y="223679"/>
            <a:ext cx="9896326" cy="59208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8265" tIns="54132" rIns="108265" bIns="54132" anchor="ctr"/>
          <a:lstStyle/>
          <a:p>
            <a:pPr algn="r">
              <a:buClr>
                <a:srgbClr val="FFFF00"/>
              </a:buClr>
              <a:buSzPct val="100000"/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endParaRPr lang="ro-RO" sz="3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buClr>
                <a:srgbClr val="FFFF00"/>
              </a:buClr>
              <a:buSzPct val="100000"/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endParaRPr lang="ro-RO" sz="3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buClr>
                <a:srgbClr val="FFFF00"/>
              </a:buClr>
              <a:buSzPct val="100000"/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endParaRPr lang="ro-RO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buClr>
                <a:srgbClr val="FFFF00"/>
              </a:buClr>
              <a:buSzPct val="100000"/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endParaRPr lang="ro-RO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buClr>
                <a:srgbClr val="FFFF00"/>
              </a:buClr>
              <a:buSzPct val="100000"/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endParaRPr lang="ro-RO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buClr>
                <a:srgbClr val="FFFF00"/>
              </a:buClr>
              <a:buSzPct val="100000"/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r>
              <a:rPr lang="ro-RO" sz="3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o-RO" sz="38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o-RO" sz="38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2547" y="393874"/>
            <a:ext cx="10316396" cy="12217764"/>
          </a:xfrm>
          <a:prstGeom prst="rect">
            <a:avLst/>
          </a:prstGeom>
        </p:spPr>
        <p:txBody>
          <a:bodyPr lIns="108265" tIns="54132" rIns="108265" bIns="54132">
            <a:spAutoFit/>
          </a:bodyPr>
          <a:lstStyle/>
          <a:p>
            <a:pPr algn="ctr"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endParaRPr lang="ro-RO" sz="33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endParaRPr lang="ro-RO" sz="33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21766" indent="-721766" algn="ctr" eaLnBrk="0" hangingPunct="0">
              <a:spcBef>
                <a:spcPts val="1421"/>
              </a:spcBef>
              <a:buClr>
                <a:srgbClr val="86D1EC"/>
              </a:buClr>
              <a:buSzPct val="90000"/>
              <a:defRPr/>
            </a:pPr>
            <a:endParaRPr lang="ro-RO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1804416" lvl="2" indent="-721766" eaLnBrk="0" hangingPunct="0">
              <a:spcBef>
                <a:spcPts val="1421"/>
              </a:spcBef>
              <a:buClr>
                <a:srgbClr val="86D1EC"/>
              </a:buClr>
              <a:buSzPct val="90000"/>
              <a:buFont typeface="Arial" pitchFamily="34" charset="0"/>
              <a:buChar char="•"/>
              <a:defRPr/>
            </a:pPr>
            <a:r>
              <a:rPr lang="ro-RO" sz="31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Cooperare inter-comunitară</a:t>
            </a:r>
          </a:p>
          <a:p>
            <a:pPr marL="1804416" lvl="2" indent="-721766" eaLnBrk="0" hangingPunct="0">
              <a:spcBef>
                <a:spcPts val="1421"/>
              </a:spcBef>
              <a:buClr>
                <a:srgbClr val="86D1EC"/>
              </a:buClr>
              <a:buSzPct val="90000"/>
              <a:buFont typeface="Arial" pitchFamily="34" charset="0"/>
              <a:buChar char="•"/>
              <a:defRPr/>
            </a:pPr>
            <a:r>
              <a:rPr lang="ro-RO" sz="31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Regionalizarea serviciilor publice (apă&amp;sanitație, managementul deșeurilor)</a:t>
            </a:r>
          </a:p>
          <a:p>
            <a:pPr marL="1804416" lvl="2" indent="-721766" eaLnBrk="0" hangingPunct="0">
              <a:spcBef>
                <a:spcPts val="1421"/>
              </a:spcBef>
              <a:buClr>
                <a:srgbClr val="86D1EC"/>
              </a:buClr>
              <a:buSzPct val="90000"/>
              <a:buFont typeface="Arial" pitchFamily="34" charset="0"/>
              <a:buChar char="•"/>
              <a:defRPr/>
            </a:pPr>
            <a:r>
              <a:rPr lang="ro-RO" sz="31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Planificare strategică integrată</a:t>
            </a:r>
          </a:p>
          <a:p>
            <a:pPr marL="1804416" lvl="2" indent="-721766" eaLnBrk="0" hangingPunct="0">
              <a:spcBef>
                <a:spcPts val="1421"/>
              </a:spcBef>
              <a:buClr>
                <a:srgbClr val="86D1EC"/>
              </a:buClr>
              <a:buSzPct val="90000"/>
              <a:buFont typeface="Arial" pitchFamily="34" charset="0"/>
              <a:buChar char="•"/>
              <a:defRPr/>
            </a:pPr>
            <a:r>
              <a:rPr lang="ro-RO" sz="31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Planificare sectorială la nivel </a:t>
            </a:r>
            <a:r>
              <a:rPr lang="ro-RO" sz="31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regional</a:t>
            </a:r>
            <a:endParaRPr lang="en-US" sz="31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1804416" lvl="2" indent="-721766" eaLnBrk="0" hangingPunct="0">
              <a:spcBef>
                <a:spcPts val="1421"/>
              </a:spcBef>
              <a:buClr>
                <a:srgbClr val="86D1EC"/>
              </a:buClr>
              <a:buSzPct val="90000"/>
              <a:buFont typeface="Arial" pitchFamily="34" charset="0"/>
              <a:buChar char="•"/>
              <a:defRPr/>
            </a:pPr>
            <a:r>
              <a:rPr lang="ro-RO" sz="31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Tehnologii și </a:t>
            </a:r>
            <a:r>
              <a:rPr lang="ro-RO" sz="31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</a:t>
            </a:r>
            <a:r>
              <a:rPr lang="ro-RO" sz="31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novare regională</a:t>
            </a:r>
            <a:endParaRPr lang="en-US" sz="31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1804416" lvl="2" indent="-721766" eaLnBrk="0" hangingPunct="0">
              <a:spcBef>
                <a:spcPts val="1421"/>
              </a:spcBef>
              <a:buClr>
                <a:srgbClr val="86D1EC"/>
              </a:buClr>
              <a:buSzPct val="90000"/>
              <a:buFont typeface="Arial" pitchFamily="34" charset="0"/>
              <a:buChar char="•"/>
              <a:defRPr/>
            </a:pPr>
            <a:endParaRPr lang="en-US" sz="31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1804416" lvl="2" indent="-721766" eaLnBrk="0" hangingPunct="0">
              <a:spcBef>
                <a:spcPts val="1421"/>
              </a:spcBef>
              <a:buClr>
                <a:srgbClr val="86D1EC"/>
              </a:buClr>
              <a:buSzPct val="90000"/>
              <a:buFont typeface="Arial" pitchFamily="34" charset="0"/>
              <a:buChar char="•"/>
              <a:defRPr/>
            </a:pPr>
            <a:endParaRPr lang="ro-RO" sz="31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1804416" lvl="2" indent="-721766" eaLnBrk="0" hangingPunct="0">
              <a:spcBef>
                <a:spcPts val="1421"/>
              </a:spcBef>
              <a:buClr>
                <a:srgbClr val="86D1EC"/>
              </a:buClr>
              <a:buSzPct val="90000"/>
              <a:buFont typeface="Arial" pitchFamily="34" charset="0"/>
              <a:buChar char="•"/>
              <a:defRPr/>
            </a:pPr>
            <a:endParaRPr lang="ro-RO" sz="31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1804416" lvl="2" indent="-721766" eaLnBrk="0" hangingPunct="0">
              <a:spcBef>
                <a:spcPts val="1421"/>
              </a:spcBef>
              <a:buClr>
                <a:srgbClr val="86D1EC"/>
              </a:buClr>
              <a:buSzPct val="90000"/>
              <a:defRPr/>
            </a:pPr>
            <a:endParaRPr lang="ro-RO" sz="31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3969715" lvl="6" indent="-721766" eaLnBrk="0" hangingPunct="0">
              <a:spcBef>
                <a:spcPts val="1421"/>
              </a:spcBef>
              <a:buClr>
                <a:srgbClr val="86D1EC"/>
              </a:buClr>
              <a:buSzPct val="90000"/>
              <a:defRPr/>
            </a:pPr>
            <a:endParaRPr lang="ro-RO" sz="31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608990" indent="-608990" algn="ctr">
              <a:spcBef>
                <a:spcPts val="710"/>
              </a:spcBef>
              <a:defRPr/>
            </a:pPr>
            <a:endParaRPr lang="ro-RO" sz="2800" b="1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608990" indent="-608990" algn="ctr">
              <a:spcBef>
                <a:spcPts val="710"/>
              </a:spcBef>
              <a:defRPr/>
            </a:pPr>
            <a:endParaRPr lang="ro-RO" sz="2800" b="1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>
              <a:spcBef>
                <a:spcPts val="710"/>
              </a:spcBef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r>
              <a:rPr lang="it-IT" sz="3800" dirty="0">
                <a:latin typeface="Arial" charset="0"/>
                <a:cs typeface="Arial" charset="0"/>
              </a:rPr>
              <a:t/>
            </a:r>
            <a:br>
              <a:rPr lang="it-IT" sz="3800" dirty="0">
                <a:latin typeface="Arial" charset="0"/>
                <a:cs typeface="Arial" charset="0"/>
              </a:rPr>
            </a:br>
            <a:endParaRPr lang="ro-RO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endParaRPr lang="ro-RO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endParaRPr lang="ro-RO" sz="19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endParaRPr lang="ro-RO" sz="19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endParaRPr lang="ro-RO" sz="19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endParaRPr lang="ro-RO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Slide Number Placeholder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E15683-C47D-4BDB-A560-712AACE37B9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36575" y="402431"/>
            <a:ext cx="9744075" cy="990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108265" tIns="54132" rIns="108265" bIns="54132" rtlCol="0" anchor="ctr">
            <a:normAutofit/>
          </a:bodyPr>
          <a:lstStyle>
            <a:lvl1pPr algn="ctr" defTabSz="108265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1766" indent="-721766" eaLnBrk="0" hangingPunct="0">
              <a:spcBef>
                <a:spcPts val="1421"/>
              </a:spcBef>
              <a:buClr>
                <a:srgbClr val="86D1EC"/>
              </a:buClr>
              <a:buSzPct val="90000"/>
              <a:defRPr/>
            </a:pPr>
            <a:r>
              <a:rPr lang="ro-RO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Practici:</a:t>
            </a:r>
            <a:endParaRPr lang="ro-RO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Tm="2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468032" y="223679"/>
            <a:ext cx="9896326" cy="59208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8265" tIns="54132" rIns="108265" bIns="54132" anchor="ctr"/>
          <a:lstStyle/>
          <a:p>
            <a:pPr algn="r">
              <a:buClr>
                <a:srgbClr val="FFFF00"/>
              </a:buClr>
              <a:buSzPct val="100000"/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endParaRPr lang="ro-RO" sz="3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buClr>
                <a:srgbClr val="FFFF00"/>
              </a:buClr>
              <a:buSzPct val="100000"/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endParaRPr lang="ro-RO" sz="3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buClr>
                <a:srgbClr val="FFFF00"/>
              </a:buClr>
              <a:buSzPct val="100000"/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endParaRPr lang="ro-RO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buClr>
                <a:srgbClr val="FFFF00"/>
              </a:buClr>
              <a:buSzPct val="100000"/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endParaRPr lang="ro-RO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buClr>
                <a:srgbClr val="FFFF00"/>
              </a:buClr>
              <a:buSzPct val="100000"/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endParaRPr lang="ro-RO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buClr>
                <a:srgbClr val="FFFF00"/>
              </a:buClr>
              <a:buSzPct val="100000"/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r>
              <a:rPr lang="ro-RO" sz="3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o-RO" sz="38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o-RO" sz="38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3447" y="905989"/>
            <a:ext cx="9804224" cy="3910362"/>
          </a:xfrm>
          <a:prstGeom prst="rect">
            <a:avLst/>
          </a:prstGeom>
        </p:spPr>
        <p:txBody>
          <a:bodyPr lIns="108265" tIns="54132" rIns="108265" bIns="54132">
            <a:spAutoFit/>
          </a:bodyPr>
          <a:lstStyle/>
          <a:p>
            <a:pPr algn="ctr"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endParaRPr lang="ro-RO" sz="33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endParaRPr lang="ro-RO" sz="38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r>
              <a:rPr lang="ro-RO" sz="38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endParaRPr lang="ro-RO" sz="3800" b="1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r"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endParaRPr lang="ro-RO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endParaRPr lang="ro-RO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endParaRPr lang="ro-RO" sz="19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endParaRPr lang="ro-RO" sz="19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endParaRPr lang="ro-RO" sz="19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tabLst>
                <a:tab pos="0" algn="l"/>
                <a:tab pos="1082650" algn="l"/>
                <a:tab pos="2165299" algn="l"/>
                <a:tab pos="3247949" algn="l"/>
                <a:tab pos="4330598" algn="l"/>
                <a:tab pos="5413248" algn="l"/>
                <a:tab pos="6495898" algn="l"/>
                <a:tab pos="7578547" algn="l"/>
                <a:tab pos="8661197" algn="l"/>
                <a:tab pos="9743846" algn="l"/>
                <a:tab pos="10826496" algn="l"/>
                <a:tab pos="11909146" algn="l"/>
              </a:tabLst>
              <a:defRPr/>
            </a:pPr>
            <a:endParaRPr lang="ro-RO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Slide Number Placeholder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70FBF4-BB00-4A71-814D-57C30029239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93738" y="477579"/>
            <a:ext cx="9744075" cy="135334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108265" tIns="54132" rIns="108265" bIns="54132" rtlCol="0" anchor="ctr">
            <a:normAutofit/>
          </a:bodyPr>
          <a:lstStyle/>
          <a:p>
            <a:pPr marL="0" marR="0" lvl="0" indent="0" algn="ctr" defTabSz="10826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3800" b="1" dirty="0" smtClean="0"/>
              <a:t>ADR </a:t>
            </a:r>
            <a:r>
              <a:rPr lang="ro-RO" sz="3800" b="1" dirty="0" smtClean="0"/>
              <a:t>Centru – instrument </a:t>
            </a:r>
            <a:r>
              <a:rPr lang="ro-RO" sz="3800" b="1" dirty="0" smtClean="0"/>
              <a:t>pentru promovarea economică</a:t>
            </a:r>
            <a:endParaRPr kumimoji="0" lang="ru-RU" sz="3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12775" y="1850231"/>
            <a:ext cx="9677400" cy="6019800"/>
          </a:xfrm>
          <a:prstGeom prst="rect">
            <a:avLst/>
          </a:prstGeom>
        </p:spPr>
        <p:txBody>
          <a:bodyPr vert="horz" lIns="108265" tIns="54132" rIns="108265" bIns="54132" rtlCol="0">
            <a:noAutofit/>
          </a:bodyPr>
          <a:lstStyle/>
          <a:p>
            <a:pPr marL="0" marR="0" lvl="0" indent="0" algn="just" defTabSz="10826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o-RO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108265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o-RO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Sporirea competivității regiunii</a:t>
            </a:r>
          </a:p>
          <a:p>
            <a:pPr marL="0" marR="0" lvl="0" indent="0" algn="just" defTabSz="108265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o-RO" sz="2800" b="1" dirty="0" smtClean="0">
                <a:latin typeface="Arial" pitchFamily="34" charset="0"/>
                <a:cs typeface="Arial" pitchFamily="34" charset="0"/>
              </a:rPr>
              <a:t>Promovarea atractivității regiunii pentru investitori</a:t>
            </a:r>
          </a:p>
          <a:p>
            <a:pPr marL="0" marR="0" lvl="0" indent="0" algn="just" defTabSz="108265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o-RO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Consolidarea</a:t>
            </a:r>
            <a:r>
              <a:rPr kumimoji="0" lang="ro-RO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piețelor locale și accesul la noi piețe</a:t>
            </a:r>
          </a:p>
          <a:p>
            <a:pPr marL="0" marR="0" lvl="0" indent="0" algn="just" defTabSz="108265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o-RO" sz="2800" b="1" baseline="0" dirty="0" smtClean="0">
                <a:latin typeface="Arial" pitchFamily="34" charset="0"/>
                <a:cs typeface="Arial" pitchFamily="34" charset="0"/>
              </a:rPr>
              <a:t>Generarea</a:t>
            </a:r>
            <a:r>
              <a:rPr lang="ro-RO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800" b="1" dirty="0" smtClean="0">
                <a:latin typeface="Arial" pitchFamily="34" charset="0"/>
                <a:cs typeface="Arial" pitchFamily="34" charset="0"/>
              </a:rPr>
              <a:t>expertizei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108265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o-RO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10826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 advTm="2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775" y="1774031"/>
            <a:ext cx="4940300" cy="3924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o-RO" sz="3800" b="1" dirty="0" smtClean="0"/>
              <a:t>CONTACTE</a:t>
            </a:r>
            <a:endParaRPr lang="ru-RU" sz="38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108575" y="2231231"/>
            <a:ext cx="5062764" cy="5334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108265" tIns="54132" rIns="108265" bIns="54132" rtlCol="0" anchor="ctr">
            <a:normAutofit/>
          </a:bodyPr>
          <a:lstStyle>
            <a:lvl1pPr algn="ctr" defTabSz="108265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3200" b="1" dirty="0" smtClean="0">
                <a:solidFill>
                  <a:schemeClr val="tx1"/>
                </a:solidFill>
              </a:rPr>
              <a:t>Agenția de </a:t>
            </a:r>
            <a:r>
              <a:rPr lang="en-US" sz="3200" b="1" dirty="0" smtClean="0">
                <a:solidFill>
                  <a:schemeClr val="tx1"/>
                </a:solidFill>
              </a:rPr>
              <a:t>D</a:t>
            </a:r>
            <a:r>
              <a:rPr lang="ro-RO" sz="3200" b="1" dirty="0" smtClean="0">
                <a:solidFill>
                  <a:schemeClr val="tx1"/>
                </a:solidFill>
              </a:rPr>
              <a:t>ezvoltare Regională Centru</a:t>
            </a:r>
          </a:p>
          <a:p>
            <a:r>
              <a:rPr lang="ro-RO" sz="3200" dirty="0" smtClean="0">
                <a:solidFill>
                  <a:schemeClr val="tx1"/>
                </a:solidFill>
              </a:rPr>
              <a:t>MD-6801 or. Ialoveni, </a:t>
            </a:r>
          </a:p>
          <a:p>
            <a:r>
              <a:rPr lang="ro-RO" sz="3200" dirty="0" smtClean="0">
                <a:solidFill>
                  <a:schemeClr val="tx1"/>
                </a:solidFill>
              </a:rPr>
              <a:t>str. Alexandru cel Bun, 33</a:t>
            </a:r>
          </a:p>
          <a:p>
            <a:r>
              <a:rPr lang="ro-RO" sz="3200" dirty="0" smtClean="0">
                <a:solidFill>
                  <a:schemeClr val="tx1"/>
                </a:solidFill>
              </a:rPr>
              <a:t>Tel/Fax: (+373) 268 22692</a:t>
            </a:r>
          </a:p>
          <a:p>
            <a:r>
              <a:rPr lang="ro-RO" sz="3200" dirty="0" smtClean="0">
                <a:solidFill>
                  <a:schemeClr val="tx1"/>
                </a:solidFill>
              </a:rPr>
              <a:t>Email: </a:t>
            </a:r>
            <a:r>
              <a:rPr lang="ro-RO" sz="3200" dirty="0" smtClean="0">
                <a:solidFill>
                  <a:schemeClr val="tx1"/>
                </a:solidFill>
                <a:hlinkClick r:id="rId3"/>
              </a:rPr>
              <a:t>office@adrcentru.md</a:t>
            </a:r>
            <a:endParaRPr lang="ro-RO" sz="3200" dirty="0" smtClean="0">
              <a:solidFill>
                <a:schemeClr val="tx1"/>
              </a:solidFill>
            </a:endParaRPr>
          </a:p>
          <a:p>
            <a:r>
              <a:rPr lang="ro-RO" sz="3200" dirty="0">
                <a:solidFill>
                  <a:schemeClr val="tx1"/>
                </a:solidFill>
              </a:rPr>
              <a:t>w</a:t>
            </a:r>
            <a:r>
              <a:rPr lang="ro-RO" sz="3200" dirty="0" smtClean="0">
                <a:solidFill>
                  <a:schemeClr val="tx1"/>
                </a:solidFill>
              </a:rPr>
              <a:t>eb:</a:t>
            </a:r>
            <a:r>
              <a:rPr lang="ro-RO" sz="3200" dirty="0" smtClean="0"/>
              <a:t> </a:t>
            </a:r>
            <a:r>
              <a:rPr lang="ro-RO" sz="3200" dirty="0" smtClean="0">
                <a:hlinkClick r:id="rId4"/>
              </a:rPr>
              <a:t>www.adrcentru.md</a:t>
            </a:r>
            <a:r>
              <a:rPr lang="ro-RO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65994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20000">
        <p14:gallery dir="l"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3771</TotalTime>
  <Words>249</Words>
  <Application>Microsoft Office PowerPoint</Application>
  <PresentationFormat>B4 (ISO) Paper (250x353 mm)</PresentationFormat>
  <Paragraphs>124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Тема Office</vt:lpstr>
      <vt:lpstr>    </vt:lpstr>
      <vt:lpstr>Bine ați venit  în Regiunea de Dezvoltare Centru!</vt:lpstr>
      <vt:lpstr>Slide 3</vt:lpstr>
      <vt:lpstr>Abordare strategică</vt:lpstr>
      <vt:lpstr>Slide 5</vt:lpstr>
      <vt:lpstr>Slide 6</vt:lpstr>
      <vt:lpstr>Slide 7</vt:lpstr>
      <vt:lpstr>CONTACTE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Cooperare pentru dezvoltare</dc:title>
  <dc:creator>User</dc:creator>
  <cp:lastModifiedBy>Svetlana</cp:lastModifiedBy>
  <cp:revision>153</cp:revision>
  <dcterms:created xsi:type="dcterms:W3CDTF">2012-04-26T08:51:24Z</dcterms:created>
  <dcterms:modified xsi:type="dcterms:W3CDTF">2013-05-22T09:05:27Z</dcterms:modified>
</cp:coreProperties>
</file>