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59" r:id="rId4"/>
    <p:sldId id="260" r:id="rId5"/>
    <p:sldId id="292" r:id="rId6"/>
    <p:sldId id="262" r:id="rId7"/>
    <p:sldId id="263" r:id="rId8"/>
    <p:sldId id="264" r:id="rId9"/>
    <p:sldId id="266" r:id="rId10"/>
    <p:sldId id="268" r:id="rId11"/>
    <p:sldId id="277" r:id="rId12"/>
    <p:sldId id="274" r:id="rId13"/>
    <p:sldId id="265" r:id="rId14"/>
    <p:sldId id="269" r:id="rId15"/>
    <p:sldId id="276" r:id="rId16"/>
    <p:sldId id="270" r:id="rId17"/>
    <p:sldId id="286" r:id="rId18"/>
    <p:sldId id="289" r:id="rId19"/>
    <p:sldId id="290" r:id="rId20"/>
    <p:sldId id="291" r:id="rId21"/>
    <p:sldId id="280" r:id="rId22"/>
    <p:sldId id="281" r:id="rId23"/>
    <p:sldId id="282" r:id="rId24"/>
    <p:sldId id="283" r:id="rId25"/>
    <p:sldId id="285" r:id="rId26"/>
    <p:sldId id="25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F24C"/>
    <a:srgbClr val="018F08"/>
    <a:srgbClr val="007A37"/>
    <a:srgbClr val="9DB4B5"/>
    <a:srgbClr val="FF64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12" autoAdjust="0"/>
    <p:restoredTop sz="94675" autoAdjust="0"/>
  </p:normalViewPr>
  <p:slideViewPr>
    <p:cSldViewPr>
      <p:cViewPr>
        <p:scale>
          <a:sx n="60" d="100"/>
          <a:sy n="60" d="100"/>
        </p:scale>
        <p:origin x="-1404"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05227-C49D-448F-864D-772AFCE041B9}"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ru-RU"/>
        </a:p>
      </dgm:t>
    </dgm:pt>
    <dgm:pt modelId="{3A075705-654F-4196-A49F-C424E47B5615}">
      <dgm:prSet phldrT="[Текст]"/>
      <dgm:spPr/>
      <dgm:t>
        <a:bodyPr/>
        <a:lstStyle/>
        <a:p>
          <a:r>
            <a:rPr lang="ro-RO" dirty="0" smtClean="0"/>
            <a:t>1</a:t>
          </a:r>
          <a:endParaRPr lang="ru-RU" dirty="0"/>
        </a:p>
      </dgm:t>
    </dgm:pt>
    <dgm:pt modelId="{0A7ED3D6-FEDE-4CCD-B781-43C76AEEAE74}" type="parTrans" cxnId="{86263550-F4E4-4575-BB53-3F6F4BD96923}">
      <dgm:prSet/>
      <dgm:spPr/>
      <dgm:t>
        <a:bodyPr/>
        <a:lstStyle/>
        <a:p>
          <a:endParaRPr lang="ru-RU"/>
        </a:p>
      </dgm:t>
    </dgm:pt>
    <dgm:pt modelId="{9BFE0721-B4F8-4D8B-B963-39002C124DB5}" type="sibTrans" cxnId="{86263550-F4E4-4575-BB53-3F6F4BD96923}">
      <dgm:prSet/>
      <dgm:spPr/>
      <dgm:t>
        <a:bodyPr/>
        <a:lstStyle/>
        <a:p>
          <a:endParaRPr lang="ru-RU"/>
        </a:p>
      </dgm:t>
    </dgm:pt>
    <dgm:pt modelId="{78235E79-9C8C-4EC3-A2C0-28BEF5D7DD74}">
      <dgm:prSet phldrT="[Текст]" custT="1">
        <dgm:style>
          <a:lnRef idx="2">
            <a:schemeClr val="dk1"/>
          </a:lnRef>
          <a:fillRef idx="1">
            <a:schemeClr val="lt1"/>
          </a:fillRef>
          <a:effectRef idx="0">
            <a:schemeClr val="dk1"/>
          </a:effectRef>
          <a:fontRef idx="minor">
            <a:schemeClr val="dk1"/>
          </a:fontRef>
        </dgm:style>
      </dgm:prSet>
      <dgm:spPr>
        <a:noFill/>
      </dgm:spPr>
      <dgm:t>
        <a:bodyPr/>
        <a:lstStyle/>
        <a:p>
          <a:pPr algn="just"/>
          <a:r>
            <a:rPr lang="vi-VN" sz="2000" baseline="0" dirty="0" smtClean="0">
              <a:solidFill>
                <a:schemeClr val="tx1">
                  <a:lumMod val="50000"/>
                </a:schemeClr>
              </a:solidFill>
              <a:effectLst/>
              <a:latin typeface="Times New Roman" pitchFamily="18" charset="0"/>
              <a:ea typeface="+mn-ea"/>
              <a:cs typeface="Times New Roman" pitchFamily="18" charset="0"/>
            </a:rPr>
            <a:t>creşterea ponderii energiei regenerabile în totalul mixului energetic pînă la 20% în anul 2020</a:t>
          </a:r>
          <a:endParaRPr lang="ru-RU" sz="2000" baseline="0" dirty="0">
            <a:solidFill>
              <a:schemeClr val="tx1">
                <a:lumMod val="50000"/>
              </a:schemeClr>
            </a:solidFill>
            <a:effectLst/>
          </a:endParaRPr>
        </a:p>
      </dgm:t>
    </dgm:pt>
    <dgm:pt modelId="{481224B9-396B-4728-8AB7-38A18156CD60}" type="parTrans" cxnId="{C1265A57-634D-42C3-953F-71C85A159091}">
      <dgm:prSet/>
      <dgm:spPr/>
      <dgm:t>
        <a:bodyPr/>
        <a:lstStyle/>
        <a:p>
          <a:endParaRPr lang="ru-RU"/>
        </a:p>
      </dgm:t>
    </dgm:pt>
    <dgm:pt modelId="{E6C53A91-9EAF-470D-BB14-832539A3BBE3}" type="sibTrans" cxnId="{C1265A57-634D-42C3-953F-71C85A159091}">
      <dgm:prSet/>
      <dgm:spPr/>
      <dgm:t>
        <a:bodyPr/>
        <a:lstStyle/>
        <a:p>
          <a:endParaRPr lang="ru-RU"/>
        </a:p>
      </dgm:t>
    </dgm:pt>
    <dgm:pt modelId="{DBE1F740-5267-46F3-9A04-A5E3CD9E4B8F}">
      <dgm:prSet phldrT="[Текст]"/>
      <dgm:spPr/>
      <dgm:t>
        <a:bodyPr/>
        <a:lstStyle/>
        <a:p>
          <a:r>
            <a:rPr lang="ro-RO" dirty="0" smtClean="0"/>
            <a:t>2</a:t>
          </a:r>
          <a:endParaRPr lang="ru-RU" dirty="0"/>
        </a:p>
      </dgm:t>
    </dgm:pt>
    <dgm:pt modelId="{298AC5D0-CA17-45DA-A79C-BE4C492904D1}" type="parTrans" cxnId="{11EA7588-76DC-4DA2-813F-D07151CF8EB8}">
      <dgm:prSet/>
      <dgm:spPr/>
      <dgm:t>
        <a:bodyPr/>
        <a:lstStyle/>
        <a:p>
          <a:endParaRPr lang="ru-RU"/>
        </a:p>
      </dgm:t>
    </dgm:pt>
    <dgm:pt modelId="{822CE9E9-58A0-460B-9558-39CCCC63F953}" type="sibTrans" cxnId="{11EA7588-76DC-4DA2-813F-D07151CF8EB8}">
      <dgm:prSet/>
      <dgm:spPr/>
      <dgm:t>
        <a:bodyPr/>
        <a:lstStyle/>
        <a:p>
          <a:endParaRPr lang="ru-RU"/>
        </a:p>
      </dgm:t>
    </dgm:pt>
    <dgm:pt modelId="{4115BA32-82AB-4664-B509-3C08B1F56175}">
      <dgm:prSet phldrT="[Текст]" custT="1">
        <dgm:style>
          <a:lnRef idx="2">
            <a:schemeClr val="dk1"/>
          </a:lnRef>
          <a:fillRef idx="1">
            <a:schemeClr val="lt1"/>
          </a:fillRef>
          <a:effectRef idx="0">
            <a:schemeClr val="dk1"/>
          </a:effectRef>
          <a:fontRef idx="minor">
            <a:schemeClr val="dk1"/>
          </a:fontRef>
        </dgm:style>
      </dgm:prSet>
      <dgm:spPr>
        <a:noFill/>
      </dgm:spPr>
      <dgm:t>
        <a:bodyPr/>
        <a:lstStyle/>
        <a:p>
          <a:pPr algn="just"/>
          <a:r>
            <a:rPr lang="vi-VN" sz="2000" dirty="0" smtClean="0">
              <a:solidFill>
                <a:schemeClr val="tx1">
                  <a:lumMod val="50000"/>
                </a:schemeClr>
              </a:solidFill>
              <a:latin typeface="Times New Roman" pitchFamily="18" charset="0"/>
              <a:ea typeface="+mn-ea"/>
              <a:cs typeface="Times New Roman" pitchFamily="18" charset="0"/>
            </a:rPr>
            <a:t>creşterea ponderii biocombustibililor pînă la cel puţin 10% din totalul combustibililor utilizaţi în anul 2020</a:t>
          </a:r>
          <a:endParaRPr lang="ru-RU" sz="2000" dirty="0">
            <a:solidFill>
              <a:schemeClr val="tx1">
                <a:lumMod val="50000"/>
              </a:schemeClr>
            </a:solidFill>
            <a:latin typeface="Times New Roman" pitchFamily="18" charset="0"/>
            <a:ea typeface="+mn-ea"/>
            <a:cs typeface="Times New Roman" pitchFamily="18" charset="0"/>
          </a:endParaRPr>
        </a:p>
      </dgm:t>
    </dgm:pt>
    <dgm:pt modelId="{6848027D-A27F-4737-8B9C-99E1DE63E5CE}" type="parTrans" cxnId="{4AD3D656-6DAD-4BDE-84A1-78D02CF37695}">
      <dgm:prSet/>
      <dgm:spPr/>
      <dgm:t>
        <a:bodyPr/>
        <a:lstStyle/>
        <a:p>
          <a:endParaRPr lang="ru-RU"/>
        </a:p>
      </dgm:t>
    </dgm:pt>
    <dgm:pt modelId="{8B4D7886-345F-4147-8FF9-25046CE5085D}" type="sibTrans" cxnId="{4AD3D656-6DAD-4BDE-84A1-78D02CF37695}">
      <dgm:prSet/>
      <dgm:spPr/>
      <dgm:t>
        <a:bodyPr/>
        <a:lstStyle/>
        <a:p>
          <a:endParaRPr lang="ru-RU"/>
        </a:p>
      </dgm:t>
    </dgm:pt>
    <dgm:pt modelId="{375A90E7-98EC-452E-9E30-5A4B42D01491}">
      <dgm:prSet phldrT="[Текст]"/>
      <dgm:spPr/>
      <dgm:t>
        <a:bodyPr/>
        <a:lstStyle/>
        <a:p>
          <a:r>
            <a:rPr lang="ro-RO" dirty="0" smtClean="0"/>
            <a:t>3</a:t>
          </a:r>
          <a:endParaRPr lang="ru-RU" dirty="0"/>
        </a:p>
      </dgm:t>
    </dgm:pt>
    <dgm:pt modelId="{A343C82B-C36F-4D5F-B3AC-233E317E9EFE}" type="parTrans" cxnId="{08A61AF2-0E5E-410C-89EF-03F17E09D505}">
      <dgm:prSet/>
      <dgm:spPr/>
      <dgm:t>
        <a:bodyPr/>
        <a:lstStyle/>
        <a:p>
          <a:endParaRPr lang="ru-RU"/>
        </a:p>
      </dgm:t>
    </dgm:pt>
    <dgm:pt modelId="{27D76B97-2D75-43EB-943C-B28405B26212}" type="sibTrans" cxnId="{08A61AF2-0E5E-410C-89EF-03F17E09D505}">
      <dgm:prSet/>
      <dgm:spPr/>
      <dgm:t>
        <a:bodyPr/>
        <a:lstStyle/>
        <a:p>
          <a:endParaRPr lang="ru-RU"/>
        </a:p>
      </dgm:t>
    </dgm:pt>
    <dgm:pt modelId="{9E2E23AE-DE78-4EBC-BDC4-4F012F34BECF}">
      <dgm:prSet phldrT="[Текст]" custT="1">
        <dgm:style>
          <a:lnRef idx="2">
            <a:schemeClr val="dk1"/>
          </a:lnRef>
          <a:fillRef idx="1">
            <a:schemeClr val="lt1"/>
          </a:fillRef>
          <a:effectRef idx="0">
            <a:schemeClr val="dk1"/>
          </a:effectRef>
          <a:fontRef idx="minor">
            <a:schemeClr val="dk1"/>
          </a:fontRef>
        </dgm:style>
      </dgm:prSet>
      <dgm:spPr>
        <a:noFill/>
      </dgm:spPr>
      <dgm:t>
        <a:bodyPr/>
        <a:lstStyle/>
        <a:p>
          <a:pPr algn="just"/>
          <a:r>
            <a:rPr lang="ro-RO" sz="2000" dirty="0" smtClean="0">
              <a:solidFill>
                <a:schemeClr val="tx1">
                  <a:lumMod val="50000"/>
                </a:schemeClr>
              </a:solidFill>
              <a:latin typeface="Times New Roman" pitchFamily="18" charset="0"/>
              <a:ea typeface="+mn-ea"/>
              <a:cs typeface="Times New Roman" pitchFamily="18" charset="0"/>
            </a:rPr>
            <a:t>în anul 2020 volumul amestecului de </a:t>
          </a:r>
          <a:r>
            <a:rPr lang="ro-RO" sz="2000" dirty="0" err="1" smtClean="0">
              <a:solidFill>
                <a:schemeClr val="tx1">
                  <a:lumMod val="50000"/>
                </a:schemeClr>
              </a:solidFill>
              <a:latin typeface="Times New Roman" pitchFamily="18" charset="0"/>
              <a:ea typeface="+mn-ea"/>
              <a:cs typeface="Times New Roman" pitchFamily="18" charset="0"/>
            </a:rPr>
            <a:t>bioetanol</a:t>
          </a:r>
          <a:r>
            <a:rPr lang="ro-RO" sz="2000" dirty="0" smtClean="0">
              <a:solidFill>
                <a:schemeClr val="tx1">
                  <a:lumMod val="50000"/>
                </a:schemeClr>
              </a:solidFill>
              <a:latin typeface="Times New Roman" pitchFamily="18" charset="0"/>
              <a:ea typeface="+mn-ea"/>
              <a:cs typeface="Times New Roman" pitchFamily="18" charset="0"/>
            </a:rPr>
            <a:t> și benzină și volumul amestecului de </a:t>
          </a:r>
          <a:r>
            <a:rPr lang="ro-RO" sz="2000" dirty="0" err="1" smtClean="0">
              <a:solidFill>
                <a:schemeClr val="tx1">
                  <a:lumMod val="50000"/>
                </a:schemeClr>
              </a:solidFill>
              <a:latin typeface="Times New Roman" pitchFamily="18" charset="0"/>
              <a:ea typeface="+mn-ea"/>
              <a:cs typeface="Times New Roman" pitchFamily="18" charset="0"/>
            </a:rPr>
            <a:t>biodiesel</a:t>
          </a:r>
          <a:r>
            <a:rPr lang="ro-RO" sz="2000" dirty="0" smtClean="0">
              <a:solidFill>
                <a:schemeClr val="tx1">
                  <a:lumMod val="50000"/>
                </a:schemeClr>
              </a:solidFill>
              <a:latin typeface="Times New Roman" pitchFamily="18" charset="0"/>
              <a:ea typeface="+mn-ea"/>
              <a:cs typeface="Times New Roman" pitchFamily="18" charset="0"/>
            </a:rPr>
            <a:t> și motorină vor constitui, fiecare, câte 20% din volumul benzinei și motorinei comercializate</a:t>
          </a:r>
          <a:endParaRPr lang="ru-RU" sz="2000" dirty="0">
            <a:solidFill>
              <a:schemeClr val="tx1">
                <a:lumMod val="50000"/>
              </a:schemeClr>
            </a:solidFill>
            <a:latin typeface="Times New Roman" pitchFamily="18" charset="0"/>
            <a:ea typeface="+mn-ea"/>
            <a:cs typeface="Times New Roman" pitchFamily="18" charset="0"/>
          </a:endParaRPr>
        </a:p>
      </dgm:t>
    </dgm:pt>
    <dgm:pt modelId="{99A8A9D2-BA86-435A-BCF5-9C382A91EF30}" type="parTrans" cxnId="{7D5B6AF5-A05C-476D-99CA-A07BEA170FD9}">
      <dgm:prSet/>
      <dgm:spPr/>
      <dgm:t>
        <a:bodyPr/>
        <a:lstStyle/>
        <a:p>
          <a:endParaRPr lang="ru-RU"/>
        </a:p>
      </dgm:t>
    </dgm:pt>
    <dgm:pt modelId="{C1B6BE06-C572-4EB6-A1A4-5DE63C3E1982}" type="sibTrans" cxnId="{7D5B6AF5-A05C-476D-99CA-A07BEA170FD9}">
      <dgm:prSet/>
      <dgm:spPr/>
      <dgm:t>
        <a:bodyPr/>
        <a:lstStyle/>
        <a:p>
          <a:endParaRPr lang="ru-RU"/>
        </a:p>
      </dgm:t>
    </dgm:pt>
    <dgm:pt modelId="{B056BD5E-7847-4301-B994-A26A4DC79BEA}">
      <dgm:prSet/>
      <dgm:spPr/>
      <dgm:t>
        <a:bodyPr/>
        <a:lstStyle/>
        <a:p>
          <a:r>
            <a:rPr lang="ro-RO" dirty="0" smtClean="0"/>
            <a:t>4</a:t>
          </a:r>
          <a:endParaRPr lang="ru-RU" dirty="0"/>
        </a:p>
      </dgm:t>
    </dgm:pt>
    <dgm:pt modelId="{1E997E6B-E214-4D15-87C4-60406693277C}" type="parTrans" cxnId="{C96CFC46-B6EB-48BC-ADCB-DA7BDDCB2CD6}">
      <dgm:prSet/>
      <dgm:spPr/>
      <dgm:t>
        <a:bodyPr/>
        <a:lstStyle/>
        <a:p>
          <a:endParaRPr lang="ru-RU"/>
        </a:p>
      </dgm:t>
    </dgm:pt>
    <dgm:pt modelId="{42324415-D2A3-4C59-A220-5D065E64B786}" type="sibTrans" cxnId="{C96CFC46-B6EB-48BC-ADCB-DA7BDDCB2CD6}">
      <dgm:prSet/>
      <dgm:spPr/>
      <dgm:t>
        <a:bodyPr/>
        <a:lstStyle/>
        <a:p>
          <a:endParaRPr lang="ru-RU"/>
        </a:p>
      </dgm:t>
    </dgm:pt>
    <dgm:pt modelId="{56F2C8B0-A47B-4813-8640-A325289848E2}">
      <dgm:prSet custT="1">
        <dgm:style>
          <a:lnRef idx="2">
            <a:schemeClr val="dk1"/>
          </a:lnRef>
          <a:fillRef idx="1">
            <a:schemeClr val="lt1"/>
          </a:fillRef>
          <a:effectRef idx="0">
            <a:schemeClr val="dk1"/>
          </a:effectRef>
          <a:fontRef idx="minor">
            <a:schemeClr val="dk1"/>
          </a:fontRef>
        </dgm:style>
      </dgm:prSet>
      <dgm:spPr>
        <a:noFill/>
      </dgm:spPr>
      <dgm:t>
        <a:bodyPr/>
        <a:lstStyle/>
        <a:p>
          <a:pPr algn="just"/>
          <a:r>
            <a:rPr lang="vi-VN" sz="2000" dirty="0" smtClean="0">
              <a:solidFill>
                <a:schemeClr val="tx1">
                  <a:lumMod val="50000"/>
                </a:schemeClr>
              </a:solidFill>
              <a:latin typeface="Times New Roman" pitchFamily="18" charset="0"/>
              <a:ea typeface="+mn-ea"/>
              <a:cs typeface="Times New Roman" pitchFamily="18" charset="0"/>
            </a:rPr>
            <a:t>reducerea către anul 2020, cu cel puţin 25%, a emisiilor de gaze cu efect de seră, comparativ cu anul de bază 1990</a:t>
          </a:r>
          <a:endParaRPr lang="ru-RU" sz="2000" dirty="0" smtClean="0">
            <a:solidFill>
              <a:schemeClr val="tx1">
                <a:lumMod val="50000"/>
              </a:schemeClr>
            </a:solidFill>
            <a:latin typeface="Times New Roman" pitchFamily="18" charset="0"/>
            <a:ea typeface="+mn-ea"/>
            <a:cs typeface="Times New Roman" pitchFamily="18" charset="0"/>
          </a:endParaRPr>
        </a:p>
      </dgm:t>
    </dgm:pt>
    <dgm:pt modelId="{DA09707F-7F30-4A06-8992-2B948CBC6295}" type="parTrans" cxnId="{8287A5FB-77D8-4040-871B-99F2F0AABDE4}">
      <dgm:prSet/>
      <dgm:spPr/>
      <dgm:t>
        <a:bodyPr/>
        <a:lstStyle/>
        <a:p>
          <a:endParaRPr lang="ru-RU"/>
        </a:p>
      </dgm:t>
    </dgm:pt>
    <dgm:pt modelId="{5E8C49A2-7EDD-4ED7-9ED2-AE5B41B37ABA}" type="sibTrans" cxnId="{8287A5FB-77D8-4040-871B-99F2F0AABDE4}">
      <dgm:prSet/>
      <dgm:spPr/>
      <dgm:t>
        <a:bodyPr/>
        <a:lstStyle/>
        <a:p>
          <a:endParaRPr lang="ru-RU"/>
        </a:p>
      </dgm:t>
    </dgm:pt>
    <dgm:pt modelId="{8A7233C6-9D88-4890-9F5E-C91F25842356}" type="pres">
      <dgm:prSet presAssocID="{EDB05227-C49D-448F-864D-772AFCE041B9}" presName="linearFlow" presStyleCnt="0">
        <dgm:presLayoutVars>
          <dgm:dir/>
          <dgm:animLvl val="lvl"/>
          <dgm:resizeHandles val="exact"/>
        </dgm:presLayoutVars>
      </dgm:prSet>
      <dgm:spPr/>
      <dgm:t>
        <a:bodyPr/>
        <a:lstStyle/>
        <a:p>
          <a:endParaRPr lang="ru-RU"/>
        </a:p>
      </dgm:t>
    </dgm:pt>
    <dgm:pt modelId="{36E1490F-3F59-448F-88FF-C4669415D851}" type="pres">
      <dgm:prSet presAssocID="{3A075705-654F-4196-A49F-C424E47B5615}" presName="composite" presStyleCnt="0"/>
      <dgm:spPr/>
      <dgm:t>
        <a:bodyPr/>
        <a:lstStyle/>
        <a:p>
          <a:endParaRPr lang="ru-RU"/>
        </a:p>
      </dgm:t>
    </dgm:pt>
    <dgm:pt modelId="{15CAAE2E-2E9C-49FF-8A4F-A17989FF8DF3}" type="pres">
      <dgm:prSet presAssocID="{3A075705-654F-4196-A49F-C424E47B5615}" presName="parentText" presStyleLbl="alignNode1" presStyleIdx="0" presStyleCnt="4">
        <dgm:presLayoutVars>
          <dgm:chMax val="1"/>
          <dgm:bulletEnabled val="1"/>
        </dgm:presLayoutVars>
      </dgm:prSet>
      <dgm:spPr/>
      <dgm:t>
        <a:bodyPr/>
        <a:lstStyle/>
        <a:p>
          <a:endParaRPr lang="ru-RU"/>
        </a:p>
      </dgm:t>
    </dgm:pt>
    <dgm:pt modelId="{BEE10162-C7A2-4916-B3FE-2F9E4746D2E9}" type="pres">
      <dgm:prSet presAssocID="{3A075705-654F-4196-A49F-C424E47B5615}" presName="descendantText" presStyleLbl="alignAcc1" presStyleIdx="0" presStyleCnt="4">
        <dgm:presLayoutVars>
          <dgm:bulletEnabled val="1"/>
        </dgm:presLayoutVars>
      </dgm:prSet>
      <dgm:spPr/>
      <dgm:t>
        <a:bodyPr/>
        <a:lstStyle/>
        <a:p>
          <a:endParaRPr lang="ru-RU"/>
        </a:p>
      </dgm:t>
    </dgm:pt>
    <dgm:pt modelId="{AAD522F7-025A-45DC-8BBD-0E178675BB76}" type="pres">
      <dgm:prSet presAssocID="{9BFE0721-B4F8-4D8B-B963-39002C124DB5}" presName="sp" presStyleCnt="0"/>
      <dgm:spPr/>
      <dgm:t>
        <a:bodyPr/>
        <a:lstStyle/>
        <a:p>
          <a:endParaRPr lang="ru-RU"/>
        </a:p>
      </dgm:t>
    </dgm:pt>
    <dgm:pt modelId="{86731447-A33D-4102-9531-E02360CCD40C}" type="pres">
      <dgm:prSet presAssocID="{DBE1F740-5267-46F3-9A04-A5E3CD9E4B8F}" presName="composite" presStyleCnt="0"/>
      <dgm:spPr/>
      <dgm:t>
        <a:bodyPr/>
        <a:lstStyle/>
        <a:p>
          <a:endParaRPr lang="ru-RU"/>
        </a:p>
      </dgm:t>
    </dgm:pt>
    <dgm:pt modelId="{70998F20-610B-4CC6-8A93-D048C7672680}" type="pres">
      <dgm:prSet presAssocID="{DBE1F740-5267-46F3-9A04-A5E3CD9E4B8F}" presName="parentText" presStyleLbl="alignNode1" presStyleIdx="1" presStyleCnt="4">
        <dgm:presLayoutVars>
          <dgm:chMax val="1"/>
          <dgm:bulletEnabled val="1"/>
        </dgm:presLayoutVars>
      </dgm:prSet>
      <dgm:spPr/>
      <dgm:t>
        <a:bodyPr/>
        <a:lstStyle/>
        <a:p>
          <a:endParaRPr lang="ru-RU"/>
        </a:p>
      </dgm:t>
    </dgm:pt>
    <dgm:pt modelId="{3BC2DD8A-2E80-4E02-8AE6-0DC8B3BB8E80}" type="pres">
      <dgm:prSet presAssocID="{DBE1F740-5267-46F3-9A04-A5E3CD9E4B8F}" presName="descendantText" presStyleLbl="alignAcc1" presStyleIdx="1" presStyleCnt="4" custLinFactNeighborX="590" custLinFactNeighborY="3995">
        <dgm:presLayoutVars>
          <dgm:bulletEnabled val="1"/>
        </dgm:presLayoutVars>
      </dgm:prSet>
      <dgm:spPr/>
      <dgm:t>
        <a:bodyPr/>
        <a:lstStyle/>
        <a:p>
          <a:endParaRPr lang="ru-RU"/>
        </a:p>
      </dgm:t>
    </dgm:pt>
    <dgm:pt modelId="{C73CA009-29EB-435E-BF49-6C57DA686E1A}" type="pres">
      <dgm:prSet presAssocID="{822CE9E9-58A0-460B-9558-39CCCC63F953}" presName="sp" presStyleCnt="0"/>
      <dgm:spPr/>
      <dgm:t>
        <a:bodyPr/>
        <a:lstStyle/>
        <a:p>
          <a:endParaRPr lang="ru-RU"/>
        </a:p>
      </dgm:t>
    </dgm:pt>
    <dgm:pt modelId="{8238E612-E802-4EE8-BCF2-75B4E4B657DD}" type="pres">
      <dgm:prSet presAssocID="{375A90E7-98EC-452E-9E30-5A4B42D01491}" presName="composite" presStyleCnt="0"/>
      <dgm:spPr/>
      <dgm:t>
        <a:bodyPr/>
        <a:lstStyle/>
        <a:p>
          <a:endParaRPr lang="ru-RU"/>
        </a:p>
      </dgm:t>
    </dgm:pt>
    <dgm:pt modelId="{E4694A22-7226-4BAF-80BC-966A9485A0DE}" type="pres">
      <dgm:prSet presAssocID="{375A90E7-98EC-452E-9E30-5A4B42D01491}" presName="parentText" presStyleLbl="alignNode1" presStyleIdx="2" presStyleCnt="4">
        <dgm:presLayoutVars>
          <dgm:chMax val="1"/>
          <dgm:bulletEnabled val="1"/>
        </dgm:presLayoutVars>
      </dgm:prSet>
      <dgm:spPr/>
      <dgm:t>
        <a:bodyPr/>
        <a:lstStyle/>
        <a:p>
          <a:endParaRPr lang="ru-RU"/>
        </a:p>
      </dgm:t>
    </dgm:pt>
    <dgm:pt modelId="{7B651F86-1A37-4FCC-95E5-747E481A0FBB}" type="pres">
      <dgm:prSet presAssocID="{375A90E7-98EC-452E-9E30-5A4B42D01491}" presName="descendantText" presStyleLbl="alignAcc1" presStyleIdx="2" presStyleCnt="4" custScaleY="151746">
        <dgm:presLayoutVars>
          <dgm:bulletEnabled val="1"/>
        </dgm:presLayoutVars>
      </dgm:prSet>
      <dgm:spPr/>
      <dgm:t>
        <a:bodyPr/>
        <a:lstStyle/>
        <a:p>
          <a:endParaRPr lang="ru-RU"/>
        </a:p>
      </dgm:t>
    </dgm:pt>
    <dgm:pt modelId="{F20ABF83-A0A2-4376-B951-41D622B9A759}" type="pres">
      <dgm:prSet presAssocID="{27D76B97-2D75-43EB-943C-B28405B26212}" presName="sp" presStyleCnt="0"/>
      <dgm:spPr/>
      <dgm:t>
        <a:bodyPr/>
        <a:lstStyle/>
        <a:p>
          <a:endParaRPr lang="ru-RU"/>
        </a:p>
      </dgm:t>
    </dgm:pt>
    <dgm:pt modelId="{489FD426-27C7-489B-A013-6F51A375EB5D}" type="pres">
      <dgm:prSet presAssocID="{B056BD5E-7847-4301-B994-A26A4DC79BEA}" presName="composite" presStyleCnt="0"/>
      <dgm:spPr/>
      <dgm:t>
        <a:bodyPr/>
        <a:lstStyle/>
        <a:p>
          <a:endParaRPr lang="ru-RU"/>
        </a:p>
      </dgm:t>
    </dgm:pt>
    <dgm:pt modelId="{7A3E74B9-EA1E-40E8-9D01-0F0569E4C316}" type="pres">
      <dgm:prSet presAssocID="{B056BD5E-7847-4301-B994-A26A4DC79BEA}" presName="parentText" presStyleLbl="alignNode1" presStyleIdx="3" presStyleCnt="4">
        <dgm:presLayoutVars>
          <dgm:chMax val="1"/>
          <dgm:bulletEnabled val="1"/>
        </dgm:presLayoutVars>
      </dgm:prSet>
      <dgm:spPr/>
      <dgm:t>
        <a:bodyPr/>
        <a:lstStyle/>
        <a:p>
          <a:endParaRPr lang="ru-RU"/>
        </a:p>
      </dgm:t>
    </dgm:pt>
    <dgm:pt modelId="{84B7BE07-1D6B-44B7-81D5-B02706013875}" type="pres">
      <dgm:prSet presAssocID="{B056BD5E-7847-4301-B994-A26A4DC79BEA}" presName="descendantText" presStyleLbl="alignAcc1" presStyleIdx="3" presStyleCnt="4">
        <dgm:presLayoutVars>
          <dgm:bulletEnabled val="1"/>
        </dgm:presLayoutVars>
      </dgm:prSet>
      <dgm:spPr/>
      <dgm:t>
        <a:bodyPr/>
        <a:lstStyle/>
        <a:p>
          <a:endParaRPr lang="ru-RU"/>
        </a:p>
      </dgm:t>
    </dgm:pt>
  </dgm:ptLst>
  <dgm:cxnLst>
    <dgm:cxn modelId="{C96CFC46-B6EB-48BC-ADCB-DA7BDDCB2CD6}" srcId="{EDB05227-C49D-448F-864D-772AFCE041B9}" destId="{B056BD5E-7847-4301-B994-A26A4DC79BEA}" srcOrd="3" destOrd="0" parTransId="{1E997E6B-E214-4D15-87C4-60406693277C}" sibTransId="{42324415-D2A3-4C59-A220-5D065E64B786}"/>
    <dgm:cxn modelId="{C7A97E8D-4A9D-4C9B-993B-C6F52558D29B}" type="presOf" srcId="{DBE1F740-5267-46F3-9A04-A5E3CD9E4B8F}" destId="{70998F20-610B-4CC6-8A93-D048C7672680}" srcOrd="0" destOrd="0" presId="urn:microsoft.com/office/officeart/2005/8/layout/chevron2"/>
    <dgm:cxn modelId="{C1265A57-634D-42C3-953F-71C85A159091}" srcId="{3A075705-654F-4196-A49F-C424E47B5615}" destId="{78235E79-9C8C-4EC3-A2C0-28BEF5D7DD74}" srcOrd="0" destOrd="0" parTransId="{481224B9-396B-4728-8AB7-38A18156CD60}" sibTransId="{E6C53A91-9EAF-470D-BB14-832539A3BBE3}"/>
    <dgm:cxn modelId="{88D6B5A1-66E3-461B-9782-4079E93AE43E}" type="presOf" srcId="{EDB05227-C49D-448F-864D-772AFCE041B9}" destId="{8A7233C6-9D88-4890-9F5E-C91F25842356}" srcOrd="0" destOrd="0" presId="urn:microsoft.com/office/officeart/2005/8/layout/chevron2"/>
    <dgm:cxn modelId="{1B3A112C-22C2-4B6E-9F4D-2882086531AD}" type="presOf" srcId="{9E2E23AE-DE78-4EBC-BDC4-4F012F34BECF}" destId="{7B651F86-1A37-4FCC-95E5-747E481A0FBB}" srcOrd="0" destOrd="0" presId="urn:microsoft.com/office/officeart/2005/8/layout/chevron2"/>
    <dgm:cxn modelId="{11EA7588-76DC-4DA2-813F-D07151CF8EB8}" srcId="{EDB05227-C49D-448F-864D-772AFCE041B9}" destId="{DBE1F740-5267-46F3-9A04-A5E3CD9E4B8F}" srcOrd="1" destOrd="0" parTransId="{298AC5D0-CA17-45DA-A79C-BE4C492904D1}" sibTransId="{822CE9E9-58A0-460B-9558-39CCCC63F953}"/>
    <dgm:cxn modelId="{08A61AF2-0E5E-410C-89EF-03F17E09D505}" srcId="{EDB05227-C49D-448F-864D-772AFCE041B9}" destId="{375A90E7-98EC-452E-9E30-5A4B42D01491}" srcOrd="2" destOrd="0" parTransId="{A343C82B-C36F-4D5F-B3AC-233E317E9EFE}" sibTransId="{27D76B97-2D75-43EB-943C-B28405B26212}"/>
    <dgm:cxn modelId="{06FCA17E-6F0D-4ED6-A90A-321F6175FAA6}" type="presOf" srcId="{3A075705-654F-4196-A49F-C424E47B5615}" destId="{15CAAE2E-2E9C-49FF-8A4F-A17989FF8DF3}" srcOrd="0" destOrd="0" presId="urn:microsoft.com/office/officeart/2005/8/layout/chevron2"/>
    <dgm:cxn modelId="{8287A5FB-77D8-4040-871B-99F2F0AABDE4}" srcId="{B056BD5E-7847-4301-B994-A26A4DC79BEA}" destId="{56F2C8B0-A47B-4813-8640-A325289848E2}" srcOrd="0" destOrd="0" parTransId="{DA09707F-7F30-4A06-8992-2B948CBC6295}" sibTransId="{5E8C49A2-7EDD-4ED7-9ED2-AE5B41B37ABA}"/>
    <dgm:cxn modelId="{5B639319-5AF9-477D-8065-418D7075E097}" type="presOf" srcId="{78235E79-9C8C-4EC3-A2C0-28BEF5D7DD74}" destId="{BEE10162-C7A2-4916-B3FE-2F9E4746D2E9}" srcOrd="0" destOrd="0" presId="urn:microsoft.com/office/officeart/2005/8/layout/chevron2"/>
    <dgm:cxn modelId="{7D5B6AF5-A05C-476D-99CA-A07BEA170FD9}" srcId="{375A90E7-98EC-452E-9E30-5A4B42D01491}" destId="{9E2E23AE-DE78-4EBC-BDC4-4F012F34BECF}" srcOrd="0" destOrd="0" parTransId="{99A8A9D2-BA86-435A-BCF5-9C382A91EF30}" sibTransId="{C1B6BE06-C572-4EB6-A1A4-5DE63C3E1982}"/>
    <dgm:cxn modelId="{3ADF70C3-EAA5-4C49-9A72-156CB15BC066}" type="presOf" srcId="{56F2C8B0-A47B-4813-8640-A325289848E2}" destId="{84B7BE07-1D6B-44B7-81D5-B02706013875}" srcOrd="0" destOrd="0" presId="urn:microsoft.com/office/officeart/2005/8/layout/chevron2"/>
    <dgm:cxn modelId="{5CB46C8E-5D5E-437D-8265-2908D60FADC3}" type="presOf" srcId="{4115BA32-82AB-4664-B509-3C08B1F56175}" destId="{3BC2DD8A-2E80-4E02-8AE6-0DC8B3BB8E80}" srcOrd="0" destOrd="0" presId="urn:microsoft.com/office/officeart/2005/8/layout/chevron2"/>
    <dgm:cxn modelId="{DDB7F18B-B000-4A8A-A77B-8A2ABF6E6A44}" type="presOf" srcId="{B056BD5E-7847-4301-B994-A26A4DC79BEA}" destId="{7A3E74B9-EA1E-40E8-9D01-0F0569E4C316}" srcOrd="0" destOrd="0" presId="urn:microsoft.com/office/officeart/2005/8/layout/chevron2"/>
    <dgm:cxn modelId="{4AD3D656-6DAD-4BDE-84A1-78D02CF37695}" srcId="{DBE1F740-5267-46F3-9A04-A5E3CD9E4B8F}" destId="{4115BA32-82AB-4664-B509-3C08B1F56175}" srcOrd="0" destOrd="0" parTransId="{6848027D-A27F-4737-8B9C-99E1DE63E5CE}" sibTransId="{8B4D7886-345F-4147-8FF9-25046CE5085D}"/>
    <dgm:cxn modelId="{86263550-F4E4-4575-BB53-3F6F4BD96923}" srcId="{EDB05227-C49D-448F-864D-772AFCE041B9}" destId="{3A075705-654F-4196-A49F-C424E47B5615}" srcOrd="0" destOrd="0" parTransId="{0A7ED3D6-FEDE-4CCD-B781-43C76AEEAE74}" sibTransId="{9BFE0721-B4F8-4D8B-B963-39002C124DB5}"/>
    <dgm:cxn modelId="{80653BAC-606A-4029-837D-F208DA4F1C54}" type="presOf" srcId="{375A90E7-98EC-452E-9E30-5A4B42D01491}" destId="{E4694A22-7226-4BAF-80BC-966A9485A0DE}" srcOrd="0" destOrd="0" presId="urn:microsoft.com/office/officeart/2005/8/layout/chevron2"/>
    <dgm:cxn modelId="{56B969F1-AB0E-48CD-A14B-796D6F498ABB}" type="presParOf" srcId="{8A7233C6-9D88-4890-9F5E-C91F25842356}" destId="{36E1490F-3F59-448F-88FF-C4669415D851}" srcOrd="0" destOrd="0" presId="urn:microsoft.com/office/officeart/2005/8/layout/chevron2"/>
    <dgm:cxn modelId="{578BF154-B665-436E-88E9-B6F7420B4F39}" type="presParOf" srcId="{36E1490F-3F59-448F-88FF-C4669415D851}" destId="{15CAAE2E-2E9C-49FF-8A4F-A17989FF8DF3}" srcOrd="0" destOrd="0" presId="urn:microsoft.com/office/officeart/2005/8/layout/chevron2"/>
    <dgm:cxn modelId="{008DB1BF-0795-4730-9931-2FFD2BF078CC}" type="presParOf" srcId="{36E1490F-3F59-448F-88FF-C4669415D851}" destId="{BEE10162-C7A2-4916-B3FE-2F9E4746D2E9}" srcOrd="1" destOrd="0" presId="urn:microsoft.com/office/officeart/2005/8/layout/chevron2"/>
    <dgm:cxn modelId="{07E24459-827C-42A6-B4ED-2409728D8966}" type="presParOf" srcId="{8A7233C6-9D88-4890-9F5E-C91F25842356}" destId="{AAD522F7-025A-45DC-8BBD-0E178675BB76}" srcOrd="1" destOrd="0" presId="urn:microsoft.com/office/officeart/2005/8/layout/chevron2"/>
    <dgm:cxn modelId="{2E377381-105F-4D88-8732-D3FC5A184BE2}" type="presParOf" srcId="{8A7233C6-9D88-4890-9F5E-C91F25842356}" destId="{86731447-A33D-4102-9531-E02360CCD40C}" srcOrd="2" destOrd="0" presId="urn:microsoft.com/office/officeart/2005/8/layout/chevron2"/>
    <dgm:cxn modelId="{A6195D46-77EC-4221-925F-8312FAAAA0C3}" type="presParOf" srcId="{86731447-A33D-4102-9531-E02360CCD40C}" destId="{70998F20-610B-4CC6-8A93-D048C7672680}" srcOrd="0" destOrd="0" presId="urn:microsoft.com/office/officeart/2005/8/layout/chevron2"/>
    <dgm:cxn modelId="{A45304FF-B99A-4F60-B4FB-790E0745A5D3}" type="presParOf" srcId="{86731447-A33D-4102-9531-E02360CCD40C}" destId="{3BC2DD8A-2E80-4E02-8AE6-0DC8B3BB8E80}" srcOrd="1" destOrd="0" presId="urn:microsoft.com/office/officeart/2005/8/layout/chevron2"/>
    <dgm:cxn modelId="{5D612622-2DC7-43F4-9FA8-FB4A896C0902}" type="presParOf" srcId="{8A7233C6-9D88-4890-9F5E-C91F25842356}" destId="{C73CA009-29EB-435E-BF49-6C57DA686E1A}" srcOrd="3" destOrd="0" presId="urn:microsoft.com/office/officeart/2005/8/layout/chevron2"/>
    <dgm:cxn modelId="{3BF267DF-7464-4129-82D7-D5B728E947A2}" type="presParOf" srcId="{8A7233C6-9D88-4890-9F5E-C91F25842356}" destId="{8238E612-E802-4EE8-BCF2-75B4E4B657DD}" srcOrd="4" destOrd="0" presId="urn:microsoft.com/office/officeart/2005/8/layout/chevron2"/>
    <dgm:cxn modelId="{9DE0F694-EE58-40FC-824B-04A1DA83D087}" type="presParOf" srcId="{8238E612-E802-4EE8-BCF2-75B4E4B657DD}" destId="{E4694A22-7226-4BAF-80BC-966A9485A0DE}" srcOrd="0" destOrd="0" presId="urn:microsoft.com/office/officeart/2005/8/layout/chevron2"/>
    <dgm:cxn modelId="{2F7438E6-D893-4A5D-9561-F3676B2E1DFC}" type="presParOf" srcId="{8238E612-E802-4EE8-BCF2-75B4E4B657DD}" destId="{7B651F86-1A37-4FCC-95E5-747E481A0FBB}" srcOrd="1" destOrd="0" presId="urn:microsoft.com/office/officeart/2005/8/layout/chevron2"/>
    <dgm:cxn modelId="{01F972EA-D8B0-4A61-B70F-EC170366822E}" type="presParOf" srcId="{8A7233C6-9D88-4890-9F5E-C91F25842356}" destId="{F20ABF83-A0A2-4376-B951-41D622B9A759}" srcOrd="5" destOrd="0" presId="urn:microsoft.com/office/officeart/2005/8/layout/chevron2"/>
    <dgm:cxn modelId="{940DDD76-8CCE-43F7-AA6E-4D37CB8C4D03}" type="presParOf" srcId="{8A7233C6-9D88-4890-9F5E-C91F25842356}" destId="{489FD426-27C7-489B-A013-6F51A375EB5D}" srcOrd="6" destOrd="0" presId="urn:microsoft.com/office/officeart/2005/8/layout/chevron2"/>
    <dgm:cxn modelId="{8B6E6ADB-00CB-477C-948D-1C3A008863E8}" type="presParOf" srcId="{489FD426-27C7-489B-A013-6F51A375EB5D}" destId="{7A3E74B9-EA1E-40E8-9D01-0F0569E4C316}" srcOrd="0" destOrd="0" presId="urn:microsoft.com/office/officeart/2005/8/layout/chevron2"/>
    <dgm:cxn modelId="{BB376B15-07B5-4A20-A467-263422087751}" type="presParOf" srcId="{489FD426-27C7-489B-A013-6F51A375EB5D}" destId="{84B7BE07-1D6B-44B7-81D5-B0270601387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CAAE2E-2E9C-49FF-8A4F-A17989FF8DF3}">
      <dsp:nvSpPr>
        <dsp:cNvPr id="0" name=""/>
        <dsp:cNvSpPr/>
      </dsp:nvSpPr>
      <dsp:spPr>
        <a:xfrm rot="5400000">
          <a:off x="-194415" y="203250"/>
          <a:ext cx="1296105" cy="907273"/>
        </a:xfrm>
        <a:prstGeom prst="chevron">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o-RO" sz="2500" kern="1200" dirty="0" smtClean="0"/>
            <a:t>1</a:t>
          </a:r>
          <a:endParaRPr lang="ru-RU" sz="2500" kern="1200" dirty="0"/>
        </a:p>
      </dsp:txBody>
      <dsp:txXfrm rot="5400000">
        <a:off x="-194415" y="203250"/>
        <a:ext cx="1296105" cy="907273"/>
      </dsp:txXfrm>
    </dsp:sp>
    <dsp:sp modelId="{BEE10162-C7A2-4916-B3FE-2F9E4746D2E9}">
      <dsp:nvSpPr>
        <dsp:cNvPr id="0" name=""/>
        <dsp:cNvSpPr/>
      </dsp:nvSpPr>
      <dsp:spPr>
        <a:xfrm rot="5400000">
          <a:off x="4070022" y="-3153913"/>
          <a:ext cx="842468" cy="7167966"/>
        </a:xfrm>
        <a:prstGeom prst="round2SameRect">
          <a:avLst/>
        </a:prstGeom>
        <a:no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vi-VN" sz="2000" kern="1200" baseline="0" dirty="0" smtClean="0">
              <a:solidFill>
                <a:schemeClr val="tx1">
                  <a:lumMod val="50000"/>
                </a:schemeClr>
              </a:solidFill>
              <a:effectLst/>
              <a:latin typeface="Times New Roman" pitchFamily="18" charset="0"/>
              <a:ea typeface="+mn-ea"/>
              <a:cs typeface="Times New Roman" pitchFamily="18" charset="0"/>
            </a:rPr>
            <a:t>creşterea ponderii energiei regenerabile în totalul mixului energetic pînă la 20% în anul 2020</a:t>
          </a:r>
          <a:endParaRPr lang="ru-RU" sz="2000" kern="1200" baseline="0" dirty="0">
            <a:solidFill>
              <a:schemeClr val="tx1">
                <a:lumMod val="50000"/>
              </a:schemeClr>
            </a:solidFill>
            <a:effectLst/>
          </a:endParaRPr>
        </a:p>
      </dsp:txBody>
      <dsp:txXfrm rot="5400000">
        <a:off x="4070022" y="-3153913"/>
        <a:ext cx="842468" cy="7167966"/>
      </dsp:txXfrm>
    </dsp:sp>
    <dsp:sp modelId="{70998F20-610B-4CC6-8A93-D048C7672680}">
      <dsp:nvSpPr>
        <dsp:cNvPr id="0" name=""/>
        <dsp:cNvSpPr/>
      </dsp:nvSpPr>
      <dsp:spPr>
        <a:xfrm rot="5400000">
          <a:off x="-194415" y="1360601"/>
          <a:ext cx="1296105" cy="907273"/>
        </a:xfrm>
        <a:prstGeom prst="chevron">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o-RO" sz="2500" kern="1200" dirty="0" smtClean="0"/>
            <a:t>2</a:t>
          </a:r>
          <a:endParaRPr lang="ru-RU" sz="2500" kern="1200" dirty="0"/>
        </a:p>
      </dsp:txBody>
      <dsp:txXfrm rot="5400000">
        <a:off x="-194415" y="1360601"/>
        <a:ext cx="1296105" cy="907273"/>
      </dsp:txXfrm>
    </dsp:sp>
    <dsp:sp modelId="{3BC2DD8A-2E80-4E02-8AE6-0DC8B3BB8E80}">
      <dsp:nvSpPr>
        <dsp:cNvPr id="0" name=""/>
        <dsp:cNvSpPr/>
      </dsp:nvSpPr>
      <dsp:spPr>
        <a:xfrm rot="5400000">
          <a:off x="4070022" y="-1962906"/>
          <a:ext cx="842468" cy="7167966"/>
        </a:xfrm>
        <a:prstGeom prst="round2SameRect">
          <a:avLst/>
        </a:prstGeom>
        <a:no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vi-VN" sz="2000" kern="1200" dirty="0" smtClean="0">
              <a:solidFill>
                <a:schemeClr val="tx1">
                  <a:lumMod val="50000"/>
                </a:schemeClr>
              </a:solidFill>
              <a:latin typeface="Times New Roman" pitchFamily="18" charset="0"/>
              <a:ea typeface="+mn-ea"/>
              <a:cs typeface="Times New Roman" pitchFamily="18" charset="0"/>
            </a:rPr>
            <a:t>creşterea ponderii biocombustibililor pînă la cel puţin 10% din totalul combustibililor utilizaţi în anul 2020</a:t>
          </a:r>
          <a:endParaRPr lang="ru-RU" sz="2000" kern="1200" dirty="0">
            <a:solidFill>
              <a:schemeClr val="tx1">
                <a:lumMod val="50000"/>
              </a:schemeClr>
            </a:solidFill>
            <a:latin typeface="Times New Roman" pitchFamily="18" charset="0"/>
            <a:ea typeface="+mn-ea"/>
            <a:cs typeface="Times New Roman" pitchFamily="18" charset="0"/>
          </a:endParaRPr>
        </a:p>
      </dsp:txBody>
      <dsp:txXfrm rot="5400000">
        <a:off x="4070022" y="-1962906"/>
        <a:ext cx="842468" cy="7167966"/>
      </dsp:txXfrm>
    </dsp:sp>
    <dsp:sp modelId="{E4694A22-7226-4BAF-80BC-966A9485A0DE}">
      <dsp:nvSpPr>
        <dsp:cNvPr id="0" name=""/>
        <dsp:cNvSpPr/>
      </dsp:nvSpPr>
      <dsp:spPr>
        <a:xfrm rot="5400000">
          <a:off x="-194415" y="2735924"/>
          <a:ext cx="1296105" cy="907273"/>
        </a:xfrm>
        <a:prstGeom prst="chevron">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o-RO" sz="2500" kern="1200" dirty="0" smtClean="0"/>
            <a:t>3</a:t>
          </a:r>
          <a:endParaRPr lang="ru-RU" sz="2500" kern="1200" dirty="0"/>
        </a:p>
      </dsp:txBody>
      <dsp:txXfrm rot="5400000">
        <a:off x="-194415" y="2735924"/>
        <a:ext cx="1296105" cy="907273"/>
      </dsp:txXfrm>
    </dsp:sp>
    <dsp:sp modelId="{7B651F86-1A37-4FCC-95E5-747E481A0FBB}">
      <dsp:nvSpPr>
        <dsp:cNvPr id="0" name=""/>
        <dsp:cNvSpPr/>
      </dsp:nvSpPr>
      <dsp:spPr>
        <a:xfrm rot="5400000">
          <a:off x="3852050" y="-621240"/>
          <a:ext cx="1278411" cy="7167966"/>
        </a:xfrm>
        <a:prstGeom prst="round2SameRect">
          <a:avLst/>
        </a:prstGeom>
        <a:no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ro-RO" sz="2000" kern="1200" dirty="0" smtClean="0">
              <a:solidFill>
                <a:schemeClr val="tx1">
                  <a:lumMod val="50000"/>
                </a:schemeClr>
              </a:solidFill>
              <a:latin typeface="Times New Roman" pitchFamily="18" charset="0"/>
              <a:ea typeface="+mn-ea"/>
              <a:cs typeface="Times New Roman" pitchFamily="18" charset="0"/>
            </a:rPr>
            <a:t>în anul 2020 volumul amestecului de </a:t>
          </a:r>
          <a:r>
            <a:rPr lang="ro-RO" sz="2000" kern="1200" dirty="0" err="1" smtClean="0">
              <a:solidFill>
                <a:schemeClr val="tx1">
                  <a:lumMod val="50000"/>
                </a:schemeClr>
              </a:solidFill>
              <a:latin typeface="Times New Roman" pitchFamily="18" charset="0"/>
              <a:ea typeface="+mn-ea"/>
              <a:cs typeface="Times New Roman" pitchFamily="18" charset="0"/>
            </a:rPr>
            <a:t>bioetanol</a:t>
          </a:r>
          <a:r>
            <a:rPr lang="ro-RO" sz="2000" kern="1200" dirty="0" smtClean="0">
              <a:solidFill>
                <a:schemeClr val="tx1">
                  <a:lumMod val="50000"/>
                </a:schemeClr>
              </a:solidFill>
              <a:latin typeface="Times New Roman" pitchFamily="18" charset="0"/>
              <a:ea typeface="+mn-ea"/>
              <a:cs typeface="Times New Roman" pitchFamily="18" charset="0"/>
            </a:rPr>
            <a:t> și benzină și volumul amestecului de </a:t>
          </a:r>
          <a:r>
            <a:rPr lang="ro-RO" sz="2000" kern="1200" dirty="0" err="1" smtClean="0">
              <a:solidFill>
                <a:schemeClr val="tx1">
                  <a:lumMod val="50000"/>
                </a:schemeClr>
              </a:solidFill>
              <a:latin typeface="Times New Roman" pitchFamily="18" charset="0"/>
              <a:ea typeface="+mn-ea"/>
              <a:cs typeface="Times New Roman" pitchFamily="18" charset="0"/>
            </a:rPr>
            <a:t>biodiesel</a:t>
          </a:r>
          <a:r>
            <a:rPr lang="ro-RO" sz="2000" kern="1200" dirty="0" smtClean="0">
              <a:solidFill>
                <a:schemeClr val="tx1">
                  <a:lumMod val="50000"/>
                </a:schemeClr>
              </a:solidFill>
              <a:latin typeface="Times New Roman" pitchFamily="18" charset="0"/>
              <a:ea typeface="+mn-ea"/>
              <a:cs typeface="Times New Roman" pitchFamily="18" charset="0"/>
            </a:rPr>
            <a:t> și motorină vor constitui, fiecare, câte 20% din volumul benzinei și motorinei comercializate</a:t>
          </a:r>
          <a:endParaRPr lang="ru-RU" sz="2000" kern="1200" dirty="0">
            <a:solidFill>
              <a:schemeClr val="tx1">
                <a:lumMod val="50000"/>
              </a:schemeClr>
            </a:solidFill>
            <a:latin typeface="Times New Roman" pitchFamily="18" charset="0"/>
            <a:ea typeface="+mn-ea"/>
            <a:cs typeface="Times New Roman" pitchFamily="18" charset="0"/>
          </a:endParaRPr>
        </a:p>
      </dsp:txBody>
      <dsp:txXfrm rot="5400000">
        <a:off x="3852050" y="-621240"/>
        <a:ext cx="1278411" cy="7167966"/>
      </dsp:txXfrm>
    </dsp:sp>
    <dsp:sp modelId="{7A3E74B9-EA1E-40E8-9D01-0F0569E4C316}">
      <dsp:nvSpPr>
        <dsp:cNvPr id="0" name=""/>
        <dsp:cNvSpPr/>
      </dsp:nvSpPr>
      <dsp:spPr>
        <a:xfrm rot="5400000">
          <a:off x="-194415" y="3893275"/>
          <a:ext cx="1296105" cy="907273"/>
        </a:xfrm>
        <a:prstGeom prst="chevron">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o-RO" sz="2500" kern="1200" dirty="0" smtClean="0"/>
            <a:t>4</a:t>
          </a:r>
          <a:endParaRPr lang="ru-RU" sz="2500" kern="1200" dirty="0"/>
        </a:p>
      </dsp:txBody>
      <dsp:txXfrm rot="5400000">
        <a:off x="-194415" y="3893275"/>
        <a:ext cx="1296105" cy="907273"/>
      </dsp:txXfrm>
    </dsp:sp>
    <dsp:sp modelId="{84B7BE07-1D6B-44B7-81D5-B02706013875}">
      <dsp:nvSpPr>
        <dsp:cNvPr id="0" name=""/>
        <dsp:cNvSpPr/>
      </dsp:nvSpPr>
      <dsp:spPr>
        <a:xfrm rot="5400000">
          <a:off x="4070022" y="536110"/>
          <a:ext cx="842468" cy="7167966"/>
        </a:xfrm>
        <a:prstGeom prst="round2SameRect">
          <a:avLst/>
        </a:prstGeom>
        <a:no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vi-VN" sz="2000" kern="1200" dirty="0" smtClean="0">
              <a:solidFill>
                <a:schemeClr val="tx1">
                  <a:lumMod val="50000"/>
                </a:schemeClr>
              </a:solidFill>
              <a:latin typeface="Times New Roman" pitchFamily="18" charset="0"/>
              <a:ea typeface="+mn-ea"/>
              <a:cs typeface="Times New Roman" pitchFamily="18" charset="0"/>
            </a:rPr>
            <a:t>reducerea către anul 2020, cu cel puţin 25%, a emisiilor de gaze cu efect de seră, comparativ cu anul de bază 1990</a:t>
          </a:r>
          <a:endParaRPr lang="ru-RU" sz="2000" kern="1200" dirty="0" smtClean="0">
            <a:solidFill>
              <a:schemeClr val="tx1">
                <a:lumMod val="50000"/>
              </a:schemeClr>
            </a:solidFill>
            <a:latin typeface="Times New Roman" pitchFamily="18" charset="0"/>
            <a:ea typeface="+mn-ea"/>
            <a:cs typeface="Times New Roman" pitchFamily="18" charset="0"/>
          </a:endParaRPr>
        </a:p>
      </dsp:txBody>
      <dsp:txXfrm rot="5400000">
        <a:off x="4070022" y="536110"/>
        <a:ext cx="842468" cy="71679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2E7EC-CB63-4A93-A616-99434F0AA2C3}" type="datetimeFigureOut">
              <a:rPr lang="ru-RU" smtClean="0"/>
              <a:pPr/>
              <a:t>19.05.2013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F8DCD-4830-4858-8CC4-DBAF31946F2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1F8DCD-4830-4858-8CC4-DBAF31946F20}" type="slidenum">
              <a:rPr lang="ru-RU" smtClean="0"/>
              <a:pPr/>
              <a:t>21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1F8DCD-4830-4858-8CC4-DBAF31946F20}" type="slidenum">
              <a:rPr lang="ru-RU" smtClean="0"/>
              <a:pPr/>
              <a:t>22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1F8DCD-4830-4858-8CC4-DBAF31946F20}" type="slidenum">
              <a:rPr lang="ru-RU" smtClean="0"/>
              <a:pPr/>
              <a:t>23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1F8DCD-4830-4858-8CC4-DBAF31946F20}" type="slidenum">
              <a:rPr lang="ru-RU" smtClean="0"/>
              <a:pPr/>
              <a:t>24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1F8DCD-4830-4858-8CC4-DBAF31946F20}"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93423"/>
            <a:ext cx="7772400" cy="3316578"/>
          </a:xfrm>
        </p:spPr>
        <p:txBody>
          <a:bodyPr anchor="ctr">
            <a:noAutofit/>
          </a:bodyPr>
          <a:lstStyle>
            <a:lvl1pPr algn="ctr">
              <a:lnSpc>
                <a:spcPct val="100000"/>
              </a:lnSpc>
              <a:defRPr sz="5400" spc="-80" baseline="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3810001"/>
            <a:ext cx="7772400" cy="1066800"/>
          </a:xfrm>
        </p:spPr>
        <p:txBody>
          <a:bodyPr/>
          <a:lstStyle>
            <a:lvl1pPr marL="0" indent="0" algn="ct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A476B25-3E91-4BDE-B7D6-D78E71763093}" type="datetimeFigureOut">
              <a:rPr lang="en-US" smtClean="0"/>
              <a:pPr/>
              <a:t>5/19/2013</a:t>
            </a:fld>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B4BE4C-5A0A-43E2-B253-3CB83AA7CF77}" type="slidenum">
              <a:rPr lang="en-US" smtClean="0"/>
              <a:pPr/>
              <a:t>‹#›</a:t>
            </a:fld>
            <a:endParaRPr lang="en-US" dirty="0"/>
          </a:p>
        </p:txBody>
      </p:sp>
      <p:sp>
        <p:nvSpPr>
          <p:cNvPr id="9" name="Rectangle 8"/>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6"/>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895600" y="3810000"/>
            <a:ext cx="3564151" cy="3564151"/>
          </a:xfrm>
          <a:prstGeom prst="rect">
            <a:avLst/>
          </a:prstGeom>
          <a:noFill/>
          <a:effectLst>
            <a:outerShdw blurRad="114300" dist="50800" dir="5640000" algn="ctr" rotWithShape="0">
              <a:schemeClr val="accent1">
                <a:alpha val="68000"/>
              </a:schemeClr>
            </a:outerShdw>
          </a:effectLst>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A476B25-3E91-4BDE-B7D6-D78E71763093}" type="datetimeFigureOut">
              <a:rPr lang="en-US" smtClean="0"/>
              <a:pPr/>
              <a:t>5/19/2013</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4BE4C-5A0A-43E2-B253-3CB83AA7CF77}" type="slidenum">
              <a:rPr lang="en-US" smtClean="0"/>
              <a:pPr/>
              <a:t>‹#›</a:t>
            </a:fld>
            <a:endParaRPr lang="en-US"/>
          </a:p>
        </p:txBody>
      </p:sp>
      <p:sp>
        <p:nvSpPr>
          <p:cNvPr id="7" name="Rectangle 6"/>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Rectangle 13"/>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FA476B25-3E91-4BDE-B7D6-D78E71763093}" type="datetimeFigureOut">
              <a:rPr lang="en-US" smtClean="0"/>
              <a:pPr/>
              <a:t>5/19/2013</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4BE4C-5A0A-43E2-B253-3CB83AA7CF77}" type="slidenum">
              <a:rPr lang="en-US" smtClean="0"/>
              <a:pPr/>
              <a:t>‹#›</a:t>
            </a:fld>
            <a:endParaRPr lang="en-US"/>
          </a:p>
        </p:txBody>
      </p:sp>
      <p:sp>
        <p:nvSpPr>
          <p:cNvPr id="7" name="Rectangle 6"/>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5" name="Rectangle 14"/>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FA476B25-3E91-4BDE-B7D6-D78E71763093}" type="datetimeFigureOut">
              <a:rPr lang="en-US" smtClean="0"/>
              <a:pPr/>
              <a:t>5/19/2013</a:t>
            </a:fld>
            <a:endParaRPr lang="en-US"/>
          </a:p>
        </p:txBody>
      </p:sp>
      <p:sp>
        <p:nvSpPr>
          <p:cNvPr id="8" name="Slide Number Placeholder 7"/>
          <p:cNvSpPr>
            <a:spLocks noGrp="1"/>
          </p:cNvSpPr>
          <p:nvPr>
            <p:ph type="sldNum" sz="quarter" idx="11"/>
          </p:nvPr>
        </p:nvSpPr>
        <p:spPr/>
        <p:txBody>
          <a:bodyPr/>
          <a:lstStyle/>
          <a:p>
            <a:fld id="{B6B4BE4C-5A0A-43E2-B253-3CB83AA7CF77}" type="slidenum">
              <a:rPr lang="en-US" smtClean="0"/>
              <a:pPr/>
              <a:t>‹#›</a:t>
            </a:fld>
            <a:endParaRPr lang="en-US"/>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a:p>
        </p:txBody>
      </p:sp>
      <p:sp>
        <p:nvSpPr>
          <p:cNvPr id="10" name="Rectangle 9"/>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6" name="Rectangle 15"/>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solidFill>
                  <a:schemeClr val="accent1"/>
                </a:solidFill>
              </a:defRPr>
            </a:lvl1pPr>
            <a:lvl2pPr>
              <a:defRPr sz="2400">
                <a:solidFill>
                  <a:schemeClr val="accent1"/>
                </a:solidFill>
              </a:defRPr>
            </a:lvl2pPr>
            <a:lvl3pPr>
              <a:defRPr sz="2000">
                <a:solidFill>
                  <a:schemeClr val="accent1"/>
                </a:solidFill>
              </a:defRPr>
            </a:lvl3pPr>
            <a:lvl4pPr>
              <a:defRPr sz="1800">
                <a:solidFill>
                  <a:schemeClr val="accent1"/>
                </a:solidFill>
              </a:defRPr>
            </a:lvl4pPr>
            <a:lvl5pPr>
              <a:defRPr sz="1800">
                <a:solidFill>
                  <a:schemeClr val="accent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solidFill>
                  <a:schemeClr val="accent1"/>
                </a:solidFill>
              </a:defRPr>
            </a:lvl1pPr>
            <a:lvl2pPr>
              <a:defRPr sz="2400">
                <a:solidFill>
                  <a:schemeClr val="accent1"/>
                </a:solidFill>
              </a:defRPr>
            </a:lvl2pPr>
            <a:lvl3pPr>
              <a:defRPr sz="2000">
                <a:solidFill>
                  <a:schemeClr val="accent1"/>
                </a:solidFill>
              </a:defRPr>
            </a:lvl3pPr>
            <a:lvl4pPr>
              <a:defRPr sz="1800">
                <a:solidFill>
                  <a:schemeClr val="accent1"/>
                </a:solidFill>
              </a:defRPr>
            </a:lvl4pPr>
            <a:lvl5pPr>
              <a:defRPr sz="1800">
                <a:solidFill>
                  <a:schemeClr val="accent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A476B25-3E91-4BDE-B7D6-D78E71763093}" type="datetimeFigureOut">
              <a:rPr lang="en-US" smtClean="0"/>
              <a:pPr/>
              <a:t>5/19/2013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4BE4C-5A0A-43E2-B253-3CB83AA7CF77}" type="slidenum">
              <a:rPr lang="en-US" smtClean="0"/>
              <a:pPr/>
              <a:t>‹#›</a:t>
            </a:fld>
            <a:endParaRPr lang="en-US"/>
          </a:p>
        </p:txBody>
      </p:sp>
      <p:sp>
        <p:nvSpPr>
          <p:cNvPr id="8" name="Rectangle 7"/>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6" name="Rectangle 15"/>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accent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A476B25-3E91-4BDE-B7D6-D78E71763093}" type="datetimeFigureOut">
              <a:rPr lang="en-US" smtClean="0"/>
              <a:pPr/>
              <a:t>5/19/2013</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B4BE4C-5A0A-43E2-B253-3CB83AA7CF77}" type="slidenum">
              <a:rPr lang="en-US" smtClean="0"/>
              <a:pPr/>
              <a:t>‹#›</a:t>
            </a:fld>
            <a:endParaRPr lang="en-US"/>
          </a:p>
        </p:txBody>
      </p:sp>
      <p:sp>
        <p:nvSpPr>
          <p:cNvPr id="10" name="Rectangle 9"/>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76B25-3E91-4BDE-B7D6-D78E71763093}" type="datetimeFigureOut">
              <a:rPr lang="en-US" smtClean="0"/>
              <a:pPr/>
              <a:t>5/19/2013</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B4BE4C-5A0A-43E2-B253-3CB83AA7CF77}" type="slidenum">
              <a:rPr lang="en-US" smtClean="0"/>
              <a:pPr/>
              <a:t>‹#›</a:t>
            </a:fld>
            <a:endParaRPr lang="en-US"/>
          </a:p>
        </p:txBody>
      </p:sp>
      <p:sp>
        <p:nvSpPr>
          <p:cNvPr id="6" name="Rectangle 5"/>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4" name="Rectangle 13"/>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76B25-3E91-4BDE-B7D6-D78E71763093}" type="datetimeFigureOut">
              <a:rPr lang="en-US" smtClean="0"/>
              <a:pPr/>
              <a:t>5/19/2013</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B4BE4C-5A0A-43E2-B253-3CB83AA7CF77}" type="slidenum">
              <a:rPr lang="en-US" smtClean="0"/>
              <a:pPr/>
              <a:t>‹#›</a:t>
            </a:fld>
            <a:endParaRPr lang="en-US"/>
          </a:p>
        </p:txBody>
      </p:sp>
      <p:sp>
        <p:nvSpPr>
          <p:cNvPr id="5" name="Rectangle 4"/>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3" name="Rectangle 12"/>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solidFill>
                  <a:schemeClr val="accent1"/>
                </a:solidFill>
              </a:defRPr>
            </a:lvl1pPr>
            <a:lvl2pPr>
              <a:defRPr sz="2800">
                <a:solidFill>
                  <a:schemeClr val="accent1"/>
                </a:solidFill>
              </a:defRPr>
            </a:lvl2pPr>
            <a:lvl3pPr>
              <a:defRPr sz="2400">
                <a:solidFill>
                  <a:schemeClr val="accent1"/>
                </a:solidFill>
              </a:defRPr>
            </a:lvl3pPr>
            <a:lvl4pPr>
              <a:defRPr sz="2000">
                <a:solidFill>
                  <a:schemeClr val="accent1"/>
                </a:solidFill>
              </a:defRPr>
            </a:lvl4pPr>
            <a:lvl5pPr>
              <a:defRPr sz="2000">
                <a:solidFill>
                  <a:schemeClr val="accent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A476B25-3E91-4BDE-B7D6-D78E71763093}" type="datetimeFigureOut">
              <a:rPr lang="en-US" smtClean="0"/>
              <a:pPr/>
              <a:t>5/19/2013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4BE4C-5A0A-43E2-B253-3CB83AA7CF7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Rectangle 8"/>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17" name="Rectangle 16"/>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0" y="0"/>
            <a:ext cx="8915400" cy="4846320"/>
          </a:xfrm>
          <a:solidFill>
            <a:schemeClr val="bg1">
              <a:lumMod val="75000"/>
            </a:schemeClr>
          </a:solidFill>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A476B25-3E91-4BDE-B7D6-D78E71763093}" type="datetimeFigureOut">
              <a:rPr lang="en-US" smtClean="0"/>
              <a:pPr/>
              <a:t>5/19/2013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B4BE4C-5A0A-43E2-B253-3CB83AA7CF77}"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solidFill>
                  <a:schemeClr val="accent1"/>
                </a:solidFill>
              </a:defRPr>
            </a:lvl1pPr>
          </a:lstStyle>
          <a:p>
            <a:r>
              <a:rPr lang="en-US" dirty="0" smtClean="0"/>
              <a:t>Click to edit Master title style</a:t>
            </a:r>
            <a:endParaRPr lang="en-US" dirty="0"/>
          </a:p>
        </p:txBody>
      </p:sp>
      <p:sp>
        <p:nvSpPr>
          <p:cNvPr id="11" name="Rectangle 10"/>
          <p:cNvSpPr/>
          <p:nvPr userDrawn="1"/>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D8E1E2"/>
            </a:gs>
            <a:gs pos="100000">
              <a:srgbClr val="9DB4B5"/>
            </a:gs>
            <a:gs pos="0">
              <a:schemeClr val="accent1">
                <a:tint val="23500"/>
                <a:satMod val="160000"/>
                <a:lumMod val="0"/>
                <a:lumOff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accent1"/>
                </a:solidFill>
              </a:defRPr>
            </a:lvl1pPr>
          </a:lstStyle>
          <a:p>
            <a:fld id="{FA476B25-3E91-4BDE-B7D6-D78E71763093}" type="datetimeFigureOut">
              <a:rPr lang="en-US" smtClean="0"/>
              <a:pPr/>
              <a:t>5/19/2013</a:t>
            </a:fld>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B4BE4C-5A0A-43E2-B253-3CB83AA7CF77}" type="slidenum">
              <a:rPr lang="en-US" smtClean="0"/>
              <a:pPr/>
              <a:t>‹#›</a:t>
            </a:fld>
            <a:endParaRPr lang="en-US" dirty="0"/>
          </a:p>
        </p:txBody>
      </p:sp>
      <p:sp>
        <p:nvSpPr>
          <p:cNvPr id="9" name="Rectangle 8"/>
          <p:cNvSpPr/>
          <p:nvPr/>
        </p:nvSpPr>
        <p:spPr>
          <a:xfrm>
            <a:off x="0" y="5137491"/>
            <a:ext cx="228600" cy="17205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422722"/>
            <a:ext cx="228600" cy="1720509"/>
          </a:xfrm>
          <a:prstGeom prst="rect">
            <a:avLst/>
          </a:prstGeom>
          <a:solidFill>
            <a:srgbClr val="FF6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228600" cy="1720509"/>
          </a:xfrm>
          <a:prstGeom prst="rect">
            <a:avLst/>
          </a:prstGeom>
          <a:solidFill>
            <a:srgbClr val="018F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1720509"/>
            <a:ext cx="228600" cy="172050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7467600" y="-381000"/>
            <a:ext cx="1633538" cy="1633538"/>
          </a:xfrm>
          <a:prstGeom prst="rect">
            <a:avLst/>
          </a:prstGeom>
        </p:spPr>
      </p:pic>
      <p:sp>
        <p:nvSpPr>
          <p:cNvPr id="8" name="Rectangle 7"/>
          <p:cNvSpPr/>
          <p:nvPr userDrawn="1"/>
        </p:nvSpPr>
        <p:spPr>
          <a:xfrm rot="16200000">
            <a:off x="-143334" y="398885"/>
            <a:ext cx="891591" cy="246221"/>
          </a:xfrm>
          <a:prstGeom prst="rect">
            <a:avLst/>
          </a:prstGeom>
        </p:spPr>
        <p:txBody>
          <a:bodyPr wrap="none">
            <a:spAutoFit/>
          </a:bodyPr>
          <a:lstStyle/>
          <a:p>
            <a:r>
              <a:rPr lang="ro-RO" sz="1000" dirty="0" smtClean="0"/>
              <a:t>www.aee.md</a:t>
            </a:r>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accent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accent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accent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accent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accent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Grp="1" noChangeArrowheads="1"/>
          </p:cNvSpPr>
          <p:nvPr>
            <p:ph type="ctrTitle"/>
          </p:nvPr>
        </p:nvSpPr>
        <p:spPr bwMode="auto">
          <a:xfrm>
            <a:off x="381000" y="1560222"/>
            <a:ext cx="8382000" cy="2630778"/>
          </a:xfrm>
          <a:prstGeom prst="rect">
            <a:avLst/>
          </a:prstGeom>
          <a:noFill/>
          <a:ln w="9525">
            <a:noFill/>
            <a:miter lim="800000"/>
            <a:headEnd/>
            <a:tailEnd/>
          </a:ln>
        </p:spPr>
        <p:txBody>
          <a:bodyPr/>
          <a:lstStyle/>
          <a:p>
            <a:pPr>
              <a:defRPr/>
            </a:pPr>
            <a:r>
              <a:rPr lang="ro-RO" sz="2400" spc="-60" dirty="0" smtClean="0">
                <a:solidFill>
                  <a:srgbClr val="002060"/>
                </a:solidFill>
              </a:rPr>
              <a:t>Oportunități de promovare a investițiilor în domeniul energiei regenerabile </a:t>
            </a:r>
            <a:br>
              <a:rPr lang="ro-RO" sz="2400" spc="-60" dirty="0" smtClean="0">
                <a:solidFill>
                  <a:srgbClr val="002060"/>
                </a:solidFill>
              </a:rPr>
            </a:br>
            <a:r>
              <a:rPr lang="ro-RO" sz="2400" spc="-60" dirty="0" smtClean="0">
                <a:solidFill>
                  <a:srgbClr val="002060"/>
                </a:solidFill>
              </a:rPr>
              <a:t>în Republica Moldova</a:t>
            </a:r>
            <a:endParaRPr lang="ro-RO" sz="2400" spc="-60" dirty="0">
              <a:solidFill>
                <a:srgbClr val="002060"/>
              </a:solidFill>
            </a:endParaRPr>
          </a:p>
        </p:txBody>
      </p:sp>
    </p:spTree>
    <p:extLst>
      <p:ext uri="{BB962C8B-B14F-4D97-AF65-F5344CB8AC3E}">
        <p14:creationId xmlns:p14="http://schemas.microsoft.com/office/powerpoint/2010/main" xmlns="" val="48454940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4"/>
          <p:cNvSpPr txBox="1">
            <a:spLocks noGrp="1"/>
          </p:cNvSpPr>
          <p:nvPr>
            <p:ph type="title"/>
          </p:nvPr>
        </p:nvSpPr>
        <p:spPr>
          <a:xfrm>
            <a:off x="535360" y="533400"/>
            <a:ext cx="6932240" cy="400110"/>
          </a:xfrm>
          <a:prstGeom prst="rect">
            <a:avLst/>
          </a:prstGeom>
          <a:noFill/>
        </p:spPr>
        <p:txBody>
          <a:bodyPr wrap="square" rtlCol="0">
            <a:spAutoFit/>
          </a:bodyPr>
          <a:lstStyle/>
          <a:p>
            <a:r>
              <a:rPr lang="ro-RO" sz="2000" dirty="0" smtClean="0">
                <a:solidFill>
                  <a:srgbClr val="002060"/>
                </a:solidFill>
              </a:rPr>
              <a:t>Potențialul de biomasă </a:t>
            </a:r>
            <a:r>
              <a:rPr lang="ro-RO" sz="1600" dirty="0" smtClean="0">
                <a:solidFill>
                  <a:srgbClr val="002060"/>
                </a:solidFill>
              </a:rPr>
              <a:t>(continuare)</a:t>
            </a:r>
            <a:endParaRPr lang="ro-RO" sz="1600" dirty="0">
              <a:solidFill>
                <a:srgbClr val="002060"/>
              </a:solidFill>
            </a:endParaRPr>
          </a:p>
        </p:txBody>
      </p:sp>
      <p:sp>
        <p:nvSpPr>
          <p:cNvPr id="12" name="Прямоугольник 11"/>
          <p:cNvSpPr/>
          <p:nvPr/>
        </p:nvSpPr>
        <p:spPr>
          <a:xfrm>
            <a:off x="482080" y="1219200"/>
            <a:ext cx="8280920" cy="1015663"/>
          </a:xfrm>
          <a:prstGeom prst="rect">
            <a:avLst/>
          </a:prstGeom>
        </p:spPr>
        <p:txBody>
          <a:bodyPr wrap="square">
            <a:spAutoFit/>
          </a:bodyPr>
          <a:lstStyle/>
          <a:p>
            <a:pPr marL="457200" indent="-457200" algn="just"/>
            <a:r>
              <a:rPr lang="ro-RO" sz="2000" b="1" dirty="0" smtClean="0">
                <a:solidFill>
                  <a:srgbClr val="000000"/>
                </a:solidFill>
                <a:latin typeface="Times New Roman" pitchFamily="18" charset="0"/>
                <a:cs typeface="Times New Roman" pitchFamily="18" charset="0"/>
              </a:rPr>
              <a:t>2. Rezultatele </a:t>
            </a:r>
            <a:r>
              <a:rPr lang="en-US" sz="2000" b="1" dirty="0" smtClean="0">
                <a:solidFill>
                  <a:srgbClr val="000000"/>
                </a:solidFill>
                <a:latin typeface="Times New Roman" pitchFamily="18" charset="0"/>
                <a:cs typeface="Times New Roman" pitchFamily="18" charset="0"/>
              </a:rPr>
              <a:t>“</a:t>
            </a:r>
            <a:r>
              <a:rPr lang="ro-RO" sz="2000" b="1" dirty="0" smtClean="0">
                <a:solidFill>
                  <a:srgbClr val="000000"/>
                </a:solidFill>
                <a:latin typeface="Times New Roman" pitchFamily="18" charset="0"/>
                <a:cs typeface="Times New Roman" pitchFamily="18" charset="0"/>
              </a:rPr>
              <a:t>Studiului privind estimarea potenţialului energetic al biomasei din culturile</a:t>
            </a:r>
            <a:r>
              <a:rPr lang="en-US" sz="2000" b="1" dirty="0" smtClean="0">
                <a:solidFill>
                  <a:srgbClr val="000000"/>
                </a:solidFill>
                <a:latin typeface="Times New Roman" pitchFamily="18" charset="0"/>
                <a:cs typeface="Times New Roman" pitchFamily="18" charset="0"/>
              </a:rPr>
              <a:t> </a:t>
            </a:r>
            <a:r>
              <a:rPr lang="ro-RO" sz="2000" b="1" dirty="0" smtClean="0">
                <a:solidFill>
                  <a:srgbClr val="000000"/>
                </a:solidFill>
                <a:latin typeface="Times New Roman" pitchFamily="18" charset="0"/>
                <a:cs typeface="Times New Roman" pitchFamily="18" charset="0"/>
              </a:rPr>
              <a:t>agricole,la nivel de regiuni şi raioane, pentru anii 2009-2010</a:t>
            </a:r>
            <a:r>
              <a:rPr lang="en-US" sz="2000" b="1" dirty="0" smtClean="0">
                <a:solidFill>
                  <a:srgbClr val="000000"/>
                </a:solidFill>
                <a:latin typeface="Times New Roman" pitchFamily="18" charset="0"/>
                <a:cs typeface="Times New Roman" pitchFamily="18" charset="0"/>
              </a:rPr>
              <a:t>”:</a:t>
            </a:r>
            <a:endParaRPr lang="ro-RO" sz="2000" b="1" dirty="0" smtClean="0">
              <a:solidFill>
                <a:srgbClr val="000000"/>
              </a:solidFill>
              <a:latin typeface="Times New Roman" pitchFamily="18" charset="0"/>
              <a:cs typeface="Times New Roman" pitchFamily="18" charset="0"/>
            </a:endParaRPr>
          </a:p>
        </p:txBody>
      </p:sp>
      <p:graphicFrame>
        <p:nvGraphicFramePr>
          <p:cNvPr id="13" name="Таблица 12"/>
          <p:cNvGraphicFramePr>
            <a:graphicFrameLocks noGrp="1"/>
          </p:cNvGraphicFramePr>
          <p:nvPr/>
        </p:nvGraphicFramePr>
        <p:xfrm>
          <a:off x="914401" y="2667001"/>
          <a:ext cx="7848600" cy="3429000"/>
        </p:xfrm>
        <a:graphic>
          <a:graphicData uri="http://schemas.openxmlformats.org/drawingml/2006/table">
            <a:tbl>
              <a:tblPr firstRow="1" bandRow="1">
                <a:tableStyleId>{5940675A-B579-460E-94D1-54222C63F5DA}</a:tableStyleId>
              </a:tblPr>
              <a:tblGrid>
                <a:gridCol w="3325677"/>
                <a:gridCol w="4522923"/>
              </a:tblGrid>
              <a:tr h="1038896">
                <a:tc>
                  <a:txBody>
                    <a:bodyPr/>
                    <a:lstStyle/>
                    <a:p>
                      <a:pPr algn="ctr"/>
                      <a:r>
                        <a:rPr lang="ro-RO" b="1" dirty="0" smtClean="0">
                          <a:solidFill>
                            <a:sysClr val="windowText" lastClr="000000"/>
                          </a:solidFill>
                          <a:latin typeface="Times New Roman" pitchFamily="18" charset="0"/>
                          <a:cs typeface="Times New Roman" pitchFamily="18" charset="0"/>
                        </a:rPr>
                        <a:t>Regiunea </a:t>
                      </a:r>
                      <a:endParaRPr lang="ru-RU" b="1" dirty="0">
                        <a:solidFill>
                          <a:sysClr val="windowText" lastClr="000000"/>
                        </a:solidFill>
                        <a:latin typeface="Times New Roman" pitchFamily="18" charset="0"/>
                        <a:cs typeface="Times New Roman" pitchFamily="18" charset="0"/>
                      </a:endParaRPr>
                    </a:p>
                  </a:txBody>
                  <a:tcPr anchor="ctr"/>
                </a:tc>
                <a:tc>
                  <a:txBody>
                    <a:bodyPr/>
                    <a:lstStyle/>
                    <a:p>
                      <a:pPr algn="ctr"/>
                      <a:r>
                        <a:rPr lang="ro-RO" b="1" dirty="0" smtClean="0">
                          <a:solidFill>
                            <a:sysClr val="windowText" lastClr="000000"/>
                          </a:solidFill>
                          <a:latin typeface="Times New Roman" pitchFamily="18" charset="0"/>
                          <a:cs typeface="Times New Roman" pitchFamily="18" charset="0"/>
                        </a:rPr>
                        <a:t>Total</a:t>
                      </a:r>
                      <a:r>
                        <a:rPr lang="ro-RO" b="1" baseline="0" dirty="0" smtClean="0">
                          <a:solidFill>
                            <a:sysClr val="windowText" lastClr="000000"/>
                          </a:solidFill>
                          <a:latin typeface="Times New Roman" pitchFamily="18" charset="0"/>
                          <a:cs typeface="Times New Roman" pitchFamily="18" charset="0"/>
                        </a:rPr>
                        <a:t> potențial energetic din biomasă, TJ</a:t>
                      </a:r>
                      <a:endParaRPr lang="ru-RU" b="1" dirty="0">
                        <a:solidFill>
                          <a:sysClr val="windowText" lastClr="000000"/>
                        </a:solidFill>
                        <a:latin typeface="Times New Roman" pitchFamily="18" charset="0"/>
                        <a:cs typeface="Times New Roman" pitchFamily="18" charset="0"/>
                      </a:endParaRPr>
                    </a:p>
                  </a:txBody>
                  <a:tcPr anchor="ctr"/>
                </a:tc>
              </a:tr>
              <a:tr h="600349">
                <a:tc>
                  <a:txBody>
                    <a:bodyPr/>
                    <a:lstStyle/>
                    <a:p>
                      <a:pPr algn="ctr"/>
                      <a:r>
                        <a:rPr lang="ro-RO" dirty="0" smtClean="0">
                          <a:solidFill>
                            <a:sysClr val="windowText" lastClr="000000"/>
                          </a:solidFill>
                          <a:latin typeface="Times New Roman" pitchFamily="18" charset="0"/>
                          <a:cs typeface="Times New Roman" pitchFamily="18" charset="0"/>
                        </a:rPr>
                        <a:t>Nord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10 647,63</a:t>
                      </a:r>
                      <a:endParaRPr lang="ru-RU" dirty="0">
                        <a:solidFill>
                          <a:sysClr val="windowText" lastClr="000000"/>
                        </a:solidFill>
                        <a:latin typeface="Times New Roman" pitchFamily="18" charset="0"/>
                        <a:cs typeface="Times New Roman" pitchFamily="18" charset="0"/>
                      </a:endParaRPr>
                    </a:p>
                  </a:txBody>
                  <a:tcPr/>
                </a:tc>
              </a:tr>
              <a:tr h="600349">
                <a:tc>
                  <a:txBody>
                    <a:bodyPr/>
                    <a:lstStyle/>
                    <a:p>
                      <a:pPr algn="ctr"/>
                      <a:r>
                        <a:rPr lang="ro-RO" sz="2000" b="1" dirty="0" smtClean="0">
                          <a:solidFill>
                            <a:sysClr val="windowText" lastClr="000000"/>
                          </a:solidFill>
                          <a:latin typeface="Times New Roman" pitchFamily="18" charset="0"/>
                          <a:cs typeface="Times New Roman" pitchFamily="18" charset="0"/>
                        </a:rPr>
                        <a:t>Centru </a:t>
                      </a:r>
                      <a:endParaRPr lang="ru-RU" sz="2000" b="1" dirty="0">
                        <a:solidFill>
                          <a:sysClr val="windowText" lastClr="000000"/>
                        </a:solidFill>
                        <a:latin typeface="Times New Roman" pitchFamily="18" charset="0"/>
                        <a:cs typeface="Times New Roman" pitchFamily="18" charset="0"/>
                      </a:endParaRPr>
                    </a:p>
                  </a:txBody>
                  <a:tcPr/>
                </a:tc>
                <a:tc>
                  <a:txBody>
                    <a:bodyPr/>
                    <a:lstStyle/>
                    <a:p>
                      <a:pPr algn="ctr"/>
                      <a:r>
                        <a:rPr lang="ro-RO" sz="2000" b="1" dirty="0" smtClean="0">
                          <a:solidFill>
                            <a:sysClr val="windowText" lastClr="000000"/>
                          </a:solidFill>
                          <a:latin typeface="Times New Roman" pitchFamily="18" charset="0"/>
                          <a:cs typeface="Times New Roman" pitchFamily="18" charset="0"/>
                        </a:rPr>
                        <a:t>3 744,76</a:t>
                      </a:r>
                      <a:endParaRPr lang="ru-RU" sz="2000" b="1" dirty="0">
                        <a:solidFill>
                          <a:sysClr val="windowText" lastClr="000000"/>
                        </a:solidFill>
                        <a:latin typeface="Times New Roman" pitchFamily="18" charset="0"/>
                        <a:cs typeface="Times New Roman" pitchFamily="18" charset="0"/>
                      </a:endParaRPr>
                    </a:p>
                  </a:txBody>
                  <a:tcPr/>
                </a:tc>
              </a:tr>
              <a:tr h="589057">
                <a:tc>
                  <a:txBody>
                    <a:bodyPr/>
                    <a:lstStyle/>
                    <a:p>
                      <a:pPr algn="ctr"/>
                      <a:r>
                        <a:rPr lang="ro-RO" dirty="0" smtClean="0">
                          <a:solidFill>
                            <a:sysClr val="windowText" lastClr="000000"/>
                          </a:solidFill>
                          <a:latin typeface="Times New Roman" pitchFamily="18" charset="0"/>
                          <a:cs typeface="Times New Roman" pitchFamily="18" charset="0"/>
                        </a:rPr>
                        <a:t>Sud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5 034, 4</a:t>
                      </a:r>
                      <a:endParaRPr lang="ru-RU" dirty="0">
                        <a:solidFill>
                          <a:sysClr val="windowText" lastClr="000000"/>
                        </a:solidFill>
                        <a:latin typeface="Times New Roman" pitchFamily="18" charset="0"/>
                        <a:cs typeface="Times New Roman" pitchFamily="18" charset="0"/>
                      </a:endParaRPr>
                    </a:p>
                  </a:txBody>
                  <a:tcPr/>
                </a:tc>
              </a:tr>
              <a:tr h="6003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b="1" dirty="0" smtClean="0">
                          <a:solidFill>
                            <a:sysClr val="windowText" lastClr="000000"/>
                          </a:solidFill>
                          <a:latin typeface="Times New Roman" pitchFamily="18" charset="0"/>
                          <a:cs typeface="Times New Roman" pitchFamily="18" charset="0"/>
                        </a:rPr>
                        <a:t>TOTAL </a:t>
                      </a:r>
                      <a:endParaRPr lang="ru-RU" b="1" dirty="0" smtClean="0">
                        <a:solidFill>
                          <a:sysClr val="windowText" lastClr="000000"/>
                        </a:solidFill>
                        <a:latin typeface="Times New Roman" pitchFamily="18" charset="0"/>
                        <a:cs typeface="Times New Roman" pitchFamily="18" charset="0"/>
                      </a:endParaRPr>
                    </a:p>
                  </a:txBody>
                  <a:tcPr/>
                </a:tc>
                <a:tc>
                  <a:txBody>
                    <a:bodyPr/>
                    <a:lstStyle/>
                    <a:p>
                      <a:pPr algn="ctr"/>
                      <a:r>
                        <a:rPr lang="ro-RO" b="1" dirty="0" smtClean="0">
                          <a:solidFill>
                            <a:sysClr val="windowText" lastClr="000000"/>
                          </a:solidFill>
                          <a:latin typeface="Times New Roman" pitchFamily="18" charset="0"/>
                          <a:cs typeface="Times New Roman" pitchFamily="18" charset="0"/>
                        </a:rPr>
                        <a:t>19 426, 8</a:t>
                      </a:r>
                      <a:endParaRPr lang="ru-RU" b="1" dirty="0">
                        <a:solidFill>
                          <a:sysClr val="windowText" lastClr="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51520" y="1143000"/>
            <a:ext cx="8352928" cy="4870564"/>
          </a:xfrm>
          <a:prstGeom prst="rect">
            <a:avLst/>
          </a:prstGeom>
        </p:spPr>
        <p:txBody>
          <a:bodyPr wrap="square">
            <a:spAutoFit/>
          </a:bodyPr>
          <a:lstStyle/>
          <a:p>
            <a:r>
              <a:rPr lang="ro-RO" sz="2000" b="1" dirty="0" smtClean="0">
                <a:solidFill>
                  <a:srgbClr val="000000"/>
                </a:solidFill>
                <a:latin typeface="Times New Roman" pitchFamily="18" charset="0"/>
                <a:cs typeface="Times New Roman" pitchFamily="18" charset="0"/>
              </a:rPr>
              <a:t>Conform art. 9 al Legii Nr. 142 din 02.07.2010:</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implementează politica statului în domeniul EE și SER</a:t>
            </a:r>
            <a:r>
              <a:rPr lang="vi-VN" sz="2000" dirty="0" smtClean="0">
                <a:solidFill>
                  <a:srgbClr val="000000"/>
                </a:solidFill>
                <a:latin typeface="Times New Roman" pitchFamily="18" charset="0"/>
                <a:cs typeface="Times New Roman" pitchFamily="18" charset="0"/>
              </a:rPr>
              <a:t>;</a:t>
            </a:r>
            <a:endParaRPr lang="ro-RO" sz="2000" dirty="0" smtClean="0">
              <a:solidFill>
                <a:srgbClr val="000000"/>
              </a:solidFill>
              <a:latin typeface="Times New Roman" pitchFamily="18" charset="0"/>
              <a:cs typeface="Times New Roman" pitchFamily="18" charset="0"/>
            </a:endParaRP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participă la elaborarea proiectelor de acte normative în domeniul EE și SER;</a:t>
            </a:r>
          </a:p>
          <a:p>
            <a:pPr marL="725488" lvl="1" indent="-268288">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elaborează proiecte pilot în domeniul EE și SER;</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acordă asistență consultativă și informațională societăților de servicii energetice, managerilor energetici, agenților economici precum și persoanelor fizice care activează în domeniul EE și SER;</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acordă asistență autorităților administrației publice centrale și locale la elaborarea programelor de îmbunătățire a EE și valorificare SER; </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 cooperează cu instituțiile și cu organismele internaționale în vederea utilizării eficiente a energiei și valorificării SER;</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 organizează seminare, conferințe și expoziții pentru promovarea EE și utilizarea SER;</a:t>
            </a:r>
          </a:p>
        </p:txBody>
      </p:sp>
      <p:sp>
        <p:nvSpPr>
          <p:cNvPr id="4" name="Прямоугольник 3"/>
          <p:cNvSpPr/>
          <p:nvPr/>
        </p:nvSpPr>
        <p:spPr>
          <a:xfrm>
            <a:off x="457201" y="228600"/>
            <a:ext cx="7162800" cy="707886"/>
          </a:xfrm>
          <a:prstGeom prst="rect">
            <a:avLst/>
          </a:prstGeom>
        </p:spPr>
        <p:txBody>
          <a:bodyPr wrap="square">
            <a:spAutoFit/>
          </a:bodyPr>
          <a:lstStyle/>
          <a:p>
            <a:r>
              <a:rPr lang="ro-RO" sz="2000" b="1" dirty="0" smtClean="0">
                <a:solidFill>
                  <a:srgbClr val="002060"/>
                </a:solidFill>
                <a:latin typeface="Arial Black" pitchFamily="34" charset="0"/>
                <a:cs typeface="Times New Roman" pitchFamily="18" charset="0"/>
              </a:rPr>
              <a:t>Principalele atribuții ale AGENȚIEI PENTRU EFICIENȚĂ ENERGETICĂ în domeniul SER</a:t>
            </a:r>
            <a:endParaRPr lang="ru-RU" sz="2000" b="1" dirty="0" smtClean="0">
              <a:solidFill>
                <a:srgbClr val="002060"/>
              </a:solidFill>
              <a:latin typeface="Arial Black" pitchFamily="34"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609600" y="1524000"/>
            <a:ext cx="8229600" cy="4555093"/>
          </a:xfrm>
          <a:prstGeom prst="rect">
            <a:avLst/>
          </a:prstGeom>
        </p:spPr>
        <p:txBody>
          <a:bodyPr wrap="square">
            <a:spAutoFit/>
          </a:bodyPr>
          <a:lstStyle/>
          <a:p>
            <a:pPr marL="361950" indent="-188913" algn="just">
              <a:spcBef>
                <a:spcPts val="600"/>
              </a:spcBef>
              <a:spcAft>
                <a:spcPts val="600"/>
              </a:spcAft>
              <a:buFont typeface="Arial" pitchFamily="34" charset="0"/>
              <a:buChar char="•"/>
            </a:pPr>
            <a:r>
              <a:rPr lang="vi-VN" sz="2000" dirty="0" smtClean="0">
                <a:solidFill>
                  <a:srgbClr val="000000"/>
                </a:solidFill>
                <a:latin typeface="Times New Roman" pitchFamily="18" charset="0"/>
                <a:cs typeface="Times New Roman" pitchFamily="18" charset="0"/>
              </a:rPr>
              <a:t>aprobă tarifele pentru fiecare tip de energie şi combustibil regenerabile, calculate de către producător în baza metodologiilor aprobate de ANRE, care prevăd </a:t>
            </a:r>
            <a:r>
              <a:rPr lang="vi-VN" sz="2000" u="sng" dirty="0" smtClean="0">
                <a:solidFill>
                  <a:srgbClr val="000000"/>
                </a:solidFill>
                <a:latin typeface="Times New Roman" pitchFamily="18" charset="0"/>
                <a:cs typeface="Times New Roman" pitchFamily="18" charset="0"/>
              </a:rPr>
              <a:t>recuperarea investiţiilor efectuate, în termen de pînă la 15 ani, cu condiţia ca rata de rentabilitate prescrisă să nu depăşească dublul ratei corespunzătoare din sectorul energetic tradiţional</a:t>
            </a:r>
            <a:r>
              <a:rPr lang="ro-RO" sz="2000" u="sng" dirty="0" smtClean="0">
                <a:solidFill>
                  <a:srgbClr val="000000"/>
                </a:solidFill>
                <a:latin typeface="Times New Roman" pitchFamily="18" charset="0"/>
                <a:cs typeface="Times New Roman" pitchFamily="18" charset="0"/>
              </a:rPr>
              <a:t>;</a:t>
            </a:r>
          </a:p>
          <a:p>
            <a:pPr marL="361950" indent="-188913" algn="just">
              <a:spcBef>
                <a:spcPts val="600"/>
              </a:spcBef>
              <a:spcAft>
                <a:spcPts val="600"/>
              </a:spcAft>
              <a:buFont typeface="Arial" pitchFamily="34" charset="0"/>
              <a:buChar char="•"/>
            </a:pPr>
            <a:r>
              <a:rPr lang="vi-VN" sz="2000" dirty="0" smtClean="0">
                <a:solidFill>
                  <a:srgbClr val="000000"/>
                </a:solidFill>
                <a:latin typeface="Times New Roman" pitchFamily="18" charset="0"/>
                <a:cs typeface="Times New Roman" pitchFamily="18" charset="0"/>
              </a:rPr>
              <a:t>elaborează, după caz, actele necesare reglementării raporturilor dintre participanţii la piaţa de energie regenerabilă;</a:t>
            </a:r>
            <a:endParaRPr lang="ro-RO" sz="2000" dirty="0" smtClean="0">
              <a:solidFill>
                <a:srgbClr val="000000"/>
              </a:solidFill>
              <a:latin typeface="Times New Roman" pitchFamily="18" charset="0"/>
              <a:cs typeface="Times New Roman" pitchFamily="18" charset="0"/>
            </a:endParaRPr>
          </a:p>
          <a:p>
            <a:pPr marL="361950" indent="-188913" algn="just">
              <a:spcBef>
                <a:spcPts val="600"/>
              </a:spcBef>
              <a:spcAft>
                <a:spcPts val="600"/>
              </a:spcAft>
              <a:buFont typeface="Arial" pitchFamily="34" charset="0"/>
              <a:buChar char="•"/>
            </a:pPr>
            <a:r>
              <a:rPr lang="vi-VN" sz="2000" dirty="0" smtClean="0">
                <a:solidFill>
                  <a:srgbClr val="000000"/>
                </a:solidFill>
                <a:latin typeface="Times New Roman" pitchFamily="18" charset="0"/>
                <a:cs typeface="Times New Roman" pitchFamily="18" charset="0"/>
              </a:rPr>
              <a:t>elaborează proiecte de contracte privind comercializarea energiei şi combustibilului regenerabile, prevăzînd </a:t>
            </a:r>
            <a:r>
              <a:rPr lang="vi-VN" sz="2000" u="sng" dirty="0" smtClean="0">
                <a:solidFill>
                  <a:srgbClr val="000000"/>
                </a:solidFill>
                <a:latin typeface="Times New Roman" pitchFamily="18" charset="0"/>
                <a:cs typeface="Times New Roman" pitchFamily="18" charset="0"/>
              </a:rPr>
              <a:t>accesul liber şi nediscriminatoriu al producătorilor de energie şi combustibil regenerabile la reţelele electrice şi termice centralizate, la reţelele şi instalaţiile de distribuţie a combustibilului</a:t>
            </a:r>
            <a:r>
              <a:rPr lang="ro-RO" sz="2000" u="sng" dirty="0" smtClean="0">
                <a:solidFill>
                  <a:srgbClr val="000000"/>
                </a:solidFill>
                <a:latin typeface="Times New Roman" pitchFamily="18" charset="0"/>
                <a:cs typeface="Times New Roman" pitchFamily="18" charset="0"/>
              </a:rPr>
              <a:t>;</a:t>
            </a:r>
          </a:p>
          <a:p>
            <a:pPr marL="361950" indent="-188913" algn="just">
              <a:spcBef>
                <a:spcPts val="600"/>
              </a:spcBef>
              <a:spcAft>
                <a:spcPts val="600"/>
              </a:spcAft>
              <a:buFont typeface="Arial" pitchFamily="34" charset="0"/>
              <a:buChar char="•"/>
            </a:pPr>
            <a:r>
              <a:rPr lang="vi-VN" sz="2000" dirty="0" smtClean="0">
                <a:solidFill>
                  <a:srgbClr val="000000"/>
                </a:solidFill>
                <a:latin typeface="Times New Roman" pitchFamily="18" charset="0"/>
                <a:cs typeface="Times New Roman" pitchFamily="18" charset="0"/>
              </a:rPr>
              <a:t>eliberează </a:t>
            </a:r>
            <a:r>
              <a:rPr lang="vi-VN" sz="2000" u="sng" dirty="0" smtClean="0">
                <a:solidFill>
                  <a:srgbClr val="000000"/>
                </a:solidFill>
                <a:latin typeface="Times New Roman" pitchFamily="18" charset="0"/>
                <a:cs typeface="Times New Roman" pitchFamily="18" charset="0"/>
              </a:rPr>
              <a:t>licenţă pentru producerea combustibilului regenerabil.</a:t>
            </a:r>
            <a:endParaRPr lang="ru-RU" sz="2000" u="sng" dirty="0">
              <a:solidFill>
                <a:srgbClr val="000000"/>
              </a:solidFill>
              <a:latin typeface="Times New Roman" pitchFamily="18" charset="0"/>
              <a:cs typeface="Times New Roman" pitchFamily="18" charset="0"/>
            </a:endParaRPr>
          </a:p>
        </p:txBody>
      </p:sp>
      <p:sp>
        <p:nvSpPr>
          <p:cNvPr id="7" name="Titlu 4"/>
          <p:cNvSpPr txBox="1">
            <a:spLocks noGrp="1"/>
          </p:cNvSpPr>
          <p:nvPr>
            <p:ph type="title"/>
          </p:nvPr>
        </p:nvSpPr>
        <p:spPr>
          <a:xfrm>
            <a:off x="533400" y="304800"/>
            <a:ext cx="6934200" cy="707886"/>
          </a:xfrm>
          <a:prstGeom prst="rect">
            <a:avLst/>
          </a:prstGeom>
          <a:noFill/>
        </p:spPr>
        <p:txBody>
          <a:bodyPr wrap="square" rtlCol="0">
            <a:spAutoFit/>
          </a:bodyPr>
          <a:lstStyle/>
          <a:p>
            <a:r>
              <a:rPr lang="ro-RO" sz="2000" dirty="0" smtClean="0">
                <a:solidFill>
                  <a:srgbClr val="002060"/>
                </a:solidFill>
              </a:rPr>
              <a:t>Atribuțiile Agenției naționale pentru reglementare în energetică </a:t>
            </a:r>
            <a:endParaRPr lang="ro-RO" sz="1600" dirty="0">
              <a:solidFill>
                <a:srgbClr val="002060"/>
              </a:solidFill>
            </a:endParaRPr>
          </a:p>
        </p:txBody>
      </p:sp>
      <p:sp>
        <p:nvSpPr>
          <p:cNvPr id="5" name="Прямоугольник 4"/>
          <p:cNvSpPr/>
          <p:nvPr/>
        </p:nvSpPr>
        <p:spPr>
          <a:xfrm>
            <a:off x="685800" y="1143000"/>
            <a:ext cx="4876800" cy="754053"/>
          </a:xfrm>
          <a:prstGeom prst="rect">
            <a:avLst/>
          </a:prstGeom>
        </p:spPr>
        <p:txBody>
          <a:bodyPr wrap="square">
            <a:spAutoFit/>
          </a:bodyPr>
          <a:lstStyle/>
          <a:p>
            <a:pPr indent="-457200">
              <a:spcBef>
                <a:spcPts val="600"/>
              </a:spcBef>
              <a:spcAft>
                <a:spcPts val="600"/>
              </a:spcAft>
            </a:pPr>
            <a:endParaRPr lang="ro-RO" sz="2000" dirty="0" smtClean="0">
              <a:solidFill>
                <a:srgbClr val="000000"/>
              </a:solidFill>
              <a:latin typeface="Times New Roman" pitchFamily="18" charset="0"/>
              <a:cs typeface="Times New Roman" pitchFamily="18" charset="0"/>
            </a:endParaRPr>
          </a:p>
          <a:p>
            <a:pPr indent="-457200" algn="just">
              <a:buFont typeface="Wingdings" pitchFamily="2" charset="2"/>
              <a:buChar char="ü"/>
            </a:pPr>
            <a:endParaRPr lang="ru-RU" dirty="0"/>
          </a:p>
        </p:txBody>
      </p:sp>
      <p:sp>
        <p:nvSpPr>
          <p:cNvPr id="6" name="Прямоугольник 5"/>
          <p:cNvSpPr/>
          <p:nvPr/>
        </p:nvSpPr>
        <p:spPr>
          <a:xfrm>
            <a:off x="304800" y="1143000"/>
            <a:ext cx="5372496" cy="400110"/>
          </a:xfrm>
          <a:prstGeom prst="rect">
            <a:avLst/>
          </a:prstGeom>
        </p:spPr>
        <p:txBody>
          <a:bodyPr wrap="none">
            <a:spAutoFit/>
          </a:bodyPr>
          <a:lstStyle/>
          <a:p>
            <a:r>
              <a:rPr lang="ro-RO" sz="2000" b="1" dirty="0" smtClean="0">
                <a:solidFill>
                  <a:srgbClr val="000000"/>
                </a:solidFill>
                <a:latin typeface="Times New Roman" pitchFamily="18" charset="0"/>
                <a:cs typeface="Times New Roman" pitchFamily="18" charset="0"/>
              </a:rPr>
              <a:t>Conform art. 12 al </a:t>
            </a:r>
            <a:r>
              <a:rPr lang="en-US" sz="2000" b="1" dirty="0" smtClean="0">
                <a:solidFill>
                  <a:srgbClr val="000000"/>
                </a:solidFill>
                <a:latin typeface="Times New Roman" pitchFamily="18" charset="0"/>
                <a:cs typeface="Times New Roman" pitchFamily="18" charset="0"/>
              </a:rPr>
              <a:t>L</a:t>
            </a:r>
            <a:r>
              <a:rPr lang="ro-RO" sz="2000" b="1" dirty="0" err="1" smtClean="0">
                <a:solidFill>
                  <a:srgbClr val="000000"/>
                </a:solidFill>
                <a:latin typeface="Times New Roman" pitchFamily="18" charset="0"/>
                <a:cs typeface="Times New Roman" pitchFamily="18" charset="0"/>
              </a:rPr>
              <a:t>egii</a:t>
            </a:r>
            <a:r>
              <a:rPr lang="ro-RO" sz="2000" b="1" dirty="0" smtClean="0">
                <a:solidFill>
                  <a:srgbClr val="000000"/>
                </a:solidFill>
                <a:latin typeface="Times New Roman" pitchFamily="18" charset="0"/>
                <a:cs typeface="Times New Roman" pitchFamily="18" charset="0"/>
              </a:rPr>
              <a:t> nr. 160 din 12.07.2012:</a:t>
            </a:r>
            <a:endParaRPr lang="ru-RU" sz="2000" b="1"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4"/>
          <p:cNvSpPr txBox="1">
            <a:spLocks noGrp="1"/>
          </p:cNvSpPr>
          <p:nvPr>
            <p:ph type="title"/>
          </p:nvPr>
        </p:nvSpPr>
        <p:spPr>
          <a:xfrm>
            <a:off x="381000" y="191869"/>
            <a:ext cx="7696200" cy="646331"/>
          </a:xfrm>
          <a:prstGeom prst="rect">
            <a:avLst/>
          </a:prstGeom>
          <a:noFill/>
        </p:spPr>
        <p:txBody>
          <a:bodyPr wrap="square" rtlCol="0">
            <a:spAutoFit/>
          </a:bodyPr>
          <a:lstStyle/>
          <a:p>
            <a:r>
              <a:rPr lang="ro-RO" sz="1800" dirty="0" smtClean="0">
                <a:solidFill>
                  <a:srgbClr val="002060"/>
                </a:solidFill>
              </a:rPr>
              <a:t>METODOLOGIA DE calcul a tarifelor la </a:t>
            </a:r>
            <a:br>
              <a:rPr lang="ro-RO" sz="1800" dirty="0" smtClean="0">
                <a:solidFill>
                  <a:srgbClr val="002060"/>
                </a:solidFill>
              </a:rPr>
            </a:br>
            <a:r>
              <a:rPr lang="ro-RO" sz="1800" dirty="0" smtClean="0">
                <a:solidFill>
                  <a:srgbClr val="002060"/>
                </a:solidFill>
              </a:rPr>
              <a:t>energia electrică regenerabilă și la biocombustibil</a:t>
            </a:r>
            <a:endParaRPr lang="ro-RO" sz="1800" dirty="0">
              <a:solidFill>
                <a:srgbClr val="002060"/>
              </a:solidFill>
            </a:endParaRPr>
          </a:p>
        </p:txBody>
      </p:sp>
      <p:sp>
        <p:nvSpPr>
          <p:cNvPr id="10" name="Прямоугольник 9"/>
          <p:cNvSpPr/>
          <p:nvPr/>
        </p:nvSpPr>
        <p:spPr>
          <a:xfrm>
            <a:off x="323528" y="996315"/>
            <a:ext cx="8280920" cy="984885"/>
          </a:xfrm>
          <a:prstGeom prst="rect">
            <a:avLst/>
          </a:prstGeom>
        </p:spPr>
        <p:txBody>
          <a:bodyPr wrap="square">
            <a:spAutoFit/>
          </a:bodyPr>
          <a:lstStyle/>
          <a:p>
            <a:endParaRPr lang="ro-RO" dirty="0" smtClean="0"/>
          </a:p>
          <a:p>
            <a:r>
              <a:rPr lang="ro-RO" sz="2200" b="1" dirty="0" smtClean="0">
                <a:solidFill>
                  <a:srgbClr val="000000"/>
                </a:solidFill>
                <a:latin typeface="Times New Roman" pitchFamily="18" charset="0"/>
                <a:cs typeface="Times New Roman" pitchFamily="18" charset="0"/>
              </a:rPr>
              <a:t>Aprobată prin Hotărârea ANRE nr.321 din 22 ianuarie 2009;</a:t>
            </a:r>
          </a:p>
          <a:p>
            <a:endParaRPr lang="ru-RU" dirty="0"/>
          </a:p>
        </p:txBody>
      </p:sp>
      <p:sp>
        <p:nvSpPr>
          <p:cNvPr id="11" name="Прямоугольник 10"/>
          <p:cNvSpPr/>
          <p:nvPr/>
        </p:nvSpPr>
        <p:spPr>
          <a:xfrm>
            <a:off x="251520" y="1828800"/>
            <a:ext cx="8511480" cy="3485570"/>
          </a:xfrm>
          <a:prstGeom prst="rect">
            <a:avLst/>
          </a:prstGeom>
        </p:spPr>
        <p:txBody>
          <a:bodyPr wrap="square">
            <a:spAutoFit/>
          </a:bodyPr>
          <a:lstStyle/>
          <a:p>
            <a:pPr>
              <a:spcBef>
                <a:spcPts val="600"/>
              </a:spcBef>
              <a:spcAft>
                <a:spcPts val="600"/>
              </a:spcAft>
            </a:pPr>
            <a:r>
              <a:rPr lang="ro-RO" dirty="0" smtClean="0">
                <a:solidFill>
                  <a:srgbClr val="000000"/>
                </a:solidFill>
                <a:latin typeface="Times New Roman" pitchFamily="18" charset="0"/>
                <a:cs typeface="Times New Roman" pitchFamily="18" charset="0"/>
              </a:rPr>
              <a:t>Aspecte generale aplicate la determinarea tarifelor:</a:t>
            </a:r>
          </a:p>
          <a:p>
            <a:pPr marL="725488" lvl="1" indent="-268288" algn="just">
              <a:spcBef>
                <a:spcPts val="300"/>
              </a:spcBef>
              <a:spcAft>
                <a:spcPts val="300"/>
              </a:spcAft>
              <a:buFont typeface="Arial" pitchFamily="34" charset="0"/>
              <a:buChar char="•"/>
            </a:pPr>
            <a:r>
              <a:rPr lang="vi-VN" sz="2000" u="sng" dirty="0" smtClean="0">
                <a:solidFill>
                  <a:srgbClr val="000000"/>
                </a:solidFill>
                <a:latin typeface="Times New Roman" pitchFamily="18" charset="0"/>
                <a:cs typeface="Times New Roman" pitchFamily="18" charset="0"/>
              </a:rPr>
              <a:t>acoperirea costurilor reale ale întreprinderilor</a:t>
            </a:r>
            <a:r>
              <a:rPr lang="vi-VN" sz="2000" dirty="0" smtClean="0">
                <a:solidFill>
                  <a:srgbClr val="000000"/>
                </a:solidFill>
                <a:latin typeface="Times New Roman" pitchFamily="18" charset="0"/>
                <a:cs typeface="Times New Roman" pitchFamily="18" charset="0"/>
              </a:rPr>
              <a:t>, necesare pentru exploatarea corespunzătoare a unităţilor de producţie şi desfăşurării normale a activităţii</a:t>
            </a:r>
            <a:r>
              <a:rPr lang="en-US" sz="2000" dirty="0" smtClean="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reglementate;</a:t>
            </a:r>
            <a:endParaRPr lang="ro-RO" sz="2000" dirty="0" smtClean="0">
              <a:solidFill>
                <a:srgbClr val="000000"/>
              </a:solidFill>
              <a:latin typeface="Times New Roman" pitchFamily="18" charset="0"/>
              <a:cs typeface="Times New Roman" pitchFamily="18" charset="0"/>
            </a:endParaRPr>
          </a:p>
          <a:p>
            <a:pPr marL="725488" lvl="1" indent="-268288">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aprobarea și ajustarea tarifelor au loc </a:t>
            </a:r>
            <a:r>
              <a:rPr lang="ro-RO" sz="2000" u="sng" dirty="0" smtClean="0">
                <a:solidFill>
                  <a:srgbClr val="000000"/>
                </a:solidFill>
                <a:latin typeface="Times New Roman" pitchFamily="18" charset="0"/>
                <a:cs typeface="Times New Roman" pitchFamily="18" charset="0"/>
              </a:rPr>
              <a:t>anual;</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consumurile și cheltuielile acceptate de ANRE pentru anul doi de activitate vor fi considerate ca costuri de bază pentru actualizarea ulterioară a tarifelor pentru</a:t>
            </a:r>
            <a:r>
              <a:rPr lang="en-US"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toată perioada de valabilitate a Metodologiei;</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calcularea rentabilității investiției  se bazează pe </a:t>
            </a:r>
            <a:r>
              <a:rPr lang="ro-RO" sz="2000" u="sng" dirty="0" smtClean="0">
                <a:solidFill>
                  <a:srgbClr val="000000"/>
                </a:solidFill>
                <a:latin typeface="Times New Roman" pitchFamily="18" charset="0"/>
                <a:cs typeface="Times New Roman" pitchFamily="18" charset="0"/>
              </a:rPr>
              <a:t>costul mediu ponderat al</a:t>
            </a:r>
            <a:r>
              <a:rPr lang="en-US" sz="2000" u="sng" dirty="0" smtClean="0">
                <a:solidFill>
                  <a:srgbClr val="000000"/>
                </a:solidFill>
                <a:latin typeface="Times New Roman" pitchFamily="18" charset="0"/>
                <a:cs typeface="Times New Roman" pitchFamily="18" charset="0"/>
              </a:rPr>
              <a:t> </a:t>
            </a:r>
            <a:r>
              <a:rPr lang="ro-RO" sz="2000" u="sng" dirty="0" smtClean="0">
                <a:solidFill>
                  <a:srgbClr val="000000"/>
                </a:solidFill>
                <a:latin typeface="Times New Roman" pitchFamily="18" charset="0"/>
                <a:cs typeface="Times New Roman" pitchFamily="18" charset="0"/>
              </a:rPr>
              <a:t>capitalului (</a:t>
            </a:r>
            <a:r>
              <a:rPr lang="ro-MO" sz="2000" dirty="0" smtClean="0">
                <a:solidFill>
                  <a:srgbClr val="000000"/>
                </a:solidFill>
                <a:latin typeface="Times New Roman" pitchFamily="18" charset="0"/>
                <a:cs typeface="Times New Roman" pitchFamily="18" charset="0"/>
              </a:rPr>
              <a:t>WACC) </a:t>
            </a:r>
            <a:r>
              <a:rPr lang="ro-RO" sz="2000" dirty="0" smtClean="0">
                <a:solidFill>
                  <a:srgbClr val="000000"/>
                </a:solidFill>
                <a:latin typeface="Times New Roman" pitchFamily="18" charset="0"/>
                <a:cs typeface="Times New Roman" pitchFamily="18" charset="0"/>
              </a:rPr>
              <a:t>determinat și aprobat anual de către ANRE;</a:t>
            </a: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4"/>
          <p:cNvSpPr txBox="1">
            <a:spLocks noGrp="1"/>
          </p:cNvSpPr>
          <p:nvPr>
            <p:ph type="title"/>
          </p:nvPr>
        </p:nvSpPr>
        <p:spPr>
          <a:xfrm>
            <a:off x="304800" y="381000"/>
            <a:ext cx="7162800" cy="707886"/>
          </a:xfrm>
          <a:prstGeom prst="rect">
            <a:avLst/>
          </a:prstGeom>
          <a:noFill/>
        </p:spPr>
        <p:txBody>
          <a:bodyPr wrap="square" rtlCol="0">
            <a:spAutoFit/>
          </a:bodyPr>
          <a:lstStyle/>
          <a:p>
            <a:r>
              <a:rPr lang="ru-RU" sz="2000" dirty="0" err="1" smtClean="0">
                <a:solidFill>
                  <a:srgbClr val="002060"/>
                </a:solidFill>
              </a:rPr>
              <a:t>orgANIZAREA</a:t>
            </a:r>
            <a:r>
              <a:rPr lang="ro-RO" sz="2000" dirty="0" smtClean="0">
                <a:solidFill>
                  <a:srgbClr val="002060"/>
                </a:solidFill>
              </a:rPr>
              <a:t>  </a:t>
            </a:r>
            <a:r>
              <a:rPr lang="en-US" sz="2000" dirty="0" smtClean="0">
                <a:solidFill>
                  <a:srgbClr val="002060"/>
                </a:solidFill>
              </a:rPr>
              <a:t>ACTIVIT</a:t>
            </a:r>
            <a:r>
              <a:rPr lang="ro-RO" sz="2000" dirty="0" err="1" smtClean="0">
                <a:solidFill>
                  <a:srgbClr val="002060"/>
                </a:solidFill>
              </a:rPr>
              <a:t>ĂȚIlor</a:t>
            </a:r>
            <a:r>
              <a:rPr lang="ro-RO" sz="2000" dirty="0" smtClean="0">
                <a:solidFill>
                  <a:srgbClr val="002060"/>
                </a:solidFill>
              </a:rPr>
              <a:t> ÎN DOMENIUL VALORIFICĂRII SER</a:t>
            </a:r>
            <a:endParaRPr lang="ro-RO" sz="2000" dirty="0">
              <a:solidFill>
                <a:srgbClr val="002060"/>
              </a:solidFill>
            </a:endParaRPr>
          </a:p>
        </p:txBody>
      </p:sp>
      <p:sp>
        <p:nvSpPr>
          <p:cNvPr id="11" name="Прямоугольник 10"/>
          <p:cNvSpPr/>
          <p:nvPr/>
        </p:nvSpPr>
        <p:spPr>
          <a:xfrm>
            <a:off x="251520" y="1371600"/>
            <a:ext cx="8352928" cy="4208844"/>
          </a:xfrm>
          <a:prstGeom prst="rect">
            <a:avLst/>
          </a:prstGeom>
        </p:spPr>
        <p:txBody>
          <a:bodyPr wrap="square">
            <a:spAutoFit/>
          </a:bodyPr>
          <a:lstStyle/>
          <a:p>
            <a:pPr>
              <a:spcBef>
                <a:spcPts val="300"/>
              </a:spcBef>
              <a:spcAft>
                <a:spcPts val="300"/>
              </a:spcAft>
            </a:pPr>
            <a:r>
              <a:rPr lang="ro-RO" sz="2000" b="1" dirty="0" smtClean="0">
                <a:solidFill>
                  <a:srgbClr val="000000"/>
                </a:solidFill>
                <a:latin typeface="Times New Roman" pitchFamily="18" charset="0"/>
                <a:cs typeface="Times New Roman" pitchFamily="18" charset="0"/>
              </a:rPr>
              <a:t>Autorizarea activităților în domeniul surselor de energie regenerabilă:</a:t>
            </a:r>
          </a:p>
          <a:p>
            <a:pPr marL="361950" lvl="1" indent="-266700"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conform </a:t>
            </a:r>
            <a:r>
              <a:rPr lang="ro-RO" sz="2000" b="1" dirty="0" smtClean="0">
                <a:solidFill>
                  <a:srgbClr val="000000"/>
                </a:solidFill>
                <a:latin typeface="Times New Roman" pitchFamily="18" charset="0"/>
                <a:cs typeface="Times New Roman" pitchFamily="18" charset="0"/>
              </a:rPr>
              <a:t>art. 21 al Legii Nr. 160 din 12.07.2007 cu privire la energia regenerabilă,</a:t>
            </a:r>
            <a:r>
              <a:rPr lang="ro-RO" sz="2000" dirty="0" smtClean="0">
                <a:solidFill>
                  <a:srgbClr val="000000"/>
                </a:solidFill>
                <a:latin typeface="Times New Roman" pitchFamily="18" charset="0"/>
                <a:cs typeface="Times New Roman" pitchFamily="18" charset="0"/>
              </a:rPr>
              <a:t> producerea energiei electrice și a combustibilului provenite din surse de energie regenerabilă se supune licențierii conform legislației în vigoare;</a:t>
            </a:r>
          </a:p>
          <a:p>
            <a:pPr marL="361950" lvl="1" indent="-266700"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conform  </a:t>
            </a:r>
            <a:r>
              <a:rPr lang="ro-RO" sz="2000" b="1" dirty="0" smtClean="0">
                <a:solidFill>
                  <a:srgbClr val="000000"/>
                </a:solidFill>
                <a:latin typeface="Times New Roman" pitchFamily="18" charset="0"/>
                <a:cs typeface="Times New Roman" pitchFamily="18" charset="0"/>
              </a:rPr>
              <a:t>art. 15 al Legii Nr. 124 din 23.12.2009 </a:t>
            </a:r>
            <a:r>
              <a:rPr lang="ro-RO" sz="2000" dirty="0" smtClean="0">
                <a:solidFill>
                  <a:srgbClr val="000000"/>
                </a:solidFill>
                <a:latin typeface="Times New Roman" pitchFamily="18" charset="0"/>
                <a:cs typeface="Times New Roman" pitchFamily="18" charset="0"/>
              </a:rPr>
              <a:t>cu privire la energia electrică, </a:t>
            </a:r>
            <a:r>
              <a:rPr lang="ro-RO" sz="2000" u="sng" dirty="0" smtClean="0">
                <a:solidFill>
                  <a:srgbClr val="000000"/>
                </a:solidFill>
                <a:latin typeface="Times New Roman" pitchFamily="18" charset="0"/>
                <a:cs typeface="Times New Roman" pitchFamily="18" charset="0"/>
              </a:rPr>
              <a:t>s</a:t>
            </a:r>
            <a:r>
              <a:rPr lang="vi-VN" sz="2000" u="sng" dirty="0" smtClean="0">
                <a:solidFill>
                  <a:srgbClr val="000000"/>
                </a:solidFill>
                <a:latin typeface="Times New Roman" pitchFamily="18" charset="0"/>
                <a:cs typeface="Times New Roman" pitchFamily="18" charset="0"/>
              </a:rPr>
              <a:t>e eliberează licenţă producătorului proprietar de centrală electrică cu o putere de </a:t>
            </a:r>
            <a:r>
              <a:rPr lang="vi-VN" sz="2000" b="1" u="sng" dirty="0" smtClean="0">
                <a:solidFill>
                  <a:srgbClr val="000000"/>
                </a:solidFill>
                <a:latin typeface="Times New Roman" pitchFamily="18" charset="0"/>
                <a:cs typeface="Times New Roman" pitchFamily="18" charset="0"/>
              </a:rPr>
              <a:t>5 MW </a:t>
            </a:r>
            <a:r>
              <a:rPr lang="vi-VN" sz="2000" u="sng" dirty="0" smtClean="0">
                <a:solidFill>
                  <a:srgbClr val="000000"/>
                </a:solidFill>
                <a:latin typeface="Times New Roman" pitchFamily="18" charset="0"/>
                <a:cs typeface="Times New Roman" pitchFamily="18" charset="0"/>
              </a:rPr>
              <a:t>şi mai mult dacă această putere este folosită pentru consum public.</a:t>
            </a:r>
            <a:r>
              <a:rPr lang="vi-VN" sz="2000" dirty="0" smtClean="0">
                <a:solidFill>
                  <a:srgbClr val="000000"/>
                </a:solidFill>
                <a:latin typeface="Times New Roman" pitchFamily="18" charset="0"/>
                <a:cs typeface="Times New Roman" pitchFamily="18" charset="0"/>
              </a:rPr>
              <a:t> Dacă puterea centralei este utilizată </a:t>
            </a:r>
            <a:r>
              <a:rPr lang="vi-VN" sz="2000" u="sng" dirty="0" smtClean="0">
                <a:solidFill>
                  <a:srgbClr val="000000"/>
                </a:solidFill>
                <a:latin typeface="Times New Roman" pitchFamily="18" charset="0"/>
                <a:cs typeface="Times New Roman" pitchFamily="18" charset="0"/>
              </a:rPr>
              <a:t>pentru consum intern, se eliberează licenţă numai în cazul în care această putere este de cel puţin</a:t>
            </a:r>
            <a:r>
              <a:rPr lang="ro-RO" sz="2000" u="sng" dirty="0" smtClean="0">
                <a:solidFill>
                  <a:srgbClr val="000000"/>
                </a:solidFill>
                <a:latin typeface="Times New Roman" pitchFamily="18" charset="0"/>
                <a:cs typeface="Times New Roman" pitchFamily="18" charset="0"/>
              </a:rPr>
              <a:t/>
            </a:r>
            <a:br>
              <a:rPr lang="ro-RO" sz="2000" u="sng" dirty="0" smtClean="0">
                <a:solidFill>
                  <a:srgbClr val="000000"/>
                </a:solidFill>
                <a:latin typeface="Times New Roman" pitchFamily="18" charset="0"/>
                <a:cs typeface="Times New Roman" pitchFamily="18" charset="0"/>
              </a:rPr>
            </a:br>
            <a:r>
              <a:rPr lang="vi-VN" sz="2000" b="1" u="sng" dirty="0" smtClean="0">
                <a:solidFill>
                  <a:srgbClr val="000000"/>
                </a:solidFill>
                <a:latin typeface="Times New Roman" pitchFamily="18" charset="0"/>
                <a:cs typeface="Times New Roman" pitchFamily="18" charset="0"/>
              </a:rPr>
              <a:t>20</a:t>
            </a:r>
            <a:r>
              <a:rPr lang="ro-RO" sz="2000" b="1" u="sng" dirty="0" smtClean="0">
                <a:solidFill>
                  <a:srgbClr val="000000"/>
                </a:solidFill>
                <a:latin typeface="Times New Roman" pitchFamily="18" charset="0"/>
                <a:cs typeface="Times New Roman" pitchFamily="18" charset="0"/>
              </a:rPr>
              <a:t> </a:t>
            </a:r>
            <a:r>
              <a:rPr lang="vi-VN" sz="2000" b="1" u="sng" dirty="0" smtClean="0">
                <a:solidFill>
                  <a:srgbClr val="000000"/>
                </a:solidFill>
                <a:latin typeface="Times New Roman" pitchFamily="18" charset="0"/>
                <a:cs typeface="Times New Roman" pitchFamily="18" charset="0"/>
              </a:rPr>
              <a:t>MW</a:t>
            </a:r>
            <a:r>
              <a:rPr lang="ro-RO" sz="2000" b="1" u="sng" dirty="0" smtClean="0">
                <a:solidFill>
                  <a:srgbClr val="000000"/>
                </a:solidFill>
                <a:latin typeface="Times New Roman" pitchFamily="18" charset="0"/>
                <a:cs typeface="Times New Roman" pitchFamily="18" charset="0"/>
              </a:rPr>
              <a:t>.</a:t>
            </a:r>
          </a:p>
          <a:p>
            <a:pPr marL="0" lvl="1">
              <a:spcBef>
                <a:spcPts val="1800"/>
              </a:spcBef>
              <a:spcAft>
                <a:spcPts val="300"/>
              </a:spcAft>
            </a:pPr>
            <a:endParaRPr lang="ro-RO" sz="20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4"/>
          <p:cNvSpPr txBox="1">
            <a:spLocks noGrp="1"/>
          </p:cNvSpPr>
          <p:nvPr>
            <p:ph type="title"/>
          </p:nvPr>
        </p:nvSpPr>
        <p:spPr>
          <a:xfrm>
            <a:off x="457200" y="435114"/>
            <a:ext cx="7162800" cy="707886"/>
          </a:xfrm>
          <a:prstGeom prst="rect">
            <a:avLst/>
          </a:prstGeom>
          <a:noFill/>
        </p:spPr>
        <p:txBody>
          <a:bodyPr wrap="square" rtlCol="0">
            <a:spAutoFit/>
          </a:bodyPr>
          <a:lstStyle/>
          <a:p>
            <a:r>
              <a:rPr lang="ro-RO" sz="2000" dirty="0" smtClean="0">
                <a:solidFill>
                  <a:srgbClr val="002060"/>
                </a:solidFill>
              </a:rPr>
              <a:t>Condiții de comercializare a energiei și combustibilului provenite din SER</a:t>
            </a:r>
          </a:p>
        </p:txBody>
      </p:sp>
      <p:sp>
        <p:nvSpPr>
          <p:cNvPr id="11" name="Прямоугольник 10"/>
          <p:cNvSpPr/>
          <p:nvPr/>
        </p:nvSpPr>
        <p:spPr>
          <a:xfrm>
            <a:off x="251520" y="1600200"/>
            <a:ext cx="8352928" cy="3785652"/>
          </a:xfrm>
          <a:prstGeom prst="rect">
            <a:avLst/>
          </a:prstGeom>
        </p:spPr>
        <p:txBody>
          <a:bodyPr wrap="square">
            <a:spAutoFit/>
          </a:bodyPr>
          <a:lstStyle/>
          <a:p>
            <a:pPr marL="0" lvl="1" algn="just">
              <a:spcBef>
                <a:spcPts val="300"/>
              </a:spcBef>
              <a:spcAft>
                <a:spcPts val="300"/>
              </a:spcAft>
            </a:pPr>
            <a:r>
              <a:rPr lang="ro-RO" sz="2000" b="1" dirty="0" smtClean="0">
                <a:solidFill>
                  <a:srgbClr val="000000"/>
                </a:solidFill>
                <a:latin typeface="Times New Roman" pitchFamily="18" charset="0"/>
                <a:cs typeface="Times New Roman" pitchFamily="18" charset="0"/>
              </a:rPr>
              <a:t>Conform art.23 al Legii Nr. 160 din 12.07.2007 </a:t>
            </a:r>
            <a:r>
              <a:rPr lang="ro-RO" sz="2000" dirty="0" smtClean="0">
                <a:solidFill>
                  <a:srgbClr val="000000"/>
                </a:solidFill>
                <a:latin typeface="Times New Roman" pitchFamily="18" charset="0"/>
                <a:cs typeface="Times New Roman" pitchFamily="18" charset="0"/>
              </a:rPr>
              <a:t>comercializarea energiei și a combustibilului provenite din SER se efectuează cu respectarea următoarelor condiții</a:t>
            </a:r>
            <a:r>
              <a:rPr lang="ro-RO" sz="2000" b="1" dirty="0" smtClean="0">
                <a:solidFill>
                  <a:srgbClr val="000000"/>
                </a:solidFill>
                <a:latin typeface="Times New Roman" pitchFamily="18" charset="0"/>
                <a:cs typeface="Times New Roman" pitchFamily="18" charset="0"/>
              </a:rPr>
              <a:t>:</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comercializarea </a:t>
            </a:r>
            <a:r>
              <a:rPr lang="en-US" sz="2000" dirty="0" smtClean="0">
                <a:solidFill>
                  <a:srgbClr val="000000"/>
                </a:solidFill>
                <a:latin typeface="Times New Roman" pitchFamily="18" charset="0"/>
                <a:cs typeface="Times New Roman" pitchFamily="18" charset="0"/>
              </a:rPr>
              <a:t> se face </a:t>
            </a:r>
            <a:r>
              <a:rPr lang="ro-RO" sz="2000" dirty="0" smtClean="0">
                <a:solidFill>
                  <a:srgbClr val="000000"/>
                </a:solidFill>
                <a:latin typeface="Times New Roman" pitchFamily="18" charset="0"/>
                <a:cs typeface="Times New Roman" pitchFamily="18" charset="0"/>
              </a:rPr>
              <a:t>în baza contractului de livrare sau de vânzare – </a:t>
            </a:r>
            <a:r>
              <a:rPr lang="en-US" sz="2000" dirty="0" smtClean="0">
                <a:solidFill>
                  <a:srgbClr val="000000"/>
                </a:solidFill>
                <a:latin typeface="Times New Roman" pitchFamily="18" charset="0"/>
                <a:cs typeface="Times New Roman" pitchFamily="18" charset="0"/>
              </a:rPr>
              <a:t>   </a:t>
            </a:r>
            <a:br>
              <a:rPr lang="en-US" sz="2000" dirty="0" smtClean="0">
                <a:solidFill>
                  <a:srgbClr val="000000"/>
                </a:solidFill>
                <a:latin typeface="Times New Roman" pitchFamily="18" charset="0"/>
                <a:cs typeface="Times New Roman" pitchFamily="18" charset="0"/>
              </a:rPr>
            </a:br>
            <a:r>
              <a:rPr lang="en-US"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cumpărare;</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comercializarea energiei electrice </a:t>
            </a:r>
            <a:r>
              <a:rPr lang="en-US" sz="2000" dirty="0" smtClean="0">
                <a:solidFill>
                  <a:srgbClr val="000000"/>
                </a:solidFill>
                <a:latin typeface="Times New Roman" pitchFamily="18" charset="0"/>
                <a:cs typeface="Times New Roman" pitchFamily="18" charset="0"/>
              </a:rPr>
              <a:t>se face </a:t>
            </a:r>
            <a:r>
              <a:rPr lang="ro-RO" sz="2000" dirty="0" smtClean="0">
                <a:solidFill>
                  <a:srgbClr val="000000"/>
                </a:solidFill>
                <a:latin typeface="Times New Roman" pitchFamily="18" charset="0"/>
                <a:cs typeface="Times New Roman" pitchFamily="18" charset="0"/>
              </a:rPr>
              <a:t>în baza garanției de origine, eliberată producătorului de către operatorul de rețea; </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comercializarea combustibilului regenerabil în stare lichidă</a:t>
            </a:r>
            <a:r>
              <a:rPr lang="en-US" sz="2000" dirty="0" smtClean="0">
                <a:solidFill>
                  <a:srgbClr val="000000"/>
                </a:solidFill>
                <a:latin typeface="Times New Roman" pitchFamily="18" charset="0"/>
                <a:cs typeface="Times New Roman" pitchFamily="18" charset="0"/>
              </a:rPr>
              <a:t> se face</a:t>
            </a:r>
            <a:r>
              <a:rPr lang="ro-RO" sz="2000" dirty="0" smtClean="0">
                <a:solidFill>
                  <a:srgbClr val="000000"/>
                </a:solidFill>
                <a:latin typeface="Times New Roman" pitchFamily="18" charset="0"/>
                <a:cs typeface="Times New Roman" pitchFamily="18" charset="0"/>
              </a:rPr>
              <a:t> în baza certificatului  de conformitate;</a:t>
            </a:r>
          </a:p>
          <a:p>
            <a:pPr marL="725488" lvl="1" indent="-268288" algn="just">
              <a:spcBef>
                <a:spcPts val="300"/>
              </a:spcBef>
              <a:spcAft>
                <a:spcPts val="300"/>
              </a:spcAft>
              <a:buFont typeface="Arial" pitchFamily="34" charset="0"/>
              <a:buChar char="•"/>
            </a:pPr>
            <a:r>
              <a:rPr lang="ro-RO" sz="2000" dirty="0" smtClean="0">
                <a:solidFill>
                  <a:srgbClr val="000000"/>
                </a:solidFill>
                <a:latin typeface="Times New Roman" pitchFamily="18" charset="0"/>
                <a:cs typeface="Times New Roman" pitchFamily="18" charset="0"/>
              </a:rPr>
              <a:t>livrarea energiei și combustibilului regenerabile </a:t>
            </a:r>
            <a:r>
              <a:rPr lang="en-US" sz="2000" dirty="0" smtClean="0">
                <a:solidFill>
                  <a:srgbClr val="000000"/>
                </a:solidFill>
                <a:latin typeface="Times New Roman" pitchFamily="18" charset="0"/>
                <a:cs typeface="Times New Roman" pitchFamily="18" charset="0"/>
              </a:rPr>
              <a:t> are loc </a:t>
            </a:r>
            <a:r>
              <a:rPr lang="ro-RO" sz="2000" dirty="0" smtClean="0">
                <a:solidFill>
                  <a:srgbClr val="000000"/>
                </a:solidFill>
                <a:latin typeface="Times New Roman" pitchFamily="18" charset="0"/>
                <a:cs typeface="Times New Roman" pitchFamily="18" charset="0"/>
              </a:rPr>
              <a:t>în bază  de contract, la  tarifele stabilite de ANRE;</a:t>
            </a: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51520" y="1600200"/>
            <a:ext cx="8352928" cy="4401205"/>
          </a:xfrm>
          <a:prstGeom prst="rect">
            <a:avLst/>
          </a:prstGeom>
        </p:spPr>
        <p:txBody>
          <a:bodyPr wrap="square">
            <a:spAutoFit/>
          </a:bodyPr>
          <a:lstStyle/>
          <a:p>
            <a:pPr marL="725488" lvl="1" indent="-284163" algn="just">
              <a:spcBef>
                <a:spcPts val="1200"/>
              </a:spcBef>
              <a:spcAft>
                <a:spcPts val="1200"/>
              </a:spcAft>
              <a:buFont typeface="Arial" pitchFamily="34" charset="0"/>
              <a:buChar char="•"/>
            </a:pPr>
            <a:r>
              <a:rPr lang="ro-RO" sz="2000" dirty="0" smtClean="0">
                <a:solidFill>
                  <a:srgbClr val="000000"/>
                </a:solidFill>
                <a:latin typeface="Times New Roman" pitchFamily="18" charset="0"/>
                <a:cs typeface="Times New Roman" pitchFamily="18" charset="0"/>
              </a:rPr>
              <a:t>agentul economic producător de energie regenerabilă sau combustibil regenerabil este obligat să restituie cheltuielile suportate de furnizor, distribuitor sau operator în caz de neonorare a obligațiilor contractuale;</a:t>
            </a:r>
          </a:p>
          <a:p>
            <a:pPr marL="725488" lvl="1" indent="-284163" algn="just">
              <a:spcBef>
                <a:spcPts val="1200"/>
              </a:spcBef>
              <a:spcAft>
                <a:spcPts val="1200"/>
              </a:spcAft>
              <a:buFont typeface="Arial" pitchFamily="34" charset="0"/>
              <a:buChar char="•"/>
            </a:pPr>
            <a:r>
              <a:rPr lang="ro-RO" sz="2000" dirty="0" smtClean="0">
                <a:solidFill>
                  <a:srgbClr val="000000"/>
                </a:solidFill>
                <a:latin typeface="Times New Roman" pitchFamily="18" charset="0"/>
                <a:cs typeface="Times New Roman" pitchFamily="18" charset="0"/>
              </a:rPr>
              <a:t>importatorii produselor petroliere și furnizorii interni de energie sunt obligați să achite pierderile suportate de producătorii de energie și combustibil regenerabile în cazul în care nu au achiziționat de la aceștia volumele preconizate de combustibil și energie regenerabile, iar producătorii au respectat condițiile indicate în contractele de vânzare-cumpărare;</a:t>
            </a:r>
          </a:p>
          <a:p>
            <a:pPr marL="725488" lvl="1" indent="-284163" algn="just">
              <a:spcBef>
                <a:spcPts val="1200"/>
              </a:spcBef>
              <a:spcAft>
                <a:spcPts val="1200"/>
              </a:spcAft>
              <a:buFont typeface="Arial" pitchFamily="34" charset="0"/>
              <a:buChar char="•"/>
            </a:pPr>
            <a:r>
              <a:rPr lang="ro-RO" sz="2000" dirty="0" smtClean="0">
                <a:solidFill>
                  <a:srgbClr val="000000"/>
                </a:solidFill>
                <a:latin typeface="Times New Roman" pitchFamily="18" charset="0"/>
                <a:cs typeface="Times New Roman" pitchFamily="18" charset="0"/>
              </a:rPr>
              <a:t>comercializarea energiei electrice prin rețelele de distribuție și/sau de transport se efectuează în cazul în care puterea generată a instalației producătorului este de </a:t>
            </a:r>
            <a:r>
              <a:rPr lang="ro-RO" sz="2000" b="1" dirty="0" smtClean="0">
                <a:solidFill>
                  <a:srgbClr val="000000"/>
                </a:solidFill>
                <a:latin typeface="Times New Roman" pitchFamily="18" charset="0"/>
                <a:cs typeface="Times New Roman" pitchFamily="18" charset="0"/>
              </a:rPr>
              <a:t>cel puțin 10 kW.</a:t>
            </a:r>
            <a:endParaRPr lang="ro-RO" sz="2000" dirty="0" smtClean="0">
              <a:solidFill>
                <a:srgbClr val="000000"/>
              </a:solidFill>
              <a:latin typeface="Times New Roman" pitchFamily="18" charset="0"/>
              <a:cs typeface="Times New Roman" pitchFamily="18" charset="0"/>
            </a:endParaRPr>
          </a:p>
        </p:txBody>
      </p:sp>
      <p:sp>
        <p:nvSpPr>
          <p:cNvPr id="5" name="Titlu 4"/>
          <p:cNvSpPr txBox="1">
            <a:spLocks noGrp="1"/>
          </p:cNvSpPr>
          <p:nvPr>
            <p:ph type="title"/>
          </p:nvPr>
        </p:nvSpPr>
        <p:spPr>
          <a:xfrm>
            <a:off x="457200" y="511314"/>
            <a:ext cx="7162800" cy="707886"/>
          </a:xfrm>
          <a:prstGeom prst="rect">
            <a:avLst/>
          </a:prstGeom>
          <a:noFill/>
        </p:spPr>
        <p:txBody>
          <a:bodyPr wrap="square" rtlCol="0">
            <a:spAutoFit/>
          </a:bodyPr>
          <a:lstStyle/>
          <a:p>
            <a:r>
              <a:rPr lang="ro-RO" sz="2000" dirty="0" smtClean="0">
                <a:solidFill>
                  <a:srgbClr val="002060"/>
                </a:solidFill>
              </a:rPr>
              <a:t>Condiții de comercializare a energiei și combustibilului provenit din SER </a:t>
            </a:r>
            <a:r>
              <a:rPr lang="ro-RO" sz="1600" dirty="0" smtClean="0">
                <a:solidFill>
                  <a:srgbClr val="002060"/>
                </a:solidFill>
              </a:rPr>
              <a:t>(continuare)</a:t>
            </a: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27720" y="1548348"/>
            <a:ext cx="8663880" cy="3785652"/>
          </a:xfrm>
          <a:prstGeom prst="rect">
            <a:avLst/>
          </a:prstGeom>
        </p:spPr>
        <p:txBody>
          <a:bodyPr wrap="square">
            <a:spAutoFit/>
          </a:bodyPr>
          <a:lstStyle/>
          <a:p>
            <a:pPr marL="0" lvl="1" indent="-284163" algn="just">
              <a:spcBef>
                <a:spcPts val="1200"/>
              </a:spcBef>
              <a:spcAft>
                <a:spcPts val="1200"/>
              </a:spcAft>
            </a:pPr>
            <a:r>
              <a:rPr lang="ro-MO" sz="2000" dirty="0" smtClean="0">
                <a:solidFill>
                  <a:srgbClr val="000000"/>
                </a:solidFill>
                <a:latin typeface="Times New Roman" pitchFamily="18" charset="0"/>
                <a:cs typeface="Times New Roman" pitchFamily="18" charset="0"/>
              </a:rPr>
              <a:t>Legea nr. 179 din 10.07.2008 cu privire la parteneriatul public-privat</a:t>
            </a:r>
            <a:r>
              <a:rPr lang="en-US" sz="2000" dirty="0" smtClean="0">
                <a:solidFill>
                  <a:srgbClr val="000000"/>
                </a:solidFill>
                <a:latin typeface="Times New Roman" pitchFamily="18" charset="0"/>
                <a:cs typeface="Times New Roman" pitchFamily="18" charset="0"/>
              </a:rPr>
              <a:t>;</a:t>
            </a:r>
            <a:endParaRPr lang="ro-MO" sz="2000" dirty="0" smtClean="0">
              <a:solidFill>
                <a:srgbClr val="000000"/>
              </a:solidFill>
              <a:latin typeface="Times New Roman" pitchFamily="18" charset="0"/>
              <a:cs typeface="Times New Roman" pitchFamily="18" charset="0"/>
            </a:endParaRPr>
          </a:p>
          <a:p>
            <a:pPr marL="173038" indent="-173038">
              <a:lnSpc>
                <a:spcPct val="150000"/>
              </a:lnSpc>
              <a:spcBef>
                <a:spcPts val="2400"/>
              </a:spcBef>
            </a:pPr>
            <a:r>
              <a:rPr lang="ro-MO" sz="2000" dirty="0" smtClean="0">
                <a:solidFill>
                  <a:srgbClr val="000000"/>
                </a:solidFill>
                <a:latin typeface="Times New Roman" pitchFamily="18" charset="0"/>
                <a:cs typeface="Times New Roman" pitchFamily="18" charset="0"/>
              </a:rPr>
              <a:t>Legea nr. 160 din 12.07.2007 cu privire la energia regenerabilă</a:t>
            </a:r>
            <a:r>
              <a:rPr lang="en-US" sz="2000" dirty="0" smtClean="0">
                <a:solidFill>
                  <a:srgbClr val="000000"/>
                </a:solidFill>
                <a:latin typeface="Times New Roman" pitchFamily="18" charset="0"/>
                <a:cs typeface="Times New Roman" pitchFamily="18" charset="0"/>
              </a:rPr>
              <a:t>;</a:t>
            </a:r>
          </a:p>
          <a:p>
            <a:pPr marL="0" lvl="1" indent="-173038">
              <a:spcBef>
                <a:spcPts val="2400"/>
              </a:spcBef>
            </a:pPr>
            <a:r>
              <a:rPr lang="ro-MO" sz="2000" dirty="0" smtClean="0">
                <a:solidFill>
                  <a:srgbClr val="000000"/>
                </a:solidFill>
                <a:latin typeface="Times New Roman" pitchFamily="18" charset="0"/>
                <a:cs typeface="Times New Roman" pitchFamily="18" charset="0"/>
              </a:rPr>
              <a:t>Lege nr. 138 din 21.07.2007 cu privire la parcurile ştiinţifico-tehnologice şi incubatoarele de inovare</a:t>
            </a:r>
            <a:r>
              <a:rPr lang="en-US" sz="2000" dirty="0" smtClean="0">
                <a:solidFill>
                  <a:srgbClr val="000000"/>
                </a:solidFill>
                <a:latin typeface="Times New Roman" pitchFamily="18" charset="0"/>
                <a:cs typeface="Times New Roman" pitchFamily="18" charset="0"/>
              </a:rPr>
              <a:t>;</a:t>
            </a:r>
          </a:p>
          <a:p>
            <a:pPr marL="173038" lvl="1" indent="-173038">
              <a:lnSpc>
                <a:spcPct val="150000"/>
              </a:lnSpc>
              <a:spcBef>
                <a:spcPts val="2400"/>
              </a:spcBef>
            </a:pPr>
            <a:r>
              <a:rPr lang="ro-MO" sz="2000" dirty="0" smtClean="0">
                <a:solidFill>
                  <a:srgbClr val="000000"/>
                </a:solidFill>
                <a:latin typeface="Times New Roman" pitchFamily="18" charset="0"/>
                <a:cs typeface="Times New Roman" pitchFamily="18" charset="0"/>
              </a:rPr>
              <a:t>Legea nr. 182 din 15.07.2010 cu privire la parcurile industriale</a:t>
            </a:r>
            <a:r>
              <a:rPr lang="en-US" sz="2000" dirty="0" smtClean="0">
                <a:solidFill>
                  <a:srgbClr val="000000"/>
                </a:solidFill>
                <a:latin typeface="Times New Roman" pitchFamily="18" charset="0"/>
                <a:cs typeface="Times New Roman" pitchFamily="18" charset="0"/>
              </a:rPr>
              <a:t>;</a:t>
            </a:r>
          </a:p>
          <a:p>
            <a:pPr marL="173038" lvl="1" indent="-173038">
              <a:lnSpc>
                <a:spcPct val="150000"/>
              </a:lnSpc>
              <a:spcBef>
                <a:spcPts val="2400"/>
              </a:spcBef>
            </a:pPr>
            <a:r>
              <a:rPr lang="ro-MO" sz="2000" dirty="0" smtClean="0">
                <a:solidFill>
                  <a:srgbClr val="000000"/>
                </a:solidFill>
                <a:latin typeface="Times New Roman" pitchFamily="18" charset="0"/>
                <a:cs typeface="Times New Roman" pitchFamily="18" charset="0"/>
              </a:rPr>
              <a:t>Lege nr. 440 din 27.07.2001 cu privire la zonele economice libere</a:t>
            </a:r>
            <a:r>
              <a:rPr lang="en-US" sz="2000" dirty="0" smtClean="0">
                <a:solidFill>
                  <a:srgbClr val="000000"/>
                </a:solidFill>
                <a:latin typeface="Times New Roman" pitchFamily="18" charset="0"/>
                <a:cs typeface="Times New Roman" pitchFamily="18" charset="0"/>
              </a:rPr>
              <a:t>.</a:t>
            </a:r>
            <a:endParaRPr lang="ro-MO" sz="2000" dirty="0" smtClean="0">
              <a:solidFill>
                <a:srgbClr val="000000"/>
              </a:solidFill>
              <a:latin typeface="Times New Roman" pitchFamily="18" charset="0"/>
              <a:cs typeface="Times New Roman" pitchFamily="18" charset="0"/>
            </a:endParaRPr>
          </a:p>
        </p:txBody>
      </p:sp>
      <p:sp>
        <p:nvSpPr>
          <p:cNvPr id="5" name="Titlu 4"/>
          <p:cNvSpPr txBox="1">
            <a:spLocks noGrp="1"/>
          </p:cNvSpPr>
          <p:nvPr>
            <p:ph type="title"/>
          </p:nvPr>
        </p:nvSpPr>
        <p:spPr>
          <a:xfrm>
            <a:off x="457200" y="358914"/>
            <a:ext cx="7162800" cy="707886"/>
          </a:xfrm>
          <a:prstGeom prst="rect">
            <a:avLst/>
          </a:prstGeom>
          <a:noFill/>
        </p:spPr>
        <p:txBody>
          <a:bodyPr wrap="square" rtlCol="0">
            <a:spAutoFit/>
          </a:bodyPr>
          <a:lstStyle/>
          <a:p>
            <a:r>
              <a:rPr lang="ro-RO" sz="2000" dirty="0" smtClean="0">
                <a:solidFill>
                  <a:srgbClr val="002060"/>
                </a:solidFill>
              </a:rPr>
              <a:t>Factori economici favorizatori pentru proiectele de valorificare a SER</a:t>
            </a:r>
            <a:endParaRPr lang="ro-RO" sz="1600" dirty="0" smtClean="0">
              <a:solidFill>
                <a:srgbClr val="002060"/>
              </a:solidFill>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81000" y="762000"/>
            <a:ext cx="8534400" cy="7078861"/>
          </a:xfrm>
          <a:prstGeom prst="rect">
            <a:avLst/>
          </a:prstGeom>
        </p:spPr>
        <p:txBody>
          <a:bodyPr wrap="square">
            <a:spAutoFit/>
          </a:bodyPr>
          <a:lstStyle/>
          <a:p>
            <a:pPr indent="-173038">
              <a:spcBef>
                <a:spcPts val="600"/>
              </a:spcBef>
            </a:pPr>
            <a:r>
              <a:rPr lang="ro-RO" sz="2200" b="1" dirty="0" smtClean="0">
                <a:solidFill>
                  <a:srgbClr val="000000"/>
                </a:solidFill>
                <a:latin typeface="Times New Roman" pitchFamily="18" charset="0"/>
                <a:cs typeface="Times New Roman" pitchFamily="18" charset="0"/>
              </a:rPr>
              <a:t>Fondul pentru Eficiență Energetică </a:t>
            </a:r>
            <a:r>
              <a:rPr lang="ro-RO" sz="2000" dirty="0" smtClean="0">
                <a:solidFill>
                  <a:srgbClr val="000000"/>
                </a:solidFill>
                <a:latin typeface="Times New Roman" pitchFamily="18" charset="0"/>
                <a:cs typeface="Times New Roman" pitchFamily="18" charset="0"/>
              </a:rPr>
              <a:t>- Instituție </a:t>
            </a:r>
            <a:r>
              <a:rPr lang="vi-VN" sz="2000" dirty="0" smtClean="0">
                <a:solidFill>
                  <a:srgbClr val="000000"/>
                </a:solidFill>
                <a:latin typeface="Times New Roman" pitchFamily="18" charset="0"/>
                <a:cs typeface="Times New Roman" pitchFamily="18" charset="0"/>
              </a:rPr>
              <a:t>creat</a:t>
            </a:r>
            <a:r>
              <a:rPr lang="ro-RO" sz="2000" dirty="0" smtClean="0">
                <a:solidFill>
                  <a:srgbClr val="000000"/>
                </a:solidFill>
                <a:latin typeface="Times New Roman" pitchFamily="18" charset="0"/>
                <a:cs typeface="Times New Roman" pitchFamily="18" charset="0"/>
              </a:rPr>
              <a:t>ă</a:t>
            </a:r>
            <a:r>
              <a:rPr lang="vi-VN"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în baza Hotărârii de Guvern Nr. 401 din 12.06.2012, </a:t>
            </a:r>
            <a:r>
              <a:rPr lang="vi-VN" sz="2000" dirty="0" smtClean="0">
                <a:solidFill>
                  <a:srgbClr val="000000"/>
                </a:solidFill>
                <a:latin typeface="Times New Roman" pitchFamily="18" charset="0"/>
                <a:cs typeface="Times New Roman" pitchFamily="18" charset="0"/>
              </a:rPr>
              <a:t>pentru identificarea, evaluarea şi finanţarea proiectelor în domeniul eficienţei energetice şi a valorificării surselor de energie</a:t>
            </a:r>
            <a:r>
              <a:rPr lang="ro-RO" sz="2000" dirty="0" smtClean="0">
                <a:solidFill>
                  <a:srgbClr val="000000"/>
                </a:solidFill>
                <a:latin typeface="Times New Roman" pitchFamily="18" charset="0"/>
                <a:cs typeface="Times New Roman" pitchFamily="18" charset="0"/>
              </a:rPr>
              <a:t> regenerabilă.</a:t>
            </a:r>
          </a:p>
          <a:p>
            <a:pPr algn="just">
              <a:spcBef>
                <a:spcPts val="600"/>
              </a:spcBef>
            </a:pPr>
            <a:r>
              <a:rPr lang="ro-RO" sz="2000" dirty="0" smtClean="0">
                <a:solidFill>
                  <a:srgbClr val="000000"/>
                </a:solidFill>
                <a:latin typeface="Times New Roman" pitchFamily="18" charset="0"/>
                <a:cs typeface="Times New Roman" pitchFamily="18" charset="0"/>
              </a:rPr>
              <a:t>Pentru perioada 2013-2015, în conformitate cu </a:t>
            </a:r>
            <a:r>
              <a:rPr lang="ro-MO" sz="2000" dirty="0" smtClean="0">
                <a:solidFill>
                  <a:srgbClr val="000000"/>
                </a:solidFill>
                <a:latin typeface="Times New Roman" pitchFamily="18" charset="0"/>
                <a:cs typeface="Times New Roman" pitchFamily="18" charset="0"/>
              </a:rPr>
              <a:t>Strategia Sectorială de Cheltuieli în domeniul energetic, mijloacele disponibile ale FEE vor constitui </a:t>
            </a:r>
            <a:r>
              <a:rPr lang="ro-MO" sz="2000" b="1" dirty="0" smtClean="0">
                <a:solidFill>
                  <a:srgbClr val="000000"/>
                </a:solidFill>
                <a:latin typeface="Times New Roman" pitchFamily="18" charset="0"/>
                <a:cs typeface="Times New Roman" pitchFamily="18" charset="0"/>
              </a:rPr>
              <a:t>380 389,5 mii lei</a:t>
            </a:r>
            <a:r>
              <a:rPr lang="ro-MO" sz="2000" dirty="0" smtClean="0">
                <a:solidFill>
                  <a:srgbClr val="000000"/>
                </a:solidFill>
                <a:latin typeface="Times New Roman" pitchFamily="18" charset="0"/>
                <a:cs typeface="Times New Roman" pitchFamily="18" charset="0"/>
              </a:rPr>
              <a:t>. Mijloacele alocate în anul de gestiune 2013 – </a:t>
            </a:r>
            <a:r>
              <a:rPr lang="ro-MO" sz="2000" b="1" dirty="0" smtClean="0">
                <a:solidFill>
                  <a:srgbClr val="000000"/>
                </a:solidFill>
                <a:latin typeface="Times New Roman" pitchFamily="18" charset="0"/>
                <a:cs typeface="Times New Roman" pitchFamily="18" charset="0"/>
              </a:rPr>
              <a:t>161</a:t>
            </a:r>
            <a:r>
              <a:rPr lang="ro-MO" sz="2000" dirty="0" smtClean="0">
                <a:solidFill>
                  <a:srgbClr val="000000"/>
                </a:solidFill>
                <a:latin typeface="Times New Roman" pitchFamily="18" charset="0"/>
                <a:cs typeface="Times New Roman" pitchFamily="18" charset="0"/>
              </a:rPr>
              <a:t> </a:t>
            </a:r>
            <a:r>
              <a:rPr lang="ro-MO" sz="2000" b="1" dirty="0" err="1" smtClean="0">
                <a:solidFill>
                  <a:srgbClr val="000000"/>
                </a:solidFill>
                <a:latin typeface="Times New Roman" pitchFamily="18" charset="0"/>
                <a:cs typeface="Times New Roman" pitchFamily="18" charset="0"/>
              </a:rPr>
              <a:t>mln.lei</a:t>
            </a:r>
            <a:r>
              <a:rPr lang="ro-MO" sz="2000" b="1" dirty="0" smtClean="0">
                <a:solidFill>
                  <a:srgbClr val="000000"/>
                </a:solidFill>
                <a:latin typeface="Times New Roman" pitchFamily="18" charset="0"/>
                <a:cs typeface="Times New Roman" pitchFamily="18" charset="0"/>
              </a:rPr>
              <a:t>.</a:t>
            </a:r>
          </a:p>
          <a:p>
            <a:pPr algn="just">
              <a:spcBef>
                <a:spcPts val="600"/>
              </a:spcBef>
            </a:pPr>
            <a:endParaRPr lang="ro-MO" sz="2000" dirty="0" smtClean="0">
              <a:solidFill>
                <a:srgbClr val="000000"/>
              </a:solidFill>
              <a:latin typeface="Times New Roman" pitchFamily="18" charset="0"/>
              <a:cs typeface="Times New Roman" pitchFamily="18" charset="0"/>
            </a:endParaRPr>
          </a:p>
          <a:p>
            <a:pPr algn="just">
              <a:spcAft>
                <a:spcPts val="1200"/>
              </a:spcAft>
            </a:pPr>
            <a:r>
              <a:rPr lang="ro-RO" sz="2000" b="1" dirty="0" smtClean="0">
                <a:solidFill>
                  <a:srgbClr val="000000"/>
                </a:solidFill>
                <a:latin typeface="Times New Roman" pitchFamily="18" charset="0"/>
                <a:cs typeface="Times New Roman" pitchFamily="18" charset="0"/>
              </a:rPr>
              <a:t>Programul </a:t>
            </a:r>
            <a:r>
              <a:rPr lang="ro-RO" sz="2000" b="1" dirty="0" err="1" smtClean="0">
                <a:solidFill>
                  <a:srgbClr val="000000"/>
                </a:solidFill>
                <a:latin typeface="Times New Roman" pitchFamily="18" charset="0"/>
                <a:cs typeface="Times New Roman" pitchFamily="18" charset="0"/>
              </a:rPr>
              <a:t>MoREEFF</a:t>
            </a:r>
            <a:r>
              <a:rPr lang="ro-RO" sz="2000" b="1" dirty="0" smtClean="0">
                <a:solidFill>
                  <a:srgbClr val="000000"/>
                </a:solidFill>
                <a:latin typeface="Times New Roman" pitchFamily="18" charset="0"/>
                <a:cs typeface="Times New Roman" pitchFamily="18" charset="0"/>
              </a:rPr>
              <a:t> - </a:t>
            </a:r>
            <a:r>
              <a:rPr lang="ro-RO" sz="2000" dirty="0" smtClean="0">
                <a:solidFill>
                  <a:srgbClr val="000000"/>
                </a:solidFill>
                <a:latin typeface="Times New Roman" pitchFamily="18" charset="0"/>
                <a:cs typeface="Times New Roman" pitchFamily="18" charset="0"/>
              </a:rPr>
              <a:t>are drept obiectiv acordarea împrumuturilor locatarilor și proprietarilor de locuințe, </a:t>
            </a:r>
            <a:r>
              <a:rPr lang="ro-RO" sz="2000" dirty="0" err="1" smtClean="0">
                <a:solidFill>
                  <a:srgbClr val="000000"/>
                </a:solidFill>
                <a:latin typeface="Times New Roman" pitchFamily="18" charset="0"/>
                <a:cs typeface="Times New Roman" pitchFamily="18" charset="0"/>
              </a:rPr>
              <a:t>Condominiilor</a:t>
            </a:r>
            <a:r>
              <a:rPr lang="ro-RO" sz="2000" dirty="0" smtClean="0">
                <a:solidFill>
                  <a:srgbClr val="000000"/>
                </a:solidFill>
                <a:latin typeface="Times New Roman" pitchFamily="18" charset="0"/>
                <a:cs typeface="Times New Roman" pitchFamily="18" charset="0"/>
              </a:rPr>
              <a:t>/ Asociațiilor proprietarilor de apartamente, Companiilor de administrare a fondului locativ, Companiilor de servicii energetice („ESCO”) și altor companii eligibile de pe teritoriul Moldovei. </a:t>
            </a:r>
          </a:p>
          <a:p>
            <a:pPr algn="just">
              <a:spcAft>
                <a:spcPts val="1200"/>
              </a:spcAft>
            </a:pPr>
            <a:r>
              <a:rPr lang="it-IT" sz="2000" dirty="0" smtClean="0">
                <a:solidFill>
                  <a:srgbClr val="000000"/>
                </a:solidFill>
                <a:latin typeface="Times New Roman" pitchFamily="18" charset="0"/>
                <a:cs typeface="Times New Roman" pitchFamily="18" charset="0"/>
              </a:rPr>
              <a:t>Împrumuturile și granturile MoREEFF sunt disponibile până la 30 iunie 2017</a:t>
            </a:r>
            <a:endParaRPr lang="ro-RO" sz="2000" dirty="0" smtClean="0">
              <a:solidFill>
                <a:srgbClr val="000000"/>
              </a:solidFill>
              <a:latin typeface="Times New Roman" pitchFamily="18" charset="0"/>
              <a:cs typeface="Times New Roman" pitchFamily="18" charset="0"/>
            </a:endParaRPr>
          </a:p>
          <a:p>
            <a:pPr algn="just">
              <a:spcAft>
                <a:spcPts val="1200"/>
              </a:spcAft>
            </a:pPr>
            <a:r>
              <a:rPr lang="ro-RO" sz="2000" dirty="0" smtClean="0">
                <a:solidFill>
                  <a:srgbClr val="000000"/>
                </a:solidFill>
                <a:latin typeface="Times New Roman" pitchFamily="18" charset="0"/>
                <a:cs typeface="Times New Roman" pitchFamily="18" charset="0"/>
              </a:rPr>
              <a:t>Componenta de grant, poate constitui </a:t>
            </a:r>
            <a:r>
              <a:rPr lang="ro-RO" sz="2000" b="1" dirty="0" smtClean="0">
                <a:solidFill>
                  <a:srgbClr val="000000"/>
                </a:solidFill>
                <a:latin typeface="Times New Roman" pitchFamily="18" charset="0"/>
                <a:cs typeface="Times New Roman" pitchFamily="18" charset="0"/>
              </a:rPr>
              <a:t>20, 30 sau 35%</a:t>
            </a:r>
          </a:p>
          <a:p>
            <a:pPr algn="just">
              <a:spcAft>
                <a:spcPts val="1200"/>
              </a:spcAft>
            </a:pPr>
            <a:r>
              <a:rPr lang="ro-RO" sz="2000" dirty="0" smtClean="0">
                <a:solidFill>
                  <a:srgbClr val="000000"/>
                </a:solidFill>
                <a:latin typeface="Times New Roman" pitchFamily="18" charset="0"/>
                <a:cs typeface="Times New Roman" pitchFamily="18" charset="0"/>
              </a:rPr>
              <a:t>Bugetul programului </a:t>
            </a:r>
            <a:r>
              <a:rPr lang="ro-RO" sz="2000" b="1" dirty="0" smtClean="0">
                <a:solidFill>
                  <a:srgbClr val="000000"/>
                </a:solidFill>
                <a:latin typeface="Times New Roman" pitchFamily="18" charset="0"/>
                <a:cs typeface="Times New Roman" pitchFamily="18" charset="0"/>
              </a:rPr>
              <a:t>35 mil. €</a:t>
            </a:r>
          </a:p>
          <a:p>
            <a:pPr algn="just">
              <a:spcBef>
                <a:spcPts val="600"/>
              </a:spcBef>
            </a:pPr>
            <a:endParaRPr lang="ro-MO" sz="2000" dirty="0" smtClean="0">
              <a:solidFill>
                <a:srgbClr val="000000"/>
              </a:solidFill>
              <a:latin typeface="Times New Roman" pitchFamily="18" charset="0"/>
              <a:cs typeface="Times New Roman" pitchFamily="18" charset="0"/>
            </a:endParaRPr>
          </a:p>
          <a:p>
            <a:pPr indent="-173038">
              <a:lnSpc>
                <a:spcPct val="150000"/>
              </a:lnSpc>
              <a:spcBef>
                <a:spcPts val="1200"/>
              </a:spcBef>
            </a:pPr>
            <a:r>
              <a:rPr lang="ro-RO" sz="2000" dirty="0" smtClean="0">
                <a:solidFill>
                  <a:srgbClr val="000000"/>
                </a:solidFill>
                <a:latin typeface="Times New Roman" pitchFamily="18" charset="0"/>
                <a:cs typeface="Times New Roman" pitchFamily="18" charset="0"/>
              </a:rPr>
              <a:t> </a:t>
            </a:r>
          </a:p>
          <a:p>
            <a:pPr indent="-173038">
              <a:lnSpc>
                <a:spcPct val="150000"/>
              </a:lnSpc>
              <a:spcBef>
                <a:spcPts val="1200"/>
              </a:spcBef>
            </a:pPr>
            <a:endParaRPr lang="ro-RO" dirty="0" smtClean="0">
              <a:solidFill>
                <a:srgbClr val="000000"/>
              </a:solidFill>
              <a:latin typeface="Times New Roman" pitchFamily="18" charset="0"/>
              <a:cs typeface="Times New Roman" pitchFamily="18" charset="0"/>
            </a:endParaRPr>
          </a:p>
        </p:txBody>
      </p:sp>
      <p:sp>
        <p:nvSpPr>
          <p:cNvPr id="5" name="Titlu 4"/>
          <p:cNvSpPr txBox="1">
            <a:spLocks noGrp="1"/>
          </p:cNvSpPr>
          <p:nvPr>
            <p:ph type="title"/>
          </p:nvPr>
        </p:nvSpPr>
        <p:spPr>
          <a:xfrm>
            <a:off x="533400" y="304800"/>
            <a:ext cx="6629400" cy="400110"/>
          </a:xfrm>
          <a:prstGeom prst="rect">
            <a:avLst/>
          </a:prstGeom>
          <a:noFill/>
        </p:spPr>
        <p:txBody>
          <a:bodyPr wrap="square" rtlCol="0">
            <a:spAutoFit/>
          </a:bodyPr>
          <a:lstStyle/>
          <a:p>
            <a:pPr algn="ctr"/>
            <a:r>
              <a:rPr lang="ro-RO" sz="2000" dirty="0" smtClean="0">
                <a:solidFill>
                  <a:srgbClr val="002060"/>
                </a:solidFill>
              </a:rPr>
              <a:t>Oportunități de finanțare</a:t>
            </a:r>
            <a:endParaRPr lang="en-US" sz="2000" dirty="0" smtClean="0">
              <a:solidFill>
                <a:srgbClr val="002060"/>
              </a:solidFill>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81000" y="762000"/>
            <a:ext cx="8534400" cy="5093702"/>
          </a:xfrm>
          <a:prstGeom prst="rect">
            <a:avLst/>
          </a:prstGeom>
        </p:spPr>
        <p:txBody>
          <a:bodyPr wrap="square">
            <a:spAutoFit/>
          </a:bodyPr>
          <a:lstStyle/>
          <a:p>
            <a:pPr indent="-173038" algn="just">
              <a:spcBef>
                <a:spcPts val="600"/>
              </a:spcBef>
            </a:pPr>
            <a:r>
              <a:rPr lang="vi-VN" sz="2000" b="1" dirty="0" smtClean="0">
                <a:solidFill>
                  <a:srgbClr val="000000"/>
                </a:solidFill>
                <a:latin typeface="Times New Roman" pitchFamily="18" charset="0"/>
                <a:cs typeface="Times New Roman" pitchFamily="18" charset="0"/>
              </a:rPr>
              <a:t>MoSEFF</a:t>
            </a:r>
            <a:r>
              <a:rPr lang="ro-RO" sz="2000" b="1" dirty="0" smtClean="0">
                <a:solidFill>
                  <a:srgbClr val="000000"/>
                </a:solidFill>
                <a:latin typeface="Times New Roman" pitchFamily="18" charset="0"/>
                <a:cs typeface="Times New Roman" pitchFamily="18" charset="0"/>
              </a:rPr>
              <a:t> II </a:t>
            </a:r>
            <a:r>
              <a:rPr lang="ro-RO" sz="2000" dirty="0" smtClean="0">
                <a:solidFill>
                  <a:srgbClr val="000000"/>
                </a:solidFill>
                <a:latin typeface="Times New Roman" pitchFamily="18" charset="0"/>
                <a:cs typeface="Times New Roman" pitchFamily="18" charset="0"/>
              </a:rPr>
              <a:t>- Linia de finanțare în cauză a</a:t>
            </a:r>
            <a:r>
              <a:rPr lang="vi-VN" sz="2000" dirty="0" smtClean="0">
                <a:solidFill>
                  <a:srgbClr val="000000"/>
                </a:solidFill>
                <a:latin typeface="Times New Roman" pitchFamily="18" charset="0"/>
                <a:cs typeface="Times New Roman" pitchFamily="18" charset="0"/>
              </a:rPr>
              <a:t> fost lansată de</a:t>
            </a:r>
            <a:r>
              <a:rPr lang="ro-RO" sz="2000" dirty="0" smtClean="0">
                <a:solidFill>
                  <a:srgbClr val="000000"/>
                </a:solidFill>
                <a:latin typeface="Times New Roman" pitchFamily="18" charset="0"/>
                <a:cs typeface="Times New Roman" pitchFamily="18" charset="0"/>
              </a:rPr>
              <a:t> BERD </a:t>
            </a:r>
            <a:r>
              <a:rPr lang="vi-VN" sz="2000" dirty="0" smtClean="0">
                <a:solidFill>
                  <a:srgbClr val="000000"/>
                </a:solidFill>
                <a:latin typeface="Times New Roman" pitchFamily="18" charset="0"/>
                <a:cs typeface="Times New Roman" pitchFamily="18" charset="0"/>
              </a:rPr>
              <a:t>cu</a:t>
            </a:r>
            <a:r>
              <a:rPr lang="ro-RO" sz="2000" dirty="0" smtClean="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scopul  susţinerii investiţiilor în eficienţa energetică de către întreprinderile din Moldova</a:t>
            </a:r>
            <a:r>
              <a:rPr lang="ro-RO" sz="2000" dirty="0" smtClean="0">
                <a:solidFill>
                  <a:srgbClr val="000000"/>
                </a:solidFill>
                <a:latin typeface="Times New Roman" pitchFamily="18" charset="0"/>
                <a:cs typeface="Times New Roman" pitchFamily="18" charset="0"/>
              </a:rPr>
              <a:t>, cu un buget de cca. </a:t>
            </a:r>
            <a:r>
              <a:rPr lang="ro-RO" sz="2000" b="1" dirty="0" smtClean="0">
                <a:solidFill>
                  <a:srgbClr val="000000"/>
                </a:solidFill>
                <a:latin typeface="Times New Roman" pitchFamily="18" charset="0"/>
                <a:cs typeface="Times New Roman" pitchFamily="18" charset="0"/>
              </a:rPr>
              <a:t>35 mil. €.</a:t>
            </a:r>
          </a:p>
          <a:p>
            <a:pPr indent="-173038" algn="just">
              <a:spcBef>
                <a:spcPts val="600"/>
              </a:spcBef>
            </a:pPr>
            <a:r>
              <a:rPr lang="ro-RO" sz="2000" dirty="0" smtClean="0">
                <a:solidFill>
                  <a:srgbClr val="000000"/>
                </a:solidFill>
                <a:latin typeface="Times New Roman" pitchFamily="18" charset="0"/>
                <a:cs typeface="Times New Roman" pitchFamily="18" charset="0"/>
              </a:rPr>
              <a:t>Componenta de grant, a constituit în limitele a 5 – 20 %.</a:t>
            </a:r>
            <a:endParaRPr lang="ro-MO" sz="2000" dirty="0" smtClean="0">
              <a:solidFill>
                <a:srgbClr val="000000"/>
              </a:solidFill>
              <a:latin typeface="Times New Roman" pitchFamily="18" charset="0"/>
              <a:cs typeface="Times New Roman" pitchFamily="18" charset="0"/>
            </a:endParaRPr>
          </a:p>
          <a:p>
            <a:pPr>
              <a:spcBef>
                <a:spcPts val="1200"/>
              </a:spcBef>
              <a:spcAft>
                <a:spcPts val="1200"/>
              </a:spcAft>
            </a:pPr>
            <a:r>
              <a:rPr lang="ro-RO" sz="2000" b="1" dirty="0" smtClean="0">
                <a:solidFill>
                  <a:srgbClr val="000000"/>
                </a:solidFill>
                <a:latin typeface="Times New Roman" pitchFamily="18" charset="0"/>
                <a:cs typeface="Times New Roman" pitchFamily="18" charset="0"/>
              </a:rPr>
              <a:t>Agenția de Cooperare Internațională a Germaniei - </a:t>
            </a:r>
            <a:r>
              <a:rPr lang="ro-RO" sz="2000" dirty="0" smtClean="0">
                <a:solidFill>
                  <a:srgbClr val="000000"/>
                </a:solidFill>
                <a:latin typeface="Times New Roman" pitchFamily="18" charset="0"/>
                <a:cs typeface="Times New Roman" pitchFamily="18" charset="0"/>
              </a:rPr>
              <a:t>Alocă mijloace financiare inclusiv pentru componenta Eficiență energetică pentru instituțiile publice. Pentru anul 2013,au fost alocate în acest sens </a:t>
            </a:r>
            <a:r>
              <a:rPr lang="ro-RO" sz="2000" b="1" dirty="0" smtClean="0">
                <a:solidFill>
                  <a:srgbClr val="000000"/>
                </a:solidFill>
                <a:latin typeface="Times New Roman" pitchFamily="18" charset="0"/>
                <a:cs typeface="Times New Roman" pitchFamily="18" charset="0"/>
              </a:rPr>
              <a:t>394 500 €.</a:t>
            </a:r>
          </a:p>
          <a:p>
            <a:r>
              <a:rPr lang="ro-RO" sz="2000" b="1" dirty="0" smtClean="0">
                <a:solidFill>
                  <a:srgbClr val="000000"/>
                </a:solidFill>
                <a:latin typeface="Times New Roman" pitchFamily="18" charset="0"/>
                <a:cs typeface="Times New Roman" pitchFamily="18" charset="0"/>
              </a:rPr>
              <a:t>Proiectul Energie și Biomasă - </a:t>
            </a:r>
            <a:r>
              <a:rPr lang="ro-RO" sz="2000" dirty="0" smtClean="0">
                <a:solidFill>
                  <a:srgbClr val="000000"/>
                </a:solidFill>
                <a:latin typeface="Times New Roman" pitchFamily="18" charset="0"/>
                <a:cs typeface="Times New Roman" pitchFamily="18" charset="0"/>
              </a:rPr>
              <a:t>Perioada de derulare a proiectului – 2011-2014</a:t>
            </a:r>
          </a:p>
          <a:p>
            <a:pPr algn="just"/>
            <a:r>
              <a:rPr lang="ro-RO" sz="2000" dirty="0" smtClean="0">
                <a:solidFill>
                  <a:srgbClr val="000000"/>
                </a:solidFill>
                <a:latin typeface="Times New Roman" pitchFamily="18" charset="0"/>
                <a:cs typeface="Times New Roman" pitchFamily="18" charset="0"/>
              </a:rPr>
              <a:t>Bugetul proiectului – </a:t>
            </a:r>
            <a:r>
              <a:rPr lang="ro-RO" sz="2000" b="1" dirty="0" smtClean="0">
                <a:solidFill>
                  <a:srgbClr val="000000"/>
                </a:solidFill>
                <a:latin typeface="Times New Roman" pitchFamily="18" charset="0"/>
                <a:cs typeface="Times New Roman" pitchFamily="18" charset="0"/>
              </a:rPr>
              <a:t>14,56 mil. euro</a:t>
            </a:r>
          </a:p>
          <a:p>
            <a:pPr algn="just">
              <a:spcBef>
                <a:spcPts val="1200"/>
              </a:spcBef>
              <a:spcAft>
                <a:spcPts val="600"/>
              </a:spcAft>
            </a:pPr>
            <a:r>
              <a:rPr lang="ro-RO" sz="2000" b="1" dirty="0" smtClean="0">
                <a:solidFill>
                  <a:srgbClr val="000000"/>
                </a:solidFill>
                <a:latin typeface="Times New Roman" pitchFamily="18" charset="0"/>
                <a:cs typeface="Times New Roman" pitchFamily="18" charset="0"/>
              </a:rPr>
              <a:t>Țintele proiectului:</a:t>
            </a:r>
          </a:p>
          <a:p>
            <a:pPr marL="185738" indent="-185738" algn="just">
              <a:spcBef>
                <a:spcPts val="200"/>
              </a:spcBef>
              <a:spcAft>
                <a:spcPts val="200"/>
              </a:spcAft>
              <a:buFont typeface="Arial" pitchFamily="34" charset="0"/>
              <a:buChar char="•"/>
            </a:pPr>
            <a:r>
              <a:rPr lang="ro-RO" sz="2000" dirty="0" smtClean="0">
                <a:solidFill>
                  <a:srgbClr val="000000"/>
                </a:solidFill>
                <a:latin typeface="Times New Roman" pitchFamily="18" charset="0"/>
                <a:cs typeface="Times New Roman" pitchFamily="18" charset="0"/>
              </a:rPr>
              <a:t>instalarea a </a:t>
            </a:r>
            <a:r>
              <a:rPr lang="vi-VN" sz="2000" dirty="0" smtClean="0">
                <a:solidFill>
                  <a:srgbClr val="000000"/>
                </a:solidFill>
                <a:latin typeface="Times New Roman" pitchFamily="18" charset="0"/>
                <a:cs typeface="Times New Roman" pitchFamily="18" charset="0"/>
              </a:rPr>
              <a:t>130 de sisteme termice pe bază de paie, instalate în</a:t>
            </a:r>
            <a:r>
              <a:rPr lang="ro-RO" sz="2000" dirty="0" smtClean="0">
                <a:solidFill>
                  <a:srgbClr val="000000"/>
                </a:solidFill>
                <a:latin typeface="Times New Roman" pitchFamily="18" charset="0"/>
                <a:cs typeface="Times New Roman" pitchFamily="18" charset="0"/>
              </a:rPr>
              <a:t> </a:t>
            </a:r>
            <a:r>
              <a:rPr lang="it-IT" sz="2000" dirty="0" smtClean="0">
                <a:solidFill>
                  <a:srgbClr val="000000"/>
                </a:solidFill>
                <a:latin typeface="Times New Roman" pitchFamily="18" charset="0"/>
                <a:cs typeface="Times New Roman" pitchFamily="18" charset="0"/>
              </a:rPr>
              <a:t>instituţiile publice</a:t>
            </a:r>
            <a:r>
              <a:rPr lang="ro-RO" sz="2000" dirty="0" smtClean="0">
                <a:solidFill>
                  <a:srgbClr val="000000"/>
                </a:solidFill>
                <a:latin typeface="Times New Roman" pitchFamily="18" charset="0"/>
                <a:cs typeface="Times New Roman" pitchFamily="18" charset="0"/>
              </a:rPr>
              <a:t> de menire socială</a:t>
            </a:r>
            <a:r>
              <a:rPr lang="it-IT" sz="2000" dirty="0" smtClean="0">
                <a:solidFill>
                  <a:srgbClr val="000000"/>
                </a:solidFill>
                <a:latin typeface="Times New Roman" pitchFamily="18" charset="0"/>
                <a:cs typeface="Times New Roman" pitchFamily="18" charset="0"/>
              </a:rPr>
              <a:t> din comunităţile rurale</a:t>
            </a:r>
            <a:r>
              <a:rPr lang="ro-RO" sz="2000" dirty="0" smtClean="0">
                <a:solidFill>
                  <a:srgbClr val="000000"/>
                </a:solidFill>
                <a:latin typeface="Times New Roman" pitchFamily="18" charset="0"/>
                <a:cs typeface="Times New Roman" pitchFamily="18" charset="0"/>
              </a:rPr>
              <a:t>;</a:t>
            </a:r>
            <a:endParaRPr lang="ro-MO" sz="2000" dirty="0" smtClean="0">
              <a:solidFill>
                <a:srgbClr val="000000"/>
              </a:solidFill>
              <a:latin typeface="Times New Roman" pitchFamily="18" charset="0"/>
              <a:cs typeface="Times New Roman" pitchFamily="18" charset="0"/>
            </a:endParaRPr>
          </a:p>
          <a:p>
            <a:pPr marL="185738" indent="-185738" algn="just">
              <a:spcBef>
                <a:spcPts val="200"/>
              </a:spcBef>
              <a:spcAft>
                <a:spcPts val="200"/>
              </a:spcAft>
              <a:buFont typeface="Arial" pitchFamily="34" charset="0"/>
              <a:buChar char="•"/>
            </a:pPr>
            <a:r>
              <a:rPr lang="ro-RO" sz="2000" dirty="0" smtClean="0">
                <a:solidFill>
                  <a:srgbClr val="000000"/>
                </a:solidFill>
                <a:latin typeface="Times New Roman" pitchFamily="18" charset="0"/>
                <a:cs typeface="Times New Roman" pitchFamily="18" charset="0"/>
              </a:rPr>
              <a:t>dotarea a 6</a:t>
            </a:r>
            <a:r>
              <a:rPr lang="vi-VN" sz="2000" dirty="0" smtClean="0">
                <a:solidFill>
                  <a:srgbClr val="000000"/>
                </a:solidFill>
                <a:latin typeface="Times New Roman" pitchFamily="18" charset="0"/>
                <a:cs typeface="Times New Roman" pitchFamily="18" charset="0"/>
              </a:rPr>
              <a:t>00 de gospodării casnice</a:t>
            </a:r>
            <a:r>
              <a:rPr lang="ro-RO" sz="2000" dirty="0" smtClean="0">
                <a:solidFill>
                  <a:srgbClr val="000000"/>
                </a:solidFill>
                <a:latin typeface="Times New Roman" pitchFamily="18" charset="0"/>
                <a:cs typeface="Times New Roman" pitchFamily="18" charset="0"/>
              </a:rPr>
              <a:t> cu</a:t>
            </a:r>
            <a:r>
              <a:rPr lang="vi-VN"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cazane</a:t>
            </a:r>
            <a:r>
              <a:rPr lang="vi-VN" sz="2000" dirty="0" smtClean="0">
                <a:solidFill>
                  <a:srgbClr val="000000"/>
                </a:solidFill>
                <a:latin typeface="Times New Roman" pitchFamily="18" charset="0"/>
                <a:cs typeface="Times New Roman" pitchFamily="18" charset="0"/>
              </a:rPr>
              <a:t> eficient</a:t>
            </a:r>
            <a:r>
              <a:rPr lang="ro-RO" sz="2000" dirty="0" smtClean="0">
                <a:solidFill>
                  <a:srgbClr val="000000"/>
                </a:solidFill>
                <a:latin typeface="Times New Roman" pitchFamily="18" charset="0"/>
                <a:cs typeface="Times New Roman" pitchFamily="18" charset="0"/>
              </a:rPr>
              <a:t>e</a:t>
            </a:r>
            <a:r>
              <a:rPr lang="vi-VN" sz="2000" dirty="0" smtClean="0">
                <a:solidFill>
                  <a:srgbClr val="000000"/>
                </a:solidFill>
                <a:latin typeface="Times New Roman" pitchFamily="18" charset="0"/>
                <a:cs typeface="Times New Roman" pitchFamily="18" charset="0"/>
              </a:rPr>
              <a:t> energetic pe bază de biomasă</a:t>
            </a:r>
            <a:r>
              <a:rPr lang="ro-RO" sz="2000" dirty="0" smtClean="0">
                <a:solidFill>
                  <a:srgbClr val="000000"/>
                </a:solidFill>
                <a:latin typeface="Times New Roman" pitchFamily="18" charset="0"/>
                <a:cs typeface="Times New Roman" pitchFamily="18" charset="0"/>
              </a:rPr>
              <a:t>;</a:t>
            </a:r>
          </a:p>
        </p:txBody>
      </p:sp>
      <p:sp>
        <p:nvSpPr>
          <p:cNvPr id="5" name="Titlu 4"/>
          <p:cNvSpPr txBox="1">
            <a:spLocks noGrp="1"/>
          </p:cNvSpPr>
          <p:nvPr>
            <p:ph type="title"/>
          </p:nvPr>
        </p:nvSpPr>
        <p:spPr>
          <a:xfrm>
            <a:off x="533400" y="304800"/>
            <a:ext cx="6629400" cy="400110"/>
          </a:xfrm>
          <a:prstGeom prst="rect">
            <a:avLst/>
          </a:prstGeom>
          <a:noFill/>
        </p:spPr>
        <p:txBody>
          <a:bodyPr wrap="square" rtlCol="0">
            <a:spAutoFit/>
          </a:bodyPr>
          <a:lstStyle/>
          <a:p>
            <a:pPr algn="ctr"/>
            <a:r>
              <a:rPr lang="ro-RO" sz="2000" dirty="0" smtClean="0">
                <a:solidFill>
                  <a:srgbClr val="002060"/>
                </a:solidFill>
              </a:rPr>
              <a:t>Oportunități de finanțare </a:t>
            </a:r>
            <a:r>
              <a:rPr lang="ro-RO" sz="1800" dirty="0" smtClean="0">
                <a:solidFill>
                  <a:srgbClr val="002060"/>
                </a:solidFill>
              </a:rPr>
              <a:t>(continuare)</a:t>
            </a:r>
            <a:endParaRPr lang="en-US" sz="1800" dirty="0" smtClean="0">
              <a:solidFill>
                <a:srgbClr val="002060"/>
              </a:solidFill>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p:cNvSpPr>
            <a:spLocks noGrp="1"/>
          </p:cNvSpPr>
          <p:nvPr>
            <p:ph type="title"/>
          </p:nvPr>
        </p:nvSpPr>
        <p:spPr>
          <a:xfrm>
            <a:off x="381000" y="228600"/>
            <a:ext cx="7543800" cy="609918"/>
          </a:xfrm>
        </p:spPr>
        <p:txBody>
          <a:bodyPr>
            <a:normAutofit/>
          </a:bodyPr>
          <a:lstStyle/>
          <a:p>
            <a:pPr algn="ctr"/>
            <a:r>
              <a:rPr lang="ro-RO" sz="2000" dirty="0" smtClean="0">
                <a:solidFill>
                  <a:srgbClr val="002060"/>
                </a:solidFill>
              </a:rPr>
              <a:t>Cadrul normativ de promovare a SER</a:t>
            </a:r>
            <a:endParaRPr lang="ro-RO" sz="2000" dirty="0">
              <a:solidFill>
                <a:srgbClr val="002060"/>
              </a:solidFill>
            </a:endParaRPr>
          </a:p>
        </p:txBody>
      </p:sp>
      <p:sp>
        <p:nvSpPr>
          <p:cNvPr id="5" name="Substituent conținut 2"/>
          <p:cNvSpPr>
            <a:spLocks noGrp="1"/>
          </p:cNvSpPr>
          <p:nvPr>
            <p:ph idx="1"/>
          </p:nvPr>
        </p:nvSpPr>
        <p:spPr>
          <a:xfrm>
            <a:off x="304800" y="1066800"/>
            <a:ext cx="4038600" cy="4495800"/>
          </a:xfrm>
        </p:spPr>
        <p:txBody>
          <a:bodyPr>
            <a:normAutofit fontScale="92500"/>
          </a:bodyPr>
          <a:lstStyle/>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Legea cu privire la</a:t>
            </a:r>
            <a:endParaRPr lang="ro-RO" b="0" dirty="0" smtClean="0">
              <a:solidFill>
                <a:srgbClr val="000000"/>
              </a:solidFill>
              <a:latin typeface="Times New Roman" pitchFamily="18" charset="0"/>
              <a:ea typeface="Arial Unicode MS" pitchFamily="34" charset="-128"/>
              <a:cs typeface="Times New Roman" pitchFamily="18" charset="0"/>
            </a:endParaRPr>
          </a:p>
          <a:p>
            <a:pPr>
              <a:spcBef>
                <a:spcPts val="0"/>
              </a:spcBef>
            </a:pPr>
            <a:r>
              <a:rPr lang="ro-RO" dirty="0" smtClean="0">
                <a:solidFill>
                  <a:srgbClr val="000000"/>
                </a:solidFill>
                <a:latin typeface="Times New Roman" pitchFamily="18" charset="0"/>
                <a:ea typeface="Arial Unicode MS" pitchFamily="34" charset="-128"/>
                <a:cs typeface="Times New Roman" pitchFamily="18" charset="0"/>
              </a:rPr>
              <a:t>energia regenerabilă</a:t>
            </a:r>
          </a:p>
          <a:p>
            <a:pPr>
              <a:spcBef>
                <a:spcPts val="400"/>
              </a:spcBef>
              <a:spcAft>
                <a:spcPts val="400"/>
              </a:spcAft>
            </a:pPr>
            <a:r>
              <a:rPr lang="ro-RO" dirty="0" smtClean="0">
                <a:solidFill>
                  <a:srgbClr val="000000"/>
                </a:solidFill>
                <a:latin typeface="Times New Roman" pitchFamily="18" charset="0"/>
                <a:ea typeface="Arial Unicode MS" pitchFamily="34" charset="-128"/>
                <a:cs typeface="Times New Roman" pitchFamily="18" charset="0"/>
              </a:rPr>
              <a:t>Strategia Energetică a R. Moldova până în 20</a:t>
            </a:r>
            <a:r>
              <a:rPr lang="en-US" dirty="0" smtClean="0">
                <a:solidFill>
                  <a:srgbClr val="000000"/>
                </a:solidFill>
                <a:latin typeface="Times New Roman" pitchFamily="18" charset="0"/>
                <a:ea typeface="Arial Unicode MS" pitchFamily="34" charset="-128"/>
                <a:cs typeface="Times New Roman" pitchFamily="18" charset="0"/>
              </a:rPr>
              <a:t>3</a:t>
            </a:r>
            <a:r>
              <a:rPr lang="ro-RO" dirty="0" smtClean="0">
                <a:solidFill>
                  <a:srgbClr val="000000"/>
                </a:solidFill>
                <a:latin typeface="Times New Roman" pitchFamily="18" charset="0"/>
                <a:ea typeface="Arial Unicode MS" pitchFamily="34" charset="-128"/>
                <a:cs typeface="Times New Roman" pitchFamily="18" charset="0"/>
              </a:rPr>
              <a:t>0   </a:t>
            </a:r>
          </a:p>
          <a:p>
            <a:pPr>
              <a:spcBef>
                <a:spcPts val="400"/>
              </a:spcBef>
              <a:spcAft>
                <a:spcPts val="400"/>
              </a:spcAft>
            </a:pPr>
            <a:r>
              <a:rPr lang="ro-RO" dirty="0" smtClean="0">
                <a:solidFill>
                  <a:srgbClr val="000000"/>
                </a:solidFill>
                <a:latin typeface="Times New Roman" pitchFamily="18" charset="0"/>
                <a:ea typeface="Arial Unicode MS" pitchFamily="34" charset="-128"/>
                <a:cs typeface="Times New Roman" pitchFamily="18" charset="0"/>
              </a:rPr>
              <a:t>Legea cu privire la energia electrică</a:t>
            </a:r>
          </a:p>
          <a:p>
            <a:pPr>
              <a:spcBef>
                <a:spcPts val="600"/>
              </a:spcBef>
            </a:pPr>
            <a:r>
              <a:rPr lang="ro-RO" dirty="0" smtClean="0">
                <a:solidFill>
                  <a:srgbClr val="000000"/>
                </a:solidFill>
                <a:latin typeface="Times New Roman" pitchFamily="18" charset="0"/>
                <a:ea typeface="Arial Unicode MS" pitchFamily="34" charset="-128"/>
                <a:cs typeface="Times New Roman" pitchFamily="18" charset="0"/>
              </a:rPr>
              <a:t>Programul Naţional pentru </a:t>
            </a:r>
            <a:br>
              <a:rPr lang="ro-RO" dirty="0" smtClean="0">
                <a:solidFill>
                  <a:srgbClr val="000000"/>
                </a:solidFill>
                <a:latin typeface="Times New Roman" pitchFamily="18" charset="0"/>
                <a:ea typeface="Arial Unicode MS" pitchFamily="34" charset="-128"/>
                <a:cs typeface="Times New Roman" pitchFamily="18" charset="0"/>
              </a:rPr>
            </a:br>
            <a:r>
              <a:rPr lang="ro-RO" dirty="0" smtClean="0">
                <a:solidFill>
                  <a:srgbClr val="000000"/>
                </a:solidFill>
                <a:latin typeface="Times New Roman" pitchFamily="18" charset="0"/>
                <a:ea typeface="Arial Unicode MS" pitchFamily="34" charset="-128"/>
                <a:cs typeface="Times New Roman" pitchFamily="18" charset="0"/>
              </a:rPr>
              <a:t>Eficienţă Energetică 2011-2020</a:t>
            </a:r>
            <a:endParaRPr lang="en-US" b="0" dirty="0" smtClean="0">
              <a:solidFill>
                <a:srgbClr val="000000"/>
              </a:solidFill>
              <a:latin typeface="Times New Roman" pitchFamily="18" charset="0"/>
              <a:ea typeface="Arial Unicode MS" pitchFamily="34" charset="-128"/>
              <a:cs typeface="Times New Roman" pitchFamily="18" charset="0"/>
            </a:endParaRPr>
          </a:p>
          <a:p>
            <a:pPr>
              <a:lnSpc>
                <a:spcPct val="110000"/>
              </a:lnSpc>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Planul Național de Acțiune în</a:t>
            </a:r>
            <a:endParaRPr lang="ro-RO" b="0" dirty="0" smtClean="0">
              <a:solidFill>
                <a:srgbClr val="000000"/>
              </a:solidFill>
              <a:latin typeface="Times New Roman" pitchFamily="18" charset="0"/>
              <a:ea typeface="Arial Unicode MS" pitchFamily="34" charset="-128"/>
              <a:cs typeface="Times New Roman" pitchFamily="18" charset="0"/>
            </a:endParaRPr>
          </a:p>
          <a:p>
            <a:pPr>
              <a:lnSpc>
                <a:spcPct val="110000"/>
              </a:lnSpc>
              <a:spcBef>
                <a:spcPts val="0"/>
              </a:spcBef>
              <a:spcAft>
                <a:spcPts val="0"/>
              </a:spcAft>
            </a:pPr>
            <a:r>
              <a:rPr lang="ro-RO" sz="2100" dirty="0" smtClean="0">
                <a:solidFill>
                  <a:srgbClr val="000000"/>
                </a:solidFill>
                <a:latin typeface="Times New Roman" pitchFamily="18" charset="0"/>
                <a:ea typeface="Arial Unicode MS" pitchFamily="34" charset="-128"/>
                <a:cs typeface="Times New Roman" pitchFamily="18" charset="0"/>
              </a:rPr>
              <a:t>domeniul Energiei Regenerabile</a:t>
            </a:r>
          </a:p>
          <a:p>
            <a:pPr>
              <a:lnSpc>
                <a:spcPct val="110000"/>
              </a:lnSpc>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până în </a:t>
            </a:r>
            <a:r>
              <a:rPr lang="ro-RO" sz="2100" dirty="0" smtClean="0">
                <a:solidFill>
                  <a:srgbClr val="000000"/>
                </a:solidFill>
                <a:latin typeface="Times New Roman" pitchFamily="18" charset="0"/>
                <a:ea typeface="Arial Unicode MS" pitchFamily="34" charset="-128"/>
                <a:cs typeface="Times New Roman" pitchFamily="18" charset="0"/>
              </a:rPr>
              <a:t>2020</a:t>
            </a:r>
            <a:r>
              <a:rPr lang="ro-RO" dirty="0" smtClean="0">
                <a:solidFill>
                  <a:srgbClr val="000000"/>
                </a:solidFill>
                <a:latin typeface="Times New Roman" pitchFamily="18" charset="0"/>
                <a:ea typeface="Arial Unicode MS" pitchFamily="34" charset="-128"/>
                <a:cs typeface="Times New Roman" pitchFamily="18" charset="0"/>
              </a:rPr>
              <a:t>  </a:t>
            </a:r>
            <a:endParaRPr lang="en-US" dirty="0" smtClean="0">
              <a:solidFill>
                <a:srgbClr val="000000"/>
              </a:solidFill>
              <a:latin typeface="Times New Roman" pitchFamily="18" charset="0"/>
              <a:ea typeface="Arial Unicode MS" pitchFamily="34" charset="-128"/>
              <a:cs typeface="Times New Roman" pitchFamily="18" charset="0"/>
            </a:endParaRPr>
          </a:p>
          <a:p>
            <a:pPr>
              <a:spcBef>
                <a:spcPts val="400"/>
              </a:spcBef>
              <a:spcAft>
                <a:spcPts val="400"/>
              </a:spcAft>
            </a:pPr>
            <a:r>
              <a:rPr lang="ro-RO" sz="2100" dirty="0" smtClean="0">
                <a:solidFill>
                  <a:srgbClr val="000000"/>
                </a:solidFill>
                <a:latin typeface="Times New Roman" pitchFamily="18" charset="0"/>
                <a:ea typeface="Arial Unicode MS" pitchFamily="34" charset="-128"/>
                <a:cs typeface="Times New Roman" pitchFamily="18" charset="0"/>
              </a:rPr>
              <a:t>Metodologia </a:t>
            </a:r>
            <a:r>
              <a:rPr lang="en-US" sz="2100" dirty="0" smtClean="0">
                <a:solidFill>
                  <a:srgbClr val="000000"/>
                </a:solidFill>
                <a:latin typeface="Times New Roman" pitchFamily="18" charset="0"/>
                <a:ea typeface="Arial Unicode MS" pitchFamily="34" charset="-128"/>
                <a:cs typeface="Times New Roman" pitchFamily="18" charset="0"/>
              </a:rPr>
              <a:t>d</a:t>
            </a:r>
            <a:r>
              <a:rPr lang="ro-RO" sz="2100" dirty="0" smtClean="0">
                <a:solidFill>
                  <a:srgbClr val="000000"/>
                </a:solidFill>
                <a:latin typeface="Times New Roman" pitchFamily="18" charset="0"/>
                <a:ea typeface="Arial Unicode MS" pitchFamily="34" charset="-128"/>
                <a:cs typeface="Times New Roman" pitchFamily="18" charset="0"/>
              </a:rPr>
              <a:t>e calcul a </a:t>
            </a:r>
            <a:br>
              <a:rPr lang="ro-RO" sz="2100" dirty="0" smtClean="0">
                <a:solidFill>
                  <a:srgbClr val="000000"/>
                </a:solidFill>
                <a:latin typeface="Times New Roman" pitchFamily="18" charset="0"/>
                <a:ea typeface="Arial Unicode MS" pitchFamily="34" charset="-128"/>
                <a:cs typeface="Times New Roman" pitchFamily="18" charset="0"/>
              </a:rPr>
            </a:br>
            <a:r>
              <a:rPr lang="ro-RO" sz="2100" dirty="0" smtClean="0">
                <a:solidFill>
                  <a:srgbClr val="000000"/>
                </a:solidFill>
                <a:latin typeface="Times New Roman" pitchFamily="18" charset="0"/>
                <a:ea typeface="Arial Unicode MS" pitchFamily="34" charset="-128"/>
                <a:cs typeface="Times New Roman" pitchFamily="18" charset="0"/>
              </a:rPr>
              <a:t>tarifelor la energia electrică </a:t>
            </a:r>
            <a:br>
              <a:rPr lang="ro-RO" sz="2100" dirty="0" smtClean="0">
                <a:solidFill>
                  <a:srgbClr val="000000"/>
                </a:solidFill>
                <a:latin typeface="Times New Roman" pitchFamily="18" charset="0"/>
                <a:ea typeface="Arial Unicode MS" pitchFamily="34" charset="-128"/>
                <a:cs typeface="Times New Roman" pitchFamily="18" charset="0"/>
              </a:rPr>
            </a:br>
            <a:r>
              <a:rPr lang="ro-RO" sz="2100" dirty="0" smtClean="0">
                <a:solidFill>
                  <a:srgbClr val="000000"/>
                </a:solidFill>
                <a:latin typeface="Times New Roman" pitchFamily="18" charset="0"/>
                <a:ea typeface="Arial Unicode MS" pitchFamily="34" charset="-128"/>
                <a:cs typeface="Times New Roman" pitchFamily="18" charset="0"/>
              </a:rPr>
              <a:t>regenerabilă și la biocombustibil             </a:t>
            </a:r>
          </a:p>
        </p:txBody>
      </p:sp>
      <p:cxnSp>
        <p:nvCxnSpPr>
          <p:cNvPr id="7" name="Прямая соединительная линия 6"/>
          <p:cNvCxnSpPr/>
          <p:nvPr/>
        </p:nvCxnSpPr>
        <p:spPr>
          <a:xfrm>
            <a:off x="4191000" y="1143000"/>
            <a:ext cx="0" cy="5334000"/>
          </a:xfrm>
          <a:prstGeom prst="line">
            <a:avLst/>
          </a:prstGeom>
          <a:ln w="31750" cmpd="sng"/>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343400" y="1154668"/>
            <a:ext cx="2268634" cy="369332"/>
          </a:xfrm>
          <a:prstGeom prst="rect">
            <a:avLst/>
          </a:prstGeom>
        </p:spPr>
        <p:txBody>
          <a:bodyPr wrap="none">
            <a:spAutoFit/>
          </a:bodyPr>
          <a:lstStyle/>
          <a:p>
            <a:r>
              <a:rPr lang="ro-RO" dirty="0" smtClean="0">
                <a:solidFill>
                  <a:srgbClr val="000000"/>
                </a:solidFill>
                <a:latin typeface="Times New Roman" pitchFamily="18" charset="0"/>
                <a:ea typeface="Arial Unicode MS" pitchFamily="34" charset="-128"/>
                <a:cs typeface="Times New Roman" pitchFamily="18" charset="0"/>
              </a:rPr>
              <a:t>Nr.160 din 12.07.2007</a:t>
            </a:r>
            <a:endParaRPr lang="ru-RU" dirty="0"/>
          </a:p>
        </p:txBody>
      </p:sp>
      <p:sp>
        <p:nvSpPr>
          <p:cNvPr id="8" name="Прямоугольник 7"/>
          <p:cNvSpPr/>
          <p:nvPr/>
        </p:nvSpPr>
        <p:spPr>
          <a:xfrm>
            <a:off x="4343400" y="1777425"/>
            <a:ext cx="4572000" cy="369332"/>
          </a:xfrm>
          <a:prstGeom prst="rect">
            <a:avLst/>
          </a:prstGeom>
        </p:spPr>
        <p:txBody>
          <a:bodyPr wrap="square">
            <a:spAutoFit/>
          </a:bodyPr>
          <a:lstStyle/>
          <a:p>
            <a:r>
              <a:rPr lang="en-US" dirty="0" err="1" smtClean="0">
                <a:solidFill>
                  <a:srgbClr val="000000"/>
                </a:solidFill>
                <a:latin typeface="Times New Roman" pitchFamily="18" charset="0"/>
                <a:ea typeface="Arial Unicode MS" pitchFamily="34" charset="-128"/>
                <a:cs typeface="Times New Roman" pitchFamily="18" charset="0"/>
              </a:rPr>
              <a:t>Aprobat</a:t>
            </a:r>
            <a:r>
              <a:rPr lang="ro-RO" dirty="0" smtClean="0">
                <a:solidFill>
                  <a:srgbClr val="000000"/>
                </a:solidFill>
                <a:latin typeface="Times New Roman" pitchFamily="18" charset="0"/>
                <a:ea typeface="Arial Unicode MS" pitchFamily="34" charset="-128"/>
                <a:cs typeface="Times New Roman" pitchFamily="18" charset="0"/>
              </a:rPr>
              <a:t>ă prin Hotărâre de Guvern </a:t>
            </a:r>
            <a:endParaRPr lang="ru-RU" dirty="0"/>
          </a:p>
        </p:txBody>
      </p:sp>
      <p:sp>
        <p:nvSpPr>
          <p:cNvPr id="9" name="Прямоугольник 8"/>
          <p:cNvSpPr/>
          <p:nvPr/>
        </p:nvSpPr>
        <p:spPr>
          <a:xfrm>
            <a:off x="4343400" y="2983468"/>
            <a:ext cx="4572000" cy="369332"/>
          </a:xfrm>
          <a:prstGeom prst="rect">
            <a:avLst/>
          </a:prstGeom>
        </p:spPr>
        <p:txBody>
          <a:bodyPr>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 Guvernului Nr. 833 din 10.11.2010 </a:t>
            </a:r>
            <a:endParaRPr lang="ru-RU" dirty="0"/>
          </a:p>
        </p:txBody>
      </p:sp>
      <p:sp>
        <p:nvSpPr>
          <p:cNvPr id="10" name="Прямоугольник 9"/>
          <p:cNvSpPr/>
          <p:nvPr/>
        </p:nvSpPr>
        <p:spPr>
          <a:xfrm>
            <a:off x="4343400" y="3745468"/>
            <a:ext cx="2024913" cy="369332"/>
          </a:xfrm>
          <a:prstGeom prst="rect">
            <a:avLst/>
          </a:prstGeom>
        </p:spPr>
        <p:txBody>
          <a:bodyPr wrap="none">
            <a:spAutoFit/>
          </a:bodyPr>
          <a:lstStyle/>
          <a:p>
            <a:r>
              <a:rPr lang="ro-RO" dirty="0" smtClean="0">
                <a:solidFill>
                  <a:srgbClr val="000000"/>
                </a:solidFill>
                <a:latin typeface="Times New Roman" pitchFamily="18" charset="0"/>
                <a:ea typeface="Arial Unicode MS" pitchFamily="34" charset="-128"/>
                <a:cs typeface="Times New Roman" pitchFamily="18" charset="0"/>
              </a:rPr>
              <a:t>în proces de </a:t>
            </a:r>
            <a:r>
              <a:rPr lang="en-US" dirty="0" err="1" smtClean="0">
                <a:solidFill>
                  <a:srgbClr val="000000"/>
                </a:solidFill>
                <a:latin typeface="Times New Roman" pitchFamily="18" charset="0"/>
                <a:ea typeface="Arial Unicode MS" pitchFamily="34" charset="-128"/>
                <a:cs typeface="Times New Roman" pitchFamily="18" charset="0"/>
              </a:rPr>
              <a:t>avizare</a:t>
            </a:r>
            <a:endParaRPr lang="ru-RU" dirty="0"/>
          </a:p>
        </p:txBody>
      </p:sp>
      <p:sp>
        <p:nvSpPr>
          <p:cNvPr id="11" name="Прямоугольник 10"/>
          <p:cNvSpPr/>
          <p:nvPr/>
        </p:nvSpPr>
        <p:spPr>
          <a:xfrm>
            <a:off x="4343400" y="2438400"/>
            <a:ext cx="2326342" cy="369332"/>
          </a:xfrm>
          <a:prstGeom prst="rect">
            <a:avLst/>
          </a:prstGeom>
        </p:spPr>
        <p:txBody>
          <a:bodyPr wrap="none">
            <a:spAutoFit/>
          </a:bodyPr>
          <a:lstStyle/>
          <a:p>
            <a:r>
              <a:rPr lang="ro-RO" dirty="0" smtClean="0">
                <a:solidFill>
                  <a:srgbClr val="000000"/>
                </a:solidFill>
                <a:latin typeface="Times New Roman" pitchFamily="18" charset="0"/>
                <a:ea typeface="Arial Unicode MS" pitchFamily="34" charset="-128"/>
                <a:cs typeface="Times New Roman" pitchFamily="18" charset="0"/>
              </a:rPr>
              <a:t>Nr. 124 din 23.09.2009</a:t>
            </a:r>
            <a:endParaRPr lang="ru-RU" dirty="0"/>
          </a:p>
        </p:txBody>
      </p:sp>
      <p:sp>
        <p:nvSpPr>
          <p:cNvPr id="13" name="Прямоугольник 12"/>
          <p:cNvSpPr/>
          <p:nvPr/>
        </p:nvSpPr>
        <p:spPr>
          <a:xfrm>
            <a:off x="4343400" y="4724400"/>
            <a:ext cx="4572000" cy="369332"/>
          </a:xfrm>
          <a:prstGeom prst="rect">
            <a:avLst/>
          </a:prstGeom>
        </p:spPr>
        <p:txBody>
          <a:bodyPr>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 ANRE nr.321 din 22</a:t>
            </a:r>
            <a:r>
              <a:rPr lang="en-US" dirty="0" smtClean="0">
                <a:solidFill>
                  <a:srgbClr val="000000"/>
                </a:solidFill>
                <a:latin typeface="Times New Roman" pitchFamily="18" charset="0"/>
                <a:ea typeface="Arial Unicode MS" pitchFamily="34" charset="-128"/>
                <a:cs typeface="Times New Roman" pitchFamily="18" charset="0"/>
              </a:rPr>
              <a:t>.01.</a:t>
            </a:r>
            <a:r>
              <a:rPr lang="ro-RO" dirty="0" smtClean="0">
                <a:solidFill>
                  <a:srgbClr val="000000"/>
                </a:solidFill>
                <a:latin typeface="Times New Roman" pitchFamily="18" charset="0"/>
                <a:ea typeface="Arial Unicode MS" pitchFamily="34" charset="-128"/>
                <a:cs typeface="Times New Roman" pitchFamily="18" charset="0"/>
              </a:rPr>
              <a:t> 2009</a:t>
            </a:r>
            <a:endParaRPr lang="ru-RU" dirty="0" smtClean="0">
              <a:solidFill>
                <a:srgbClr val="000000"/>
              </a:solidFill>
              <a:latin typeface="Times New Roman" pitchFamily="18" charset="0"/>
              <a:ea typeface="Arial Unicode MS" pitchFamily="34" charset="-128"/>
              <a:cs typeface="Times New Roman" pitchFamily="18" charset="0"/>
            </a:endParaRPr>
          </a:p>
        </p:txBody>
      </p:sp>
      <p:sp>
        <p:nvSpPr>
          <p:cNvPr id="15" name="Прямоугольник 14"/>
          <p:cNvSpPr/>
          <p:nvPr/>
        </p:nvSpPr>
        <p:spPr>
          <a:xfrm>
            <a:off x="304800" y="5567571"/>
            <a:ext cx="3886200" cy="969496"/>
          </a:xfrm>
          <a:prstGeom prst="rect">
            <a:avLst/>
          </a:prstGeom>
        </p:spPr>
        <p:txBody>
          <a:bodyPr wrap="square">
            <a:spAutoFit/>
          </a:bodyPr>
          <a:lstStyle/>
          <a:p>
            <a:r>
              <a:rPr lang="vi-VN" sz="1900" b="1" dirty="0" smtClean="0">
                <a:solidFill>
                  <a:srgbClr val="000000"/>
                </a:solidFill>
                <a:latin typeface="Times New Roman" pitchFamily="18" charset="0"/>
                <a:ea typeface="Arial Unicode MS" pitchFamily="34" charset="-128"/>
                <a:cs typeface="Times New Roman" pitchFamily="18" charset="0"/>
              </a:rPr>
              <a:t>Regulamentul privind garanţiile</a:t>
            </a:r>
            <a:br>
              <a:rPr lang="vi-VN" sz="1900" b="1" dirty="0" smtClean="0">
                <a:solidFill>
                  <a:srgbClr val="000000"/>
                </a:solidFill>
                <a:latin typeface="Times New Roman" pitchFamily="18" charset="0"/>
                <a:ea typeface="Arial Unicode MS" pitchFamily="34" charset="-128"/>
                <a:cs typeface="Times New Roman" pitchFamily="18" charset="0"/>
              </a:rPr>
            </a:br>
            <a:r>
              <a:rPr lang="vi-VN" sz="1900" b="1" dirty="0" smtClean="0">
                <a:solidFill>
                  <a:srgbClr val="000000"/>
                </a:solidFill>
                <a:latin typeface="Times New Roman" pitchFamily="18" charset="0"/>
                <a:ea typeface="Arial Unicode MS" pitchFamily="34" charset="-128"/>
                <a:cs typeface="Times New Roman" pitchFamily="18" charset="0"/>
              </a:rPr>
              <a:t>de origine pentru energia electrică produsă din</a:t>
            </a:r>
            <a:r>
              <a:rPr lang="en-US" sz="1900" b="1" dirty="0" smtClean="0">
                <a:solidFill>
                  <a:srgbClr val="000000"/>
                </a:solidFill>
                <a:latin typeface="Times New Roman" pitchFamily="18" charset="0"/>
                <a:ea typeface="Arial Unicode MS" pitchFamily="34" charset="-128"/>
                <a:cs typeface="Times New Roman" pitchFamily="18" charset="0"/>
              </a:rPr>
              <a:t> SER</a:t>
            </a:r>
            <a:endParaRPr lang="vi-VN" sz="1900" b="1" dirty="0" smtClean="0">
              <a:solidFill>
                <a:srgbClr val="000000"/>
              </a:solidFill>
              <a:latin typeface="Times New Roman" pitchFamily="18" charset="0"/>
              <a:ea typeface="Arial Unicode MS" pitchFamily="34" charset="-128"/>
              <a:cs typeface="Times New Roman" pitchFamily="18" charset="0"/>
            </a:endParaRPr>
          </a:p>
        </p:txBody>
      </p:sp>
      <p:sp>
        <p:nvSpPr>
          <p:cNvPr id="16" name="Прямоугольник 15"/>
          <p:cNvSpPr/>
          <p:nvPr/>
        </p:nvSpPr>
        <p:spPr>
          <a:xfrm>
            <a:off x="4343400" y="5791200"/>
            <a:ext cx="4572000" cy="369332"/>
          </a:xfrm>
          <a:prstGeom prst="rect">
            <a:avLst/>
          </a:prstGeom>
        </p:spPr>
        <p:txBody>
          <a:bodyPr>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 ANRE nr.3</a:t>
            </a:r>
            <a:r>
              <a:rPr lang="en-US" dirty="0" smtClean="0">
                <a:solidFill>
                  <a:srgbClr val="000000"/>
                </a:solidFill>
                <a:latin typeface="Times New Roman" pitchFamily="18" charset="0"/>
                <a:ea typeface="Arial Unicode MS" pitchFamily="34" charset="-128"/>
                <a:cs typeface="Times New Roman" pitchFamily="18" charset="0"/>
              </a:rPr>
              <a:t>30 </a:t>
            </a:r>
            <a:r>
              <a:rPr lang="ro-RO" dirty="0" smtClean="0">
                <a:solidFill>
                  <a:srgbClr val="000000"/>
                </a:solidFill>
                <a:latin typeface="Times New Roman" pitchFamily="18" charset="0"/>
                <a:ea typeface="Arial Unicode MS" pitchFamily="34" charset="-128"/>
                <a:cs typeface="Times New Roman" pitchFamily="18" charset="0"/>
              </a:rPr>
              <a:t>din </a:t>
            </a:r>
            <a:r>
              <a:rPr lang="en-US" dirty="0" smtClean="0">
                <a:solidFill>
                  <a:srgbClr val="000000"/>
                </a:solidFill>
                <a:latin typeface="Times New Roman" pitchFamily="18" charset="0"/>
                <a:ea typeface="Arial Unicode MS" pitchFamily="34" charset="-128"/>
                <a:cs typeface="Times New Roman" pitchFamily="18" charset="0"/>
              </a:rPr>
              <a:t>03.04.</a:t>
            </a:r>
            <a:r>
              <a:rPr lang="ro-RO" dirty="0" smtClean="0">
                <a:solidFill>
                  <a:srgbClr val="000000"/>
                </a:solidFill>
                <a:latin typeface="Times New Roman" pitchFamily="18" charset="0"/>
                <a:ea typeface="Arial Unicode MS" pitchFamily="34" charset="-128"/>
                <a:cs typeface="Times New Roman" pitchFamily="18" charset="0"/>
              </a:rPr>
              <a:t> 2009</a:t>
            </a:r>
            <a:endParaRPr lang="ru-RU" dirty="0" smtClean="0">
              <a:solidFill>
                <a:srgbClr val="000000"/>
              </a:solidFill>
              <a:latin typeface="Times New Roman" pitchFamily="18" charset="0"/>
              <a:ea typeface="Arial Unicode MS" pitchFamily="34" charset="-128"/>
              <a:cs typeface="Times New Roman" pitchFamily="18" charset="0"/>
            </a:endParaRPr>
          </a:p>
        </p:txBody>
      </p:sp>
    </p:spTree>
    <p:extLst>
      <p:ext uri="{BB962C8B-B14F-4D97-AF65-F5344CB8AC3E}">
        <p14:creationId xmlns:p14="http://schemas.microsoft.com/office/powerpoint/2010/main" xmlns="" val="359889827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81000" y="1433503"/>
            <a:ext cx="8534400" cy="2528897"/>
          </a:xfrm>
          <a:prstGeom prst="rect">
            <a:avLst/>
          </a:prstGeom>
        </p:spPr>
        <p:txBody>
          <a:bodyPr wrap="square">
            <a:spAutoFit/>
          </a:bodyPr>
          <a:lstStyle/>
          <a:p>
            <a:pPr>
              <a:spcAft>
                <a:spcPts val="1200"/>
              </a:spcAft>
            </a:pPr>
            <a:r>
              <a:rPr lang="ro-RO" sz="2000" b="1" dirty="0" smtClean="0">
                <a:solidFill>
                  <a:srgbClr val="000000"/>
                </a:solidFill>
                <a:latin typeface="Times New Roman" pitchFamily="18" charset="0"/>
                <a:cs typeface="Times New Roman" pitchFamily="18" charset="0"/>
              </a:rPr>
              <a:t>AEE cu susținerea Proiectului Energie și Biomasă  a lansat 3 programe:</a:t>
            </a:r>
          </a:p>
          <a:p>
            <a:pPr marL="185738" indent="-185738" algn="just">
              <a:spcBef>
                <a:spcPts val="200"/>
              </a:spcBef>
              <a:spcAft>
                <a:spcPts val="200"/>
              </a:spcAft>
              <a:buFont typeface="Arial" pitchFamily="34" charset="0"/>
              <a:buChar char="•"/>
            </a:pPr>
            <a:r>
              <a:rPr lang="ro-RO" sz="2000" dirty="0" smtClean="0">
                <a:solidFill>
                  <a:srgbClr val="000000"/>
                </a:solidFill>
                <a:latin typeface="Times New Roman" pitchFamily="18" charset="0"/>
                <a:cs typeface="Times New Roman" pitchFamily="18" charset="0"/>
              </a:rPr>
              <a:t>Programul privind Acordarea echipamentului de brichetare și peletizare în rate pentru producătorii de combustibili solizi din biomasă;</a:t>
            </a:r>
          </a:p>
          <a:p>
            <a:pPr marL="185738" indent="-185738" algn="just">
              <a:spcBef>
                <a:spcPts val="200"/>
              </a:spcBef>
              <a:spcAft>
                <a:spcPts val="200"/>
              </a:spcAft>
              <a:buFont typeface="Arial" pitchFamily="34" charset="0"/>
              <a:buChar char="•"/>
            </a:pPr>
            <a:r>
              <a:rPr lang="ro-RO" sz="2000" dirty="0" smtClean="0">
                <a:solidFill>
                  <a:srgbClr val="000000"/>
                </a:solidFill>
                <a:latin typeface="Times New Roman" pitchFamily="18" charset="0"/>
                <a:cs typeface="Times New Roman" pitchFamily="18" charset="0"/>
              </a:rPr>
              <a:t>Programul privind Subvenționarea sectorului rezidențial în zonele rurale privind încălzirea pe biomasă;</a:t>
            </a:r>
          </a:p>
          <a:p>
            <a:pPr marL="185738" indent="-185738" algn="just">
              <a:spcBef>
                <a:spcPts val="200"/>
              </a:spcBef>
              <a:spcAft>
                <a:spcPts val="200"/>
              </a:spcAft>
              <a:buFont typeface="Arial" pitchFamily="34" charset="0"/>
              <a:buChar char="•"/>
            </a:pPr>
            <a:r>
              <a:rPr lang="ro-RO" sz="2000" dirty="0" smtClean="0">
                <a:solidFill>
                  <a:srgbClr val="000000"/>
                </a:solidFill>
                <a:latin typeface="Times New Roman" pitchFamily="18" charset="0"/>
                <a:cs typeface="Times New Roman" pitchFamily="18" charset="0"/>
              </a:rPr>
              <a:t>Pilotarea tehnologiei de cogenerare în cadrul unei întreprinderi din sectorul </a:t>
            </a:r>
            <a:br>
              <a:rPr lang="ro-RO" sz="2000" dirty="0" smtClean="0">
                <a:solidFill>
                  <a:srgbClr val="000000"/>
                </a:solidFill>
                <a:latin typeface="Times New Roman" pitchFamily="18" charset="0"/>
                <a:cs typeface="Times New Roman" pitchFamily="18" charset="0"/>
              </a:rPr>
            </a:br>
            <a:r>
              <a:rPr lang="ro-RO" sz="2000" dirty="0" err="1" smtClean="0">
                <a:solidFill>
                  <a:srgbClr val="000000"/>
                </a:solidFill>
                <a:latin typeface="Times New Roman" pitchFamily="18" charset="0"/>
                <a:cs typeface="Times New Roman" pitchFamily="18" charset="0"/>
              </a:rPr>
              <a:t>agro</a:t>
            </a:r>
            <a:r>
              <a:rPr lang="ro-RO" sz="2000" dirty="0" smtClean="0">
                <a:solidFill>
                  <a:srgbClr val="000000"/>
                </a:solidFill>
                <a:latin typeface="Times New Roman" pitchFamily="18" charset="0"/>
                <a:cs typeface="Times New Roman" pitchFamily="18" charset="0"/>
              </a:rPr>
              <a:t> - industrial din R. Moldova.</a:t>
            </a:r>
          </a:p>
        </p:txBody>
      </p:sp>
      <p:sp>
        <p:nvSpPr>
          <p:cNvPr id="5" name="Titlu 4"/>
          <p:cNvSpPr txBox="1">
            <a:spLocks noGrp="1"/>
          </p:cNvSpPr>
          <p:nvPr>
            <p:ph type="title"/>
          </p:nvPr>
        </p:nvSpPr>
        <p:spPr>
          <a:xfrm>
            <a:off x="533400" y="590490"/>
            <a:ext cx="6629400" cy="400110"/>
          </a:xfrm>
          <a:prstGeom prst="rect">
            <a:avLst/>
          </a:prstGeom>
          <a:noFill/>
        </p:spPr>
        <p:txBody>
          <a:bodyPr wrap="square" rtlCol="0">
            <a:spAutoFit/>
          </a:bodyPr>
          <a:lstStyle/>
          <a:p>
            <a:pPr algn="ctr"/>
            <a:r>
              <a:rPr lang="ro-RO" sz="2000" dirty="0" smtClean="0">
                <a:solidFill>
                  <a:srgbClr val="002060"/>
                </a:solidFill>
              </a:rPr>
              <a:t>Oportunități de finanțare (continuare)</a:t>
            </a:r>
            <a:endParaRPr lang="en-US" sz="2000" dirty="0" smtClean="0">
              <a:solidFill>
                <a:srgbClr val="002060"/>
              </a:solidFill>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51520" y="2209800"/>
            <a:ext cx="8352928" cy="2215991"/>
          </a:xfrm>
          <a:prstGeom prst="rect">
            <a:avLst/>
          </a:prstGeom>
        </p:spPr>
        <p:txBody>
          <a:bodyPr wrap="square">
            <a:spAutoFit/>
          </a:bodyPr>
          <a:lstStyle/>
          <a:p>
            <a:pPr marL="268288" indent="-284163" algn="just">
              <a:spcBef>
                <a:spcPts val="600"/>
              </a:spcBef>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1 proiect de producere a energiei electrice prin intermediul panourilor PV,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P </a:t>
            </a:r>
            <a:r>
              <a:rPr lang="ro-RO" sz="2000" baseline="-25000" dirty="0" smtClean="0">
                <a:solidFill>
                  <a:srgbClr val="000000"/>
                </a:solidFill>
                <a:latin typeface="Times New Roman" pitchFamily="18" charset="0"/>
                <a:cs typeface="Times New Roman" pitchFamily="18" charset="0"/>
              </a:rPr>
              <a:t>inst. </a:t>
            </a:r>
            <a:r>
              <a:rPr lang="ro-RO" sz="2000" dirty="0" smtClean="0">
                <a:solidFill>
                  <a:srgbClr val="000000"/>
                </a:solidFill>
                <a:latin typeface="Times New Roman" pitchFamily="18" charset="0"/>
                <a:cs typeface="Times New Roman" pitchFamily="18" charset="0"/>
              </a:rPr>
              <a:t>=100 kW și se află în proprietatea companiei ”</a:t>
            </a:r>
            <a:r>
              <a:rPr lang="ro-RO" sz="2000" dirty="0" err="1" smtClean="0">
                <a:solidFill>
                  <a:srgbClr val="000000"/>
                </a:solidFill>
                <a:latin typeface="Times New Roman" pitchFamily="18" charset="0"/>
                <a:cs typeface="Times New Roman" pitchFamily="18" charset="0"/>
              </a:rPr>
              <a:t>Solotrans-Agro</a:t>
            </a:r>
            <a:r>
              <a:rPr lang="ro-RO" sz="2000" dirty="0" smtClean="0">
                <a:solidFill>
                  <a:srgbClr val="000000"/>
                </a:solidFill>
                <a:latin typeface="Times New Roman" pitchFamily="18" charset="0"/>
                <a:cs typeface="Times New Roman" pitchFamily="18" charset="0"/>
              </a:rPr>
              <a:t>” S.R.L; </a:t>
            </a:r>
          </a:p>
          <a:p>
            <a:pPr marL="268288" indent="-284163" algn="just">
              <a:spcBef>
                <a:spcPts val="600"/>
              </a:spcBef>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tarif stabilit de ANRE -1.92 lei/kWh.</a:t>
            </a:r>
          </a:p>
          <a:p>
            <a:pPr marL="268288" indent="-284163" algn="just">
              <a:spcBef>
                <a:spcPts val="600"/>
              </a:spcBef>
              <a:spcAft>
                <a:spcPts val="600"/>
              </a:spcAft>
            </a:pPr>
            <a:r>
              <a:rPr lang="ro-RO" sz="2400" b="1" dirty="0" smtClean="0">
                <a:solidFill>
                  <a:srgbClr val="000000"/>
                </a:solidFill>
                <a:latin typeface="Times New Roman" pitchFamily="18" charset="0"/>
                <a:cs typeface="Times New Roman" pitchFamily="18" charset="0"/>
              </a:rPr>
              <a:t>Proiecte în curs de dezvoltare:</a:t>
            </a:r>
          </a:p>
          <a:p>
            <a:pPr marL="268288" indent="-284163" algn="just">
              <a:spcBef>
                <a:spcPts val="600"/>
              </a:spcBef>
              <a:spcAft>
                <a:spcPts val="600"/>
              </a:spcAft>
            </a:pPr>
            <a:endParaRPr lang="ro-RO" sz="2400" b="1" dirty="0" smtClean="0">
              <a:solidFill>
                <a:srgbClr val="000000"/>
              </a:solidFill>
              <a:latin typeface="Times New Roman" pitchFamily="18" charset="0"/>
              <a:cs typeface="Times New Roman" pitchFamily="18" charset="0"/>
            </a:endParaRPr>
          </a:p>
        </p:txBody>
      </p:sp>
      <p:sp>
        <p:nvSpPr>
          <p:cNvPr id="5" name="Titlu 4"/>
          <p:cNvSpPr txBox="1">
            <a:spLocks noGrp="1"/>
          </p:cNvSpPr>
          <p:nvPr>
            <p:ph type="title"/>
          </p:nvPr>
        </p:nvSpPr>
        <p:spPr>
          <a:xfrm>
            <a:off x="457200" y="152400"/>
            <a:ext cx="7162800" cy="707886"/>
          </a:xfrm>
          <a:prstGeom prst="rect">
            <a:avLst/>
          </a:prstGeom>
          <a:noFill/>
        </p:spPr>
        <p:txBody>
          <a:bodyPr wrap="square" rtlCol="0">
            <a:spAutoFit/>
          </a:bodyPr>
          <a:lstStyle/>
          <a:p>
            <a:r>
              <a:rPr lang="ro-RO" sz="2000" dirty="0" smtClean="0">
                <a:solidFill>
                  <a:srgbClr val="002060"/>
                </a:solidFill>
              </a:rPr>
              <a:t>Proiecte de energie regenerabilă implementate și în curs de dezvoltare.</a:t>
            </a:r>
          </a:p>
        </p:txBody>
      </p:sp>
      <p:sp>
        <p:nvSpPr>
          <p:cNvPr id="1025" name="Rectangle 1"/>
          <p:cNvSpPr>
            <a:spLocks noChangeArrowheads="1"/>
          </p:cNvSpPr>
          <p:nvPr/>
        </p:nvSpPr>
        <p:spPr bwMode="auto">
          <a:xfrm>
            <a:off x="228600" y="855583"/>
            <a:ext cx="86106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200"/>
              </a:spcBef>
              <a:spcAft>
                <a:spcPts val="1200"/>
              </a:spcAft>
              <a:buClrTx/>
              <a:buSzTx/>
              <a:tabLst/>
            </a:pPr>
            <a:r>
              <a:rPr lang="ro-RO" sz="2400" b="1" dirty="0" smtClean="0">
                <a:solidFill>
                  <a:srgbClr val="000000"/>
                </a:solidFill>
                <a:latin typeface="Times New Roman" pitchFamily="18" charset="0"/>
                <a:cs typeface="Times New Roman" pitchFamily="18" charset="0"/>
              </a:rPr>
              <a:t>Proiecte ce țin de valorificarea energiei solare pentru </a:t>
            </a:r>
            <a:br>
              <a:rPr lang="ro-RO" sz="2400" b="1" dirty="0" smtClean="0">
                <a:solidFill>
                  <a:srgbClr val="000000"/>
                </a:solidFill>
                <a:latin typeface="Times New Roman" pitchFamily="18" charset="0"/>
                <a:cs typeface="Times New Roman" pitchFamily="18" charset="0"/>
              </a:rPr>
            </a:br>
            <a:r>
              <a:rPr lang="ro-RO" sz="2400" b="1" dirty="0" smtClean="0">
                <a:solidFill>
                  <a:srgbClr val="000000"/>
                </a:solidFill>
                <a:latin typeface="Times New Roman" pitchFamily="18" charset="0"/>
                <a:cs typeface="Times New Roman" pitchFamily="18" charset="0"/>
              </a:rPr>
              <a:t>producerea energiei electrice</a:t>
            </a:r>
          </a:p>
          <a:p>
            <a:pPr marL="0" marR="0" lvl="0" indent="0" algn="just" defTabSz="914400" rtl="0" eaLnBrk="1" fontAlgn="base" latinLnBrk="0" hangingPunct="1">
              <a:lnSpc>
                <a:spcPct val="100000"/>
              </a:lnSpc>
              <a:spcBef>
                <a:spcPct val="0"/>
              </a:spcBef>
              <a:spcAft>
                <a:spcPct val="0"/>
              </a:spcAft>
              <a:buClrTx/>
              <a:buSzTx/>
              <a:tabLst/>
            </a:pPr>
            <a:r>
              <a:rPr lang="ro-RO" sz="2400" b="1" dirty="0" smtClean="0">
                <a:solidFill>
                  <a:srgbClr val="000000"/>
                </a:solidFill>
                <a:latin typeface="Times New Roman" pitchFamily="18" charset="0"/>
                <a:cs typeface="Times New Roman" pitchFamily="18" charset="0"/>
              </a:rPr>
              <a:t>Proiecte implementate:</a:t>
            </a:r>
          </a:p>
        </p:txBody>
      </p:sp>
      <p:sp>
        <p:nvSpPr>
          <p:cNvPr id="6" name="Прямоугольник 5"/>
          <p:cNvSpPr/>
          <p:nvPr/>
        </p:nvSpPr>
        <p:spPr>
          <a:xfrm>
            <a:off x="457200" y="3886200"/>
            <a:ext cx="8229600" cy="3323987"/>
          </a:xfrm>
          <a:prstGeom prst="rect">
            <a:avLst/>
          </a:prstGeom>
        </p:spPr>
        <p:txBody>
          <a:bodyPr wrap="square">
            <a:spAutoFit/>
          </a:bodyPr>
          <a:lstStyle/>
          <a:p>
            <a:pPr algn="just">
              <a:spcAft>
                <a:spcPts val="1200"/>
              </a:spcAft>
              <a:buFont typeface="Arial" pitchFamily="34" charset="0"/>
              <a:buChar char="•"/>
            </a:pPr>
            <a:r>
              <a:rPr lang="ro-RO" sz="2000" dirty="0" smtClean="0">
                <a:solidFill>
                  <a:srgbClr val="000000"/>
                </a:solidFill>
                <a:latin typeface="Times New Roman" pitchFamily="18" charset="0"/>
                <a:cs typeface="Times New Roman" pitchFamily="18" charset="0"/>
              </a:rPr>
              <a:t> proiectul Institutului Oncologic „Promovarea energiei curate utilizând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Sistemul Solar Fotovoltaic"  care este realizat în baza asistenţei oficiale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pentru dezvoltare oferite R. Moldova, prin intermediul programului „Schema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de Granturi pentru protecţia mediului înconjurător şi aspecte de schimbare a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climei", finanţat de Guvernul Japoniei;</a:t>
            </a:r>
          </a:p>
          <a:p>
            <a:pPr>
              <a:spcBef>
                <a:spcPts val="600"/>
              </a:spcBef>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  proiectul se află la faza de construcție, P </a:t>
            </a:r>
            <a:r>
              <a:rPr lang="ro-RO" sz="2000" baseline="-25000" dirty="0" smtClean="0">
                <a:solidFill>
                  <a:srgbClr val="000000"/>
                </a:solidFill>
                <a:latin typeface="Times New Roman" pitchFamily="18" charset="0"/>
                <a:cs typeface="Times New Roman" pitchFamily="18" charset="0"/>
              </a:rPr>
              <a:t>inst. </a:t>
            </a:r>
            <a:r>
              <a:rPr lang="ro-RO" sz="2000" dirty="0" smtClean="0">
                <a:solidFill>
                  <a:srgbClr val="000000"/>
                </a:solidFill>
                <a:latin typeface="Times New Roman" pitchFamily="18" charset="0"/>
                <a:cs typeface="Times New Roman" pitchFamily="18" charset="0"/>
              </a:rPr>
              <a:t>=250 kW.</a:t>
            </a:r>
            <a:endParaRPr lang="en-US" sz="2000" dirty="0" smtClean="0">
              <a:solidFill>
                <a:srgbClr val="000000"/>
              </a:solidFill>
              <a:latin typeface="Times New Roman" pitchFamily="18" charset="0"/>
              <a:cs typeface="Times New Roman" pitchFamily="18" charset="0"/>
            </a:endParaRPr>
          </a:p>
          <a:p>
            <a:pPr>
              <a:spcBef>
                <a:spcPts val="600"/>
              </a:spcBef>
              <a:spcAft>
                <a:spcPts val="600"/>
              </a:spcAft>
              <a:buFont typeface="Arial" pitchFamily="34" charset="0"/>
              <a:buChar char="•"/>
            </a:pPr>
            <a:r>
              <a:rPr lang="en-US" sz="2000" dirty="0" smtClean="0">
                <a:solidFill>
                  <a:srgbClr val="000000"/>
                </a:solidFill>
                <a:latin typeface="Times New Roman" pitchFamily="18" charset="0"/>
                <a:cs typeface="Times New Roman" pitchFamily="18" charset="0"/>
              </a:rPr>
              <a:t> “</a:t>
            </a:r>
            <a:r>
              <a:rPr lang="en-US" sz="2000" dirty="0" err="1" smtClean="0">
                <a:solidFill>
                  <a:srgbClr val="000000"/>
                </a:solidFill>
                <a:latin typeface="Times New Roman" pitchFamily="18" charset="0"/>
                <a:cs typeface="Times New Roman" pitchFamily="18" charset="0"/>
              </a:rPr>
              <a:t>Parc</a:t>
            </a:r>
            <a:r>
              <a:rPr lang="en-US" sz="2000" dirty="0" smtClean="0">
                <a:solidFill>
                  <a:srgbClr val="000000"/>
                </a:solidFill>
                <a:latin typeface="Times New Roman" pitchFamily="18" charset="0"/>
                <a:cs typeface="Times New Roman" pitchFamily="18" charset="0"/>
              </a:rPr>
              <a:t> Solar” SRL</a:t>
            </a:r>
            <a:r>
              <a:rPr lang="ro-RO" sz="2000"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P </a:t>
            </a:r>
            <a:r>
              <a:rPr lang="ro-RO" sz="2000" baseline="-25000" dirty="0" smtClean="0">
                <a:solidFill>
                  <a:srgbClr val="000000"/>
                </a:solidFill>
                <a:latin typeface="Times New Roman" pitchFamily="18" charset="0"/>
                <a:cs typeface="Times New Roman" pitchFamily="18" charset="0"/>
              </a:rPr>
              <a:t>inst. . </a:t>
            </a:r>
            <a:r>
              <a:rPr lang="ro-RO" sz="2000" dirty="0" smtClean="0">
                <a:solidFill>
                  <a:srgbClr val="000000"/>
                </a:solidFill>
                <a:latin typeface="Times New Roman" pitchFamily="18" charset="0"/>
                <a:cs typeface="Times New Roman" pitchFamily="18" charset="0"/>
              </a:rPr>
              <a:t>=</a:t>
            </a:r>
            <a:r>
              <a:rPr lang="ro-RO" sz="2000" baseline="-25000"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10 MW – </a:t>
            </a:r>
            <a:r>
              <a:rPr lang="en-US" sz="2000" dirty="0" err="1" smtClean="0">
                <a:solidFill>
                  <a:srgbClr val="000000"/>
                </a:solidFill>
                <a:latin typeface="Times New Roman" pitchFamily="18" charset="0"/>
                <a:cs typeface="Times New Roman" pitchFamily="18" charset="0"/>
              </a:rPr>
              <a:t>Sipoteni</a:t>
            </a:r>
            <a:r>
              <a:rPr lang="en-US" sz="2000" dirty="0" smtClean="0">
                <a:solidFill>
                  <a:srgbClr val="000000"/>
                </a:solidFill>
                <a:latin typeface="Times New Roman" pitchFamily="18" charset="0"/>
                <a:cs typeface="Times New Roman" pitchFamily="18" charset="0"/>
              </a:rPr>
              <a:t>, r. C</a:t>
            </a:r>
            <a:r>
              <a:rPr lang="ro-RO" sz="2000" dirty="0" err="1" smtClean="0">
                <a:solidFill>
                  <a:srgbClr val="000000"/>
                </a:solidFill>
                <a:latin typeface="Times New Roman" pitchFamily="18" charset="0"/>
                <a:cs typeface="Times New Roman" pitchFamily="18" charset="0"/>
              </a:rPr>
              <a:t>ălărași</a:t>
            </a:r>
            <a:r>
              <a:rPr lang="ro-RO" sz="2000" dirty="0" smtClean="0">
                <a:solidFill>
                  <a:srgbClr val="000000"/>
                </a:solidFill>
                <a:latin typeface="Times New Roman" pitchFamily="18" charset="0"/>
                <a:cs typeface="Times New Roman" pitchFamily="18" charset="0"/>
              </a:rPr>
              <a:t>, </a:t>
            </a:r>
            <a:r>
              <a:rPr lang="ro-RO" sz="2000" dirty="0" err="1" smtClean="0">
                <a:solidFill>
                  <a:srgbClr val="000000"/>
                </a:solidFill>
                <a:latin typeface="Times New Roman" pitchFamily="18" charset="0"/>
                <a:cs typeface="Times New Roman" pitchFamily="18" charset="0"/>
              </a:rPr>
              <a:t>Caplani</a:t>
            </a:r>
            <a:r>
              <a:rPr lang="ro-RO" sz="2000" dirty="0" smtClean="0">
                <a:solidFill>
                  <a:srgbClr val="000000"/>
                </a:solidFill>
                <a:latin typeface="Times New Roman" pitchFamily="18" charset="0"/>
                <a:cs typeface="Times New Roman" pitchFamily="18" charset="0"/>
              </a:rPr>
              <a:t>,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r. Ștefan-Vodă.</a:t>
            </a:r>
          </a:p>
          <a:p>
            <a:endParaRPr lang="ru-RU" sz="20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51520" y="1295400"/>
            <a:ext cx="8352928" cy="4201150"/>
          </a:xfrm>
          <a:prstGeom prst="rect">
            <a:avLst/>
          </a:prstGeom>
        </p:spPr>
        <p:txBody>
          <a:bodyPr wrap="square">
            <a:spAutoFit/>
          </a:bodyPr>
          <a:lstStyle/>
          <a:p>
            <a:pPr marL="268288" indent="-284163" algn="just">
              <a:spcBef>
                <a:spcPts val="600"/>
              </a:spcBef>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30 instalații eoliene dintre care 10 instalații a câte 10 kW (proiectul UTM) și 20 instalații de mică capacitate (până la 1 kW</a:t>
            </a:r>
            <a:r>
              <a:rPr lang="en-US" sz="2000" dirty="0" smtClean="0">
                <a:solidFill>
                  <a:srgbClr val="000000"/>
                </a:solidFill>
                <a:latin typeface="Times New Roman" pitchFamily="18" charset="0"/>
                <a:cs typeface="Times New Roman" pitchFamily="18" charset="0"/>
              </a:rPr>
              <a:t> </a:t>
            </a:r>
            <a:r>
              <a:rPr lang="en-US" sz="2000" dirty="0" err="1" smtClean="0">
                <a:solidFill>
                  <a:srgbClr val="000000"/>
                </a:solidFill>
                <a:latin typeface="Times New Roman" pitchFamily="18" charset="0"/>
                <a:cs typeface="Times New Roman" pitchFamily="18" charset="0"/>
              </a:rPr>
              <a:t>fiecare</a:t>
            </a:r>
            <a:r>
              <a:rPr lang="ro-RO" sz="2000" dirty="0" smtClean="0">
                <a:solidFill>
                  <a:srgbClr val="000000"/>
                </a:solidFill>
                <a:latin typeface="Times New Roman" pitchFamily="18" charset="0"/>
                <a:cs typeface="Times New Roman" pitchFamily="18" charset="0"/>
              </a:rPr>
              <a:t>), aflate în proprietatea dlui Nicolae </a:t>
            </a:r>
            <a:r>
              <a:rPr lang="ro-RO" sz="2000" dirty="0" err="1" smtClean="0">
                <a:solidFill>
                  <a:srgbClr val="000000"/>
                </a:solidFill>
                <a:latin typeface="Times New Roman" pitchFamily="18" charset="0"/>
                <a:cs typeface="Times New Roman" pitchFamily="18" charset="0"/>
              </a:rPr>
              <a:t>Constantinov</a:t>
            </a:r>
            <a:r>
              <a:rPr lang="ro-RO" sz="2000" dirty="0" smtClean="0">
                <a:solidFill>
                  <a:srgbClr val="000000"/>
                </a:solidFill>
                <a:latin typeface="Times New Roman" pitchFamily="18" charset="0"/>
                <a:cs typeface="Times New Roman" pitchFamily="18" charset="0"/>
              </a:rPr>
              <a:t>; </a:t>
            </a:r>
            <a:endParaRPr lang="en-US" sz="2000" dirty="0" smtClean="0">
              <a:solidFill>
                <a:srgbClr val="000000"/>
              </a:solidFill>
              <a:latin typeface="Times New Roman" pitchFamily="18" charset="0"/>
              <a:cs typeface="Times New Roman" pitchFamily="18" charset="0"/>
            </a:endParaRPr>
          </a:p>
          <a:p>
            <a:pPr marL="268288" indent="-284163" algn="just">
              <a:spcBef>
                <a:spcPts val="600"/>
              </a:spcBef>
              <a:spcAft>
                <a:spcPts val="600"/>
              </a:spcAft>
              <a:buFont typeface="Arial" pitchFamily="34" charset="0"/>
              <a:buChar char="•"/>
            </a:pPr>
            <a:r>
              <a:rPr lang="en-US" sz="2000" dirty="0" smtClean="0">
                <a:solidFill>
                  <a:srgbClr val="000000"/>
                </a:solidFill>
                <a:latin typeface="Times New Roman" pitchFamily="18" charset="0"/>
                <a:cs typeface="Times New Roman" pitchFamily="18" charset="0"/>
              </a:rPr>
              <a:t>O </a:t>
            </a:r>
            <a:r>
              <a:rPr lang="en-US" sz="2000" dirty="0" err="1" smtClean="0">
                <a:solidFill>
                  <a:srgbClr val="000000"/>
                </a:solidFill>
                <a:latin typeface="Times New Roman" pitchFamily="18" charset="0"/>
                <a:cs typeface="Times New Roman" pitchFamily="18" charset="0"/>
              </a:rPr>
              <a:t>instala</a:t>
            </a:r>
            <a:r>
              <a:rPr lang="ro-RO" sz="2000" dirty="0" smtClean="0">
                <a:solidFill>
                  <a:srgbClr val="000000"/>
                </a:solidFill>
                <a:latin typeface="Times New Roman" pitchFamily="18" charset="0"/>
                <a:cs typeface="Times New Roman" pitchFamily="18" charset="0"/>
              </a:rPr>
              <a:t>ție de 1 MW - societatea cu răspundere limitată SRL „ELTEPROD“</a:t>
            </a:r>
            <a:r>
              <a:rPr lang="en-US"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s. Brătuşeni r-nul </a:t>
            </a:r>
            <a:r>
              <a:rPr lang="ro-RO" sz="2000" dirty="0" err="1" smtClean="0">
                <a:solidFill>
                  <a:srgbClr val="000000"/>
                </a:solidFill>
                <a:latin typeface="Times New Roman" pitchFamily="18" charset="0"/>
                <a:cs typeface="Times New Roman" pitchFamily="18" charset="0"/>
              </a:rPr>
              <a:t>Edineţ</a:t>
            </a:r>
            <a:r>
              <a:rPr lang="en-US" sz="2000" dirty="0" smtClean="0">
                <a:solidFill>
                  <a:srgbClr val="000000"/>
                </a:solidFill>
                <a:latin typeface="Times New Roman" pitchFamily="18" charset="0"/>
                <a:cs typeface="Times New Roman" pitchFamily="18" charset="0"/>
              </a:rPr>
              <a:t>;</a:t>
            </a:r>
            <a:endParaRPr lang="ro-RO" sz="2000" dirty="0" smtClean="0">
              <a:solidFill>
                <a:srgbClr val="000000"/>
              </a:solidFill>
              <a:latin typeface="Times New Roman" pitchFamily="18" charset="0"/>
              <a:cs typeface="Times New Roman" pitchFamily="18" charset="0"/>
            </a:endParaRPr>
          </a:p>
          <a:p>
            <a:pPr marL="268288" indent="-284163" algn="just">
              <a:spcBef>
                <a:spcPts val="600"/>
              </a:spcBef>
              <a:spcAft>
                <a:spcPts val="600"/>
              </a:spcAft>
            </a:pPr>
            <a:r>
              <a:rPr lang="ro-RO" sz="2400" b="1" dirty="0" smtClean="0">
                <a:solidFill>
                  <a:srgbClr val="000000"/>
                </a:solidFill>
                <a:latin typeface="Times New Roman" pitchFamily="18" charset="0"/>
                <a:cs typeface="Times New Roman" pitchFamily="18" charset="0"/>
              </a:rPr>
              <a:t>Proiecte în curs de dezvoltare:</a:t>
            </a:r>
          </a:p>
          <a:p>
            <a:pPr indent="-284163" algn="just">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conform datelor deținute de AEE până în prezent au fost identificate 2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proiecte, a căror descriere este prezentată în tabelul de mai jos</a:t>
            </a:r>
          </a:p>
          <a:p>
            <a:pPr marL="268288" indent="-284163" algn="just">
              <a:spcBef>
                <a:spcPts val="1800"/>
              </a:spcBef>
              <a:spcAft>
                <a:spcPts val="600"/>
              </a:spcAft>
            </a:pPr>
            <a:endParaRPr lang="ro-RO" sz="2400" b="1" dirty="0" smtClean="0">
              <a:solidFill>
                <a:srgbClr val="000000"/>
              </a:solidFill>
              <a:latin typeface="Times New Roman" pitchFamily="18" charset="0"/>
              <a:cs typeface="Times New Roman" pitchFamily="18" charset="0"/>
            </a:endParaRPr>
          </a:p>
          <a:p>
            <a:pPr marL="268288" indent="-284163" algn="just">
              <a:spcBef>
                <a:spcPts val="600"/>
              </a:spcBef>
              <a:spcAft>
                <a:spcPts val="600"/>
              </a:spcAft>
            </a:pPr>
            <a:endParaRPr lang="ro-RO" sz="2400" b="1" dirty="0" smtClean="0">
              <a:solidFill>
                <a:srgbClr val="000000"/>
              </a:solidFill>
              <a:latin typeface="Times New Roman" pitchFamily="18" charset="0"/>
              <a:cs typeface="Times New Roman" pitchFamily="18" charset="0"/>
            </a:endParaRPr>
          </a:p>
        </p:txBody>
      </p:sp>
      <p:sp>
        <p:nvSpPr>
          <p:cNvPr id="5" name="Titlu 4"/>
          <p:cNvSpPr txBox="1">
            <a:spLocks noGrp="1"/>
          </p:cNvSpPr>
          <p:nvPr>
            <p:ph type="title"/>
          </p:nvPr>
        </p:nvSpPr>
        <p:spPr>
          <a:xfrm>
            <a:off x="457200" y="152400"/>
            <a:ext cx="7162800" cy="707886"/>
          </a:xfrm>
          <a:prstGeom prst="rect">
            <a:avLst/>
          </a:prstGeom>
          <a:noFill/>
        </p:spPr>
        <p:txBody>
          <a:bodyPr wrap="square" rtlCol="0">
            <a:spAutoFit/>
          </a:bodyPr>
          <a:lstStyle/>
          <a:p>
            <a:pPr lvl="0"/>
            <a:r>
              <a:rPr lang="ro-RO" sz="2000" dirty="0" smtClean="0">
                <a:solidFill>
                  <a:srgbClr val="002060"/>
                </a:solidFill>
              </a:rPr>
              <a:t>Proiecte   de valorificare a surselor de energie eoliană</a:t>
            </a:r>
            <a:endParaRPr lang="ru-RU" sz="2000" dirty="0" smtClean="0">
              <a:solidFill>
                <a:srgbClr val="002060"/>
              </a:solidFill>
            </a:endParaRPr>
          </a:p>
        </p:txBody>
      </p:sp>
      <p:sp>
        <p:nvSpPr>
          <p:cNvPr id="1025" name="Rectangle 1"/>
          <p:cNvSpPr>
            <a:spLocks noChangeArrowheads="1"/>
          </p:cNvSpPr>
          <p:nvPr/>
        </p:nvSpPr>
        <p:spPr bwMode="auto">
          <a:xfrm>
            <a:off x="228600" y="838200"/>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ro-RO" sz="2400" b="1" dirty="0" smtClean="0">
                <a:solidFill>
                  <a:srgbClr val="000000"/>
                </a:solidFill>
                <a:latin typeface="Times New Roman" pitchFamily="18" charset="0"/>
                <a:cs typeface="Times New Roman" pitchFamily="18" charset="0"/>
              </a:rPr>
              <a:t>Proiecte implementate:</a:t>
            </a:r>
          </a:p>
        </p:txBody>
      </p:sp>
      <p:sp>
        <p:nvSpPr>
          <p:cNvPr id="6" name="Прямоугольник 5"/>
          <p:cNvSpPr/>
          <p:nvPr/>
        </p:nvSpPr>
        <p:spPr>
          <a:xfrm>
            <a:off x="0" y="2743200"/>
            <a:ext cx="8229600" cy="400110"/>
          </a:xfrm>
          <a:prstGeom prst="rect">
            <a:avLst/>
          </a:prstGeom>
        </p:spPr>
        <p:txBody>
          <a:bodyPr wrap="square">
            <a:spAutoFit/>
          </a:bodyPr>
          <a:lstStyle/>
          <a:p>
            <a:endParaRPr lang="ru-RU" sz="2000" dirty="0" smtClean="0">
              <a:solidFill>
                <a:srgbClr val="000000"/>
              </a:solidFill>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457200" y="4419600"/>
          <a:ext cx="8153400" cy="2394204"/>
        </p:xfrm>
        <a:graphic>
          <a:graphicData uri="http://schemas.openxmlformats.org/drawingml/2006/table">
            <a:tbl>
              <a:tblPr/>
              <a:tblGrid>
                <a:gridCol w="2038350"/>
                <a:gridCol w="2038350"/>
                <a:gridCol w="1790700"/>
                <a:gridCol w="2286000"/>
              </a:tblGrid>
              <a:tr h="731520">
                <a:tc>
                  <a:txBody>
                    <a:bodyPr/>
                    <a:lstStyle/>
                    <a:p>
                      <a:pPr algn="ctr">
                        <a:lnSpc>
                          <a:spcPct val="115000"/>
                        </a:lnSpc>
                        <a:spcBef>
                          <a:spcPts val="1200"/>
                        </a:spcBef>
                        <a:spcAft>
                          <a:spcPts val="1200"/>
                        </a:spcAft>
                      </a:pPr>
                      <a:r>
                        <a:rPr lang="ro-RO" sz="1800" b="1" kern="1200" dirty="0" smtClean="0">
                          <a:solidFill>
                            <a:sysClr val="windowText" lastClr="000000"/>
                          </a:solidFill>
                          <a:latin typeface="Times New Roman" pitchFamily="18" charset="0"/>
                          <a:ea typeface="+mn-ea"/>
                          <a:cs typeface="Times New Roman" pitchFamily="18" charset="0"/>
                        </a:rPr>
                        <a:t>Puterea instalată, MW</a:t>
                      </a:r>
                      <a:endParaRPr lang="ru-RU" sz="1800" b="1"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ro-RO" sz="1800" b="1" kern="1200" dirty="0" smtClean="0">
                          <a:solidFill>
                            <a:sysClr val="windowText" lastClr="000000"/>
                          </a:solidFill>
                          <a:latin typeface="Times New Roman" pitchFamily="18" charset="0"/>
                          <a:ea typeface="+mn-ea"/>
                          <a:cs typeface="Times New Roman" pitchFamily="18" charset="0"/>
                        </a:rPr>
                        <a:t>Faza de dezvoltare</a:t>
                      </a:r>
                      <a:endParaRPr lang="ru-RU" sz="1800" b="1"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ro-RO" sz="1800" b="1" kern="1200" dirty="0" smtClean="0">
                          <a:solidFill>
                            <a:sysClr val="windowText" lastClr="000000"/>
                          </a:solidFill>
                          <a:latin typeface="Times New Roman" pitchFamily="18" charset="0"/>
                          <a:ea typeface="+mn-ea"/>
                          <a:cs typeface="Times New Roman" pitchFamily="18" charset="0"/>
                        </a:rPr>
                        <a:t>Investitorul</a:t>
                      </a:r>
                      <a:endParaRPr lang="ru-RU" sz="1800" b="1"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ro-RO" sz="1800" b="1" kern="1200" dirty="0" smtClean="0">
                          <a:solidFill>
                            <a:sysClr val="windowText" lastClr="000000"/>
                          </a:solidFill>
                          <a:latin typeface="Times New Roman" pitchFamily="18" charset="0"/>
                          <a:ea typeface="+mn-ea"/>
                          <a:cs typeface="Times New Roman" pitchFamily="18" charset="0"/>
                        </a:rPr>
                        <a:t>Amplasarea</a:t>
                      </a:r>
                      <a:endParaRPr lang="ru-RU" sz="1800" b="1"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280">
                <a:tc>
                  <a:txBody>
                    <a:bodyPr/>
                    <a:lstStyle/>
                    <a:p>
                      <a:pPr algn="ctr">
                        <a:lnSpc>
                          <a:spcPct val="115000"/>
                        </a:lnSpc>
                        <a:spcBef>
                          <a:spcPts val="1200"/>
                        </a:spcBef>
                        <a:spcAft>
                          <a:spcPts val="0"/>
                        </a:spcAft>
                      </a:pPr>
                      <a:endParaRPr lang="ro-RO" sz="1800" kern="1200" dirty="0" smtClean="0">
                        <a:solidFill>
                          <a:sysClr val="windowText" lastClr="000000"/>
                        </a:solidFill>
                        <a:latin typeface="Times New Roman" pitchFamily="18" charset="0"/>
                        <a:ea typeface="+mn-ea"/>
                        <a:cs typeface="Times New Roman" pitchFamily="18" charset="0"/>
                      </a:endParaRPr>
                    </a:p>
                    <a:p>
                      <a:pPr algn="ctr">
                        <a:lnSpc>
                          <a:spcPct val="115000"/>
                        </a:lnSpc>
                        <a:spcBef>
                          <a:spcPts val="0"/>
                        </a:spcBef>
                        <a:spcAft>
                          <a:spcPts val="0"/>
                        </a:spcAft>
                      </a:pPr>
                      <a:r>
                        <a:rPr lang="ro-RO" sz="1800" kern="1200" dirty="0" smtClean="0">
                          <a:solidFill>
                            <a:sysClr val="windowText" lastClr="000000"/>
                          </a:solidFill>
                          <a:latin typeface="Times New Roman" pitchFamily="18" charset="0"/>
                          <a:ea typeface="+mn-ea"/>
                          <a:cs typeface="Times New Roman" pitchFamily="18" charset="0"/>
                        </a:rPr>
                        <a:t>36</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600"/>
                        </a:spcAft>
                      </a:pPr>
                      <a:r>
                        <a:rPr lang="ro-RO" sz="1800" kern="1200" dirty="0" smtClean="0">
                          <a:solidFill>
                            <a:sysClr val="windowText" lastClr="000000"/>
                          </a:solidFill>
                          <a:latin typeface="Times New Roman" pitchFamily="18" charset="0"/>
                          <a:ea typeface="+mn-ea"/>
                          <a:cs typeface="Times New Roman" pitchFamily="18" charset="0"/>
                        </a:rPr>
                        <a:t>Elaborarea studiului de fezabilitate</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0"/>
                        </a:spcAft>
                      </a:pPr>
                      <a:endParaRPr lang="ro-RO" sz="1800" kern="1200" dirty="0" smtClean="0">
                        <a:solidFill>
                          <a:sysClr val="windowText" lastClr="000000"/>
                        </a:solidFill>
                        <a:latin typeface="Times New Roman" pitchFamily="18" charset="0"/>
                        <a:ea typeface="+mn-ea"/>
                        <a:cs typeface="Times New Roman" pitchFamily="18" charset="0"/>
                      </a:endParaRPr>
                    </a:p>
                    <a:p>
                      <a:pPr algn="ctr">
                        <a:lnSpc>
                          <a:spcPct val="115000"/>
                        </a:lnSpc>
                        <a:spcBef>
                          <a:spcPts val="0"/>
                        </a:spcBef>
                        <a:spcAft>
                          <a:spcPts val="0"/>
                        </a:spcAft>
                      </a:pPr>
                      <a:r>
                        <a:rPr lang="ro-RO" sz="1800" kern="1200" dirty="0" err="1" smtClean="0">
                          <a:solidFill>
                            <a:sysClr val="windowText" lastClr="000000"/>
                          </a:solidFill>
                          <a:latin typeface="Times New Roman" pitchFamily="18" charset="0"/>
                          <a:ea typeface="+mn-ea"/>
                          <a:cs typeface="Times New Roman" pitchFamily="18" charset="0"/>
                        </a:rPr>
                        <a:t>Renerg</a:t>
                      </a:r>
                      <a:r>
                        <a:rPr lang="ro-RO" sz="1800" kern="1200" dirty="0" smtClean="0">
                          <a:solidFill>
                            <a:sysClr val="windowText" lastClr="000000"/>
                          </a:solidFill>
                          <a:latin typeface="Times New Roman" pitchFamily="18" charset="0"/>
                          <a:ea typeface="+mn-ea"/>
                          <a:cs typeface="Times New Roman" pitchFamily="18" charset="0"/>
                        </a:rPr>
                        <a:t> S.R.L</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endParaRPr lang="ro-RO" sz="1800" kern="1200" dirty="0" smtClean="0">
                        <a:solidFill>
                          <a:sysClr val="windowText" lastClr="000000"/>
                        </a:solidFill>
                        <a:latin typeface="Times New Roman" pitchFamily="18" charset="0"/>
                        <a:ea typeface="+mn-ea"/>
                        <a:cs typeface="Times New Roman" pitchFamily="18" charset="0"/>
                      </a:endParaRPr>
                    </a:p>
                    <a:p>
                      <a:pPr algn="ctr">
                        <a:lnSpc>
                          <a:spcPct val="115000"/>
                        </a:lnSpc>
                        <a:spcBef>
                          <a:spcPts val="0"/>
                        </a:spcBef>
                        <a:spcAft>
                          <a:spcPts val="0"/>
                        </a:spcAft>
                      </a:pPr>
                      <a:r>
                        <a:rPr lang="ro-RO" sz="1800" kern="1200" dirty="0" smtClean="0">
                          <a:solidFill>
                            <a:sysClr val="windowText" lastClr="000000"/>
                          </a:solidFill>
                          <a:latin typeface="Times New Roman" pitchFamily="18" charset="0"/>
                          <a:ea typeface="+mn-ea"/>
                          <a:cs typeface="Times New Roman" pitchFamily="18" charset="0"/>
                        </a:rPr>
                        <a:t>Nisporeni</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680">
                <a:tc>
                  <a:txBody>
                    <a:bodyPr/>
                    <a:lstStyle/>
                    <a:p>
                      <a:pPr algn="ctr">
                        <a:lnSpc>
                          <a:spcPct val="115000"/>
                        </a:lnSpc>
                        <a:spcBef>
                          <a:spcPts val="0"/>
                        </a:spcBef>
                        <a:spcAft>
                          <a:spcPts val="0"/>
                        </a:spcAft>
                      </a:pPr>
                      <a:r>
                        <a:rPr lang="ro-RO" sz="1800" kern="1200" dirty="0" smtClean="0">
                          <a:solidFill>
                            <a:sysClr val="windowText" lastClr="000000"/>
                          </a:solidFill>
                          <a:latin typeface="Times New Roman" pitchFamily="18" charset="0"/>
                          <a:ea typeface="+mn-ea"/>
                          <a:cs typeface="Times New Roman" pitchFamily="18" charset="0"/>
                        </a:rPr>
                        <a:t>15</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600"/>
                        </a:spcAft>
                      </a:pPr>
                      <a:r>
                        <a:rPr lang="ro-RO" sz="1800" kern="1200" dirty="0" smtClean="0">
                          <a:solidFill>
                            <a:sysClr val="windowText" lastClr="000000"/>
                          </a:solidFill>
                          <a:latin typeface="Times New Roman" pitchFamily="18" charset="0"/>
                          <a:ea typeface="+mn-ea"/>
                          <a:cs typeface="Times New Roman" pitchFamily="18" charset="0"/>
                        </a:rPr>
                        <a:t>Elaborarea studiului de fezabilitate</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0"/>
                        </a:spcBef>
                        <a:spcAft>
                          <a:spcPts val="0"/>
                        </a:spcAft>
                      </a:pPr>
                      <a:r>
                        <a:rPr lang="ro-RO" sz="1800" kern="1200" dirty="0" smtClean="0">
                          <a:solidFill>
                            <a:sysClr val="windowText" lastClr="000000"/>
                          </a:solidFill>
                          <a:latin typeface="Times New Roman" pitchFamily="18" charset="0"/>
                          <a:ea typeface="+mn-ea"/>
                          <a:cs typeface="Times New Roman" pitchFamily="18" charset="0"/>
                        </a:rPr>
                        <a:t>ÎCS ”Electra </a:t>
                      </a:r>
                      <a:r>
                        <a:rPr lang="ro-RO" sz="1800" kern="1200" dirty="0" err="1" smtClean="0">
                          <a:solidFill>
                            <a:sysClr val="windowText" lastClr="000000"/>
                          </a:solidFill>
                          <a:latin typeface="Times New Roman" pitchFamily="18" charset="0"/>
                          <a:ea typeface="+mn-ea"/>
                          <a:cs typeface="Times New Roman" pitchFamily="18" charset="0"/>
                        </a:rPr>
                        <a:t>Norte</a:t>
                      </a:r>
                      <a:r>
                        <a:rPr lang="ro-RO" sz="1800" kern="1200" baseline="0" dirty="0" smtClean="0">
                          <a:solidFill>
                            <a:sysClr val="windowText" lastClr="000000"/>
                          </a:solidFill>
                          <a:latin typeface="Times New Roman" pitchFamily="18" charset="0"/>
                          <a:ea typeface="+mn-ea"/>
                          <a:cs typeface="Times New Roman" pitchFamily="18" charset="0"/>
                        </a:rPr>
                        <a:t> </a:t>
                      </a:r>
                      <a:r>
                        <a:rPr lang="ro-RO" sz="1800" kern="1200" baseline="0" dirty="0" err="1" smtClean="0">
                          <a:solidFill>
                            <a:sysClr val="windowText" lastClr="000000"/>
                          </a:solidFill>
                          <a:latin typeface="Times New Roman" pitchFamily="18" charset="0"/>
                          <a:ea typeface="+mn-ea"/>
                          <a:cs typeface="Times New Roman" pitchFamily="18" charset="0"/>
                        </a:rPr>
                        <a:t>Molwind</a:t>
                      </a:r>
                      <a:r>
                        <a:rPr lang="ro-RO" sz="1800" kern="1200" baseline="0" dirty="0" smtClean="0">
                          <a:solidFill>
                            <a:sysClr val="windowText" lastClr="000000"/>
                          </a:solidFill>
                          <a:latin typeface="Times New Roman" pitchFamily="18" charset="0"/>
                          <a:ea typeface="+mn-ea"/>
                          <a:cs typeface="Times New Roman" pitchFamily="18" charset="0"/>
                        </a:rPr>
                        <a:t> ” SRL</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0"/>
                        </a:spcBef>
                        <a:spcAft>
                          <a:spcPts val="0"/>
                        </a:spcAft>
                      </a:pPr>
                      <a:r>
                        <a:rPr lang="ro-RO" sz="1800" kern="1200" dirty="0" err="1" smtClean="0">
                          <a:solidFill>
                            <a:sysClr val="windowText" lastClr="000000"/>
                          </a:solidFill>
                          <a:latin typeface="Times New Roman" pitchFamily="18" charset="0"/>
                          <a:ea typeface="+mn-ea"/>
                          <a:cs typeface="Times New Roman" pitchFamily="18" charset="0"/>
                        </a:rPr>
                        <a:t>Țîntăreni</a:t>
                      </a:r>
                      <a:r>
                        <a:rPr lang="ro-RO" sz="1800" kern="1200" dirty="0" smtClean="0">
                          <a:solidFill>
                            <a:sysClr val="windowText" lastClr="000000"/>
                          </a:solidFill>
                          <a:latin typeface="Times New Roman" pitchFamily="18" charset="0"/>
                          <a:ea typeface="+mn-ea"/>
                          <a:cs typeface="Times New Roman" pitchFamily="18" charset="0"/>
                        </a:rPr>
                        <a:t>,</a:t>
                      </a:r>
                      <a:r>
                        <a:rPr lang="ro-RO" sz="1800" kern="1200" baseline="0" dirty="0" smtClean="0">
                          <a:solidFill>
                            <a:sysClr val="windowText" lastClr="000000"/>
                          </a:solidFill>
                          <a:latin typeface="Times New Roman" pitchFamily="18" charset="0"/>
                          <a:ea typeface="+mn-ea"/>
                          <a:cs typeface="Times New Roman" pitchFamily="18" charset="0"/>
                        </a:rPr>
                        <a:t> Anenii Noi</a:t>
                      </a:r>
                      <a:endParaRPr lang="ru-RU" sz="1800" kern="1200" dirty="0" smtClean="0">
                        <a:solidFill>
                          <a:sysClr val="windowText" lastClr="00000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51520" y="1219200"/>
            <a:ext cx="8352928" cy="1323439"/>
          </a:xfrm>
          <a:prstGeom prst="rect">
            <a:avLst/>
          </a:prstGeom>
        </p:spPr>
        <p:txBody>
          <a:bodyPr wrap="square">
            <a:spAutoFit/>
          </a:bodyPr>
          <a:lstStyle/>
          <a:p>
            <a:pPr marL="268288" indent="-284163" algn="just">
              <a:spcBef>
                <a:spcPts val="2400"/>
              </a:spcBef>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La moment există 2 centrale de acest tip dintre care: una se afla la Costești, pe râul Prut cu o capacitate totală de 16 MW, iar alta se află la Dubăsari, pe râul Nistru cu o capacitate totală de 48 MW (în afara controlului autorităților R. Moldova); </a:t>
            </a:r>
          </a:p>
        </p:txBody>
      </p:sp>
      <p:sp>
        <p:nvSpPr>
          <p:cNvPr id="5" name="Titlu 4"/>
          <p:cNvSpPr txBox="1">
            <a:spLocks noGrp="1"/>
          </p:cNvSpPr>
          <p:nvPr>
            <p:ph type="title"/>
          </p:nvPr>
        </p:nvSpPr>
        <p:spPr>
          <a:xfrm>
            <a:off x="457200" y="228600"/>
            <a:ext cx="7162800" cy="400110"/>
          </a:xfrm>
          <a:prstGeom prst="rect">
            <a:avLst/>
          </a:prstGeom>
          <a:noFill/>
        </p:spPr>
        <p:txBody>
          <a:bodyPr wrap="square" rtlCol="0">
            <a:spAutoFit/>
          </a:bodyPr>
          <a:lstStyle/>
          <a:p>
            <a:pPr lvl="0" algn="ctr"/>
            <a:r>
              <a:rPr lang="ro-RO" sz="2000" dirty="0" smtClean="0">
                <a:solidFill>
                  <a:srgbClr val="002060"/>
                </a:solidFill>
              </a:rPr>
              <a:t>Proiecte   Hidro</a:t>
            </a:r>
            <a:endParaRPr lang="ru-RU" sz="2000" dirty="0" smtClean="0">
              <a:solidFill>
                <a:srgbClr val="002060"/>
              </a:solidFill>
            </a:endParaRPr>
          </a:p>
        </p:txBody>
      </p:sp>
      <p:sp>
        <p:nvSpPr>
          <p:cNvPr id="1025" name="Rectangle 1"/>
          <p:cNvSpPr>
            <a:spLocks noChangeArrowheads="1"/>
          </p:cNvSpPr>
          <p:nvPr/>
        </p:nvSpPr>
        <p:spPr bwMode="auto">
          <a:xfrm>
            <a:off x="228600" y="685800"/>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ro-RO" sz="2400" b="1" dirty="0" smtClean="0">
                <a:solidFill>
                  <a:srgbClr val="000000"/>
                </a:solidFill>
                <a:latin typeface="Times New Roman" pitchFamily="18" charset="0"/>
                <a:cs typeface="Times New Roman" pitchFamily="18" charset="0"/>
              </a:rPr>
              <a:t>Proiecte implementate:</a:t>
            </a:r>
          </a:p>
        </p:txBody>
      </p:sp>
      <p:sp>
        <p:nvSpPr>
          <p:cNvPr id="6" name="Titlu 4"/>
          <p:cNvSpPr txBox="1">
            <a:spLocks/>
          </p:cNvSpPr>
          <p:nvPr/>
        </p:nvSpPr>
        <p:spPr>
          <a:xfrm>
            <a:off x="457200" y="3048000"/>
            <a:ext cx="7848600" cy="400110"/>
          </a:xfrm>
          <a:prstGeom prst="rect">
            <a:avLst/>
          </a:prstGeom>
          <a:noFill/>
        </p:spPr>
        <p:txBody>
          <a:bodyPr vert="horz" wrap="square" lIns="91440" tIns="45720" rIns="91440" bIns="45720" rtlCol="0" anchor="b">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2000" b="0" i="0" u="none" strike="noStrike" kern="1200" cap="all" spc="-60" normalizeH="0" baseline="0" noProof="0" dirty="0" smtClean="0">
                <a:ln>
                  <a:noFill/>
                </a:ln>
                <a:solidFill>
                  <a:srgbClr val="002060"/>
                </a:solidFill>
                <a:effectLst/>
                <a:uLnTx/>
                <a:uFillTx/>
                <a:latin typeface="+mj-lt"/>
                <a:ea typeface="+mj-ea"/>
                <a:cs typeface="+mj-cs"/>
              </a:rPr>
              <a:t>Proiecte de valorificare a energiei din biomasă</a:t>
            </a:r>
            <a:endParaRPr kumimoji="0" lang="ru-RU" sz="2000" b="0" i="0" u="none" strike="noStrike" kern="1200" cap="all" spc="-60" normalizeH="0" baseline="0" noProof="0" dirty="0" smtClean="0">
              <a:ln>
                <a:noFill/>
              </a:ln>
              <a:solidFill>
                <a:srgbClr val="002060"/>
              </a:solidFill>
              <a:effectLst/>
              <a:uLnTx/>
              <a:uFillTx/>
              <a:latin typeface="+mj-lt"/>
              <a:ea typeface="+mj-ea"/>
              <a:cs typeface="+mj-cs"/>
            </a:endParaRPr>
          </a:p>
        </p:txBody>
      </p:sp>
      <p:sp>
        <p:nvSpPr>
          <p:cNvPr id="7" name="Прямоугольник 6"/>
          <p:cNvSpPr/>
          <p:nvPr/>
        </p:nvSpPr>
        <p:spPr>
          <a:xfrm>
            <a:off x="304800" y="3581400"/>
            <a:ext cx="8352928" cy="2970044"/>
          </a:xfrm>
          <a:prstGeom prst="rect">
            <a:avLst/>
          </a:prstGeom>
        </p:spPr>
        <p:txBody>
          <a:bodyPr wrap="square">
            <a:spAutoFit/>
          </a:bodyPr>
          <a:lstStyle/>
          <a:p>
            <a:pPr marL="268288" lvl="0" indent="-284163" algn="just">
              <a:spcAft>
                <a:spcPts val="600"/>
              </a:spcAft>
            </a:pPr>
            <a:r>
              <a:rPr lang="ro-RO" sz="2400" b="1" dirty="0" smtClean="0">
                <a:solidFill>
                  <a:srgbClr val="000000"/>
                </a:solidFill>
                <a:latin typeface="Times New Roman" pitchFamily="18" charset="0"/>
                <a:cs typeface="Times New Roman" pitchFamily="18" charset="0"/>
              </a:rPr>
              <a:t>Proiecte implementate:</a:t>
            </a:r>
          </a:p>
          <a:p>
            <a:pPr marL="268288" indent="-284163" algn="just">
              <a:spcAft>
                <a:spcPts val="600"/>
              </a:spcAft>
              <a:buFont typeface="Arial" pitchFamily="34" charset="0"/>
              <a:buChar char="•"/>
            </a:pPr>
            <a:r>
              <a:rPr lang="ro-RO" sz="2000" dirty="0" smtClean="0">
                <a:solidFill>
                  <a:srgbClr val="000000"/>
                </a:solidFill>
                <a:latin typeface="Times New Roman" pitchFamily="18" charset="0"/>
                <a:cs typeface="Times New Roman" pitchFamily="18" charset="0"/>
              </a:rPr>
              <a:t>Unicul proiect în R. Moldova, în domeniul producerii biogazului din deșeuri agricole, care are tarif aprobat de ANRE, este instalația de cogenerare cu </a:t>
            </a:r>
            <a:r>
              <a:rPr lang="ro-RO" sz="2000" dirty="0" err="1" smtClean="0">
                <a:solidFill>
                  <a:srgbClr val="000000"/>
                </a:solidFill>
                <a:latin typeface="Times New Roman" pitchFamily="18" charset="0"/>
                <a:cs typeface="Times New Roman" pitchFamily="18" charset="0"/>
              </a:rPr>
              <a:t>P</a:t>
            </a:r>
            <a:r>
              <a:rPr lang="ro-RO" sz="2000" baseline="-25000" dirty="0" err="1" smtClean="0">
                <a:solidFill>
                  <a:srgbClr val="000000"/>
                </a:solidFill>
                <a:latin typeface="Times New Roman" pitchFamily="18" charset="0"/>
                <a:cs typeface="Times New Roman" pitchFamily="18" charset="0"/>
              </a:rPr>
              <a:t>inst</a:t>
            </a:r>
            <a:r>
              <a:rPr lang="ro-RO" sz="2000" baseline="-25000" dirty="0" smtClean="0">
                <a:solidFill>
                  <a:srgbClr val="000000"/>
                </a:solidFill>
                <a:latin typeface="Times New Roman" pitchFamily="18" charset="0"/>
                <a:cs typeface="Times New Roman" pitchFamily="18" charset="0"/>
              </a:rPr>
              <a:t>.</a:t>
            </a:r>
            <a:r>
              <a:rPr lang="ro-RO" sz="2000" dirty="0" smtClean="0">
                <a:solidFill>
                  <a:srgbClr val="000000"/>
                </a:solidFill>
                <a:latin typeface="Times New Roman" pitchFamily="18" charset="0"/>
                <a:cs typeface="Times New Roman" pitchFamily="18" charset="0"/>
              </a:rPr>
              <a:t>=85 </a:t>
            </a:r>
            <a:r>
              <a:rPr lang="ro-RO" sz="2000" dirty="0" err="1" smtClean="0">
                <a:solidFill>
                  <a:srgbClr val="000000"/>
                </a:solidFill>
                <a:latin typeface="Times New Roman" pitchFamily="18" charset="0"/>
                <a:cs typeface="Times New Roman" pitchFamily="18" charset="0"/>
              </a:rPr>
              <a:t>kWe</a:t>
            </a:r>
            <a:r>
              <a:rPr lang="ro-RO" sz="2000" dirty="0" smtClean="0">
                <a:solidFill>
                  <a:srgbClr val="000000"/>
                </a:solidFill>
                <a:latin typeface="Times New Roman" pitchFamily="18" charset="0"/>
                <a:cs typeface="Times New Roman" pitchFamily="18" charset="0"/>
              </a:rPr>
              <a:t> și </a:t>
            </a:r>
            <a:r>
              <a:rPr lang="ro-RO" sz="2000" dirty="0" err="1" smtClean="0">
                <a:solidFill>
                  <a:srgbClr val="000000"/>
                </a:solidFill>
                <a:latin typeface="Times New Roman" pitchFamily="18" charset="0"/>
                <a:cs typeface="Times New Roman" pitchFamily="18" charset="0"/>
              </a:rPr>
              <a:t>P</a:t>
            </a:r>
            <a:r>
              <a:rPr lang="ro-RO" sz="2000" baseline="-25000" dirty="0" err="1" smtClean="0">
                <a:solidFill>
                  <a:srgbClr val="000000"/>
                </a:solidFill>
                <a:latin typeface="Times New Roman" pitchFamily="18" charset="0"/>
                <a:cs typeface="Times New Roman" pitchFamily="18" charset="0"/>
              </a:rPr>
              <a:t>inst</a:t>
            </a:r>
            <a:r>
              <a:rPr lang="ro-RO" sz="2000" baseline="-25000" dirty="0" smtClean="0">
                <a:solidFill>
                  <a:srgbClr val="000000"/>
                </a:solidFill>
                <a:latin typeface="Times New Roman" pitchFamily="18" charset="0"/>
                <a:cs typeface="Times New Roman" pitchFamily="18" charset="0"/>
              </a:rPr>
              <a:t>.</a:t>
            </a:r>
            <a:r>
              <a:rPr lang="ro-RO" sz="2000" dirty="0" smtClean="0">
                <a:solidFill>
                  <a:srgbClr val="000000"/>
                </a:solidFill>
                <a:latin typeface="Times New Roman" pitchFamily="18" charset="0"/>
                <a:cs typeface="Times New Roman" pitchFamily="18" charset="0"/>
              </a:rPr>
              <a:t>= 140 </a:t>
            </a:r>
            <a:r>
              <a:rPr lang="ro-RO" sz="2000" dirty="0" err="1" smtClean="0">
                <a:solidFill>
                  <a:srgbClr val="000000"/>
                </a:solidFill>
                <a:latin typeface="Times New Roman" pitchFamily="18" charset="0"/>
                <a:cs typeface="Times New Roman" pitchFamily="18" charset="0"/>
              </a:rPr>
              <a:t>kWth</a:t>
            </a:r>
            <a:r>
              <a:rPr lang="ro-RO" sz="2000" dirty="0" smtClean="0">
                <a:solidFill>
                  <a:srgbClr val="000000"/>
                </a:solidFill>
                <a:latin typeface="Times New Roman" pitchFamily="18" charset="0"/>
                <a:cs typeface="Times New Roman" pitchFamily="18" charset="0"/>
              </a:rPr>
              <a:t>, aflată în proprietatea dlui Morari Vasile Ion din satul Colonița.</a:t>
            </a:r>
            <a:endParaRPr lang="ru-RU" sz="2000" dirty="0" smtClean="0">
              <a:solidFill>
                <a:srgbClr val="000000"/>
              </a:solidFill>
              <a:latin typeface="Times New Roman" pitchFamily="18" charset="0"/>
              <a:cs typeface="Times New Roman" pitchFamily="18" charset="0"/>
            </a:endParaRPr>
          </a:p>
          <a:p>
            <a:pPr marL="268288" indent="-284163" algn="just">
              <a:spcBef>
                <a:spcPts val="1800"/>
              </a:spcBef>
              <a:spcAft>
                <a:spcPts val="600"/>
              </a:spcAft>
            </a:pPr>
            <a:endParaRPr lang="ro-RO" sz="2400" b="1" dirty="0" smtClean="0">
              <a:solidFill>
                <a:srgbClr val="000000"/>
              </a:solidFill>
              <a:latin typeface="Times New Roman" pitchFamily="18" charset="0"/>
              <a:cs typeface="Times New Roman" pitchFamily="18" charset="0"/>
            </a:endParaRPr>
          </a:p>
          <a:p>
            <a:pPr marL="268288" indent="-284163" algn="just">
              <a:spcBef>
                <a:spcPts val="600"/>
              </a:spcBef>
              <a:spcAft>
                <a:spcPts val="600"/>
              </a:spcAft>
            </a:pPr>
            <a:endParaRPr lang="ro-RO" sz="2400" b="1"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04800" y="914400"/>
            <a:ext cx="8229600" cy="1031051"/>
          </a:xfrm>
          <a:prstGeom prst="rect">
            <a:avLst/>
          </a:prstGeom>
        </p:spPr>
        <p:txBody>
          <a:bodyPr wrap="square">
            <a:spAutoFit/>
          </a:bodyPr>
          <a:lstStyle/>
          <a:p>
            <a:pPr marL="268288" indent="-284163" algn="just">
              <a:spcBef>
                <a:spcPts val="600"/>
              </a:spcBef>
              <a:spcAft>
                <a:spcPts val="600"/>
              </a:spcAft>
            </a:pPr>
            <a:r>
              <a:rPr lang="ro-RO" sz="2000" b="1" dirty="0" smtClean="0">
                <a:solidFill>
                  <a:srgbClr val="000000"/>
                </a:solidFill>
                <a:latin typeface="Times New Roman" pitchFamily="18" charset="0"/>
                <a:cs typeface="Times New Roman" pitchFamily="18" charset="0"/>
              </a:rPr>
              <a:t>Proiecte în curs de dezvoltare:</a:t>
            </a:r>
          </a:p>
          <a:p>
            <a:pPr marL="268288" indent="-284163" algn="just">
              <a:spcAft>
                <a:spcPts val="600"/>
              </a:spcAft>
              <a:buFont typeface="Arial" pitchFamily="34" charset="0"/>
              <a:buChar char="•"/>
            </a:pPr>
            <a:r>
              <a:rPr lang="ro-RO" dirty="0" smtClean="0">
                <a:solidFill>
                  <a:srgbClr val="000000"/>
                </a:solidFill>
                <a:latin typeface="Times New Roman" pitchFamily="18" charset="0"/>
                <a:cs typeface="Times New Roman" pitchFamily="18" charset="0"/>
              </a:rPr>
              <a:t>Alte proiecte de producere a energiei electrice prin intermediul instalațiilor de cogenerare alimentate cu biogaz și </a:t>
            </a:r>
            <a:r>
              <a:rPr lang="ro-RO" dirty="0" err="1" smtClean="0">
                <a:solidFill>
                  <a:srgbClr val="000000"/>
                </a:solidFill>
                <a:latin typeface="Times New Roman" pitchFamily="18" charset="0"/>
                <a:cs typeface="Times New Roman" pitchFamily="18" charset="0"/>
              </a:rPr>
              <a:t>Landfill</a:t>
            </a:r>
            <a:r>
              <a:rPr lang="ro-RO" dirty="0" smtClean="0">
                <a:solidFill>
                  <a:srgbClr val="000000"/>
                </a:solidFill>
                <a:latin typeface="Times New Roman" pitchFamily="18" charset="0"/>
                <a:cs typeface="Times New Roman" pitchFamily="18" charset="0"/>
              </a:rPr>
              <a:t> gas sunt descrise în tabelul de mai jos.</a:t>
            </a:r>
          </a:p>
        </p:txBody>
      </p:sp>
      <p:graphicFrame>
        <p:nvGraphicFramePr>
          <p:cNvPr id="8" name="Таблица 7"/>
          <p:cNvGraphicFramePr>
            <a:graphicFrameLocks noGrp="1"/>
          </p:cNvGraphicFramePr>
          <p:nvPr/>
        </p:nvGraphicFramePr>
        <p:xfrm>
          <a:off x="457200" y="2133600"/>
          <a:ext cx="8153399" cy="4460113"/>
        </p:xfrm>
        <a:graphic>
          <a:graphicData uri="http://schemas.openxmlformats.org/drawingml/2006/table">
            <a:tbl>
              <a:tblPr/>
              <a:tblGrid>
                <a:gridCol w="1630678"/>
                <a:gridCol w="1629829"/>
                <a:gridCol w="1629829"/>
                <a:gridCol w="1629829"/>
                <a:gridCol w="1633234"/>
              </a:tblGrid>
              <a:tr h="354615">
                <a:tc>
                  <a:txBody>
                    <a:bodyPr/>
                    <a:lstStyle/>
                    <a:p>
                      <a:pPr algn="ctr">
                        <a:lnSpc>
                          <a:spcPct val="115000"/>
                        </a:lnSpc>
                        <a:spcBef>
                          <a:spcPts val="600"/>
                        </a:spcBef>
                        <a:spcAft>
                          <a:spcPts val="0"/>
                        </a:spcAft>
                      </a:pPr>
                      <a:r>
                        <a:rPr lang="ro-RO" sz="1400" b="1" kern="1200" dirty="0" smtClean="0">
                          <a:solidFill>
                            <a:sysClr val="windowText" lastClr="000000"/>
                          </a:solidFill>
                          <a:latin typeface="Times New Roman" pitchFamily="18" charset="0"/>
                          <a:ea typeface="+mn-ea"/>
                          <a:cs typeface="Times New Roman" pitchFamily="18" charset="0"/>
                        </a:rPr>
                        <a:t>Tehnologia</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kern="1200" dirty="0" smtClean="0">
                          <a:solidFill>
                            <a:sysClr val="windowText" lastClr="000000"/>
                          </a:solidFill>
                          <a:latin typeface="Times New Roman" pitchFamily="18" charset="0"/>
                          <a:ea typeface="+mn-ea"/>
                          <a:cs typeface="Times New Roman" pitchFamily="18" charset="0"/>
                        </a:rPr>
                        <a:t>Puterea instalată, MW</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kern="1200" dirty="0" smtClean="0">
                          <a:solidFill>
                            <a:sysClr val="windowText" lastClr="000000"/>
                          </a:solidFill>
                          <a:latin typeface="Times New Roman" pitchFamily="18" charset="0"/>
                          <a:ea typeface="+mn-ea"/>
                          <a:cs typeface="Times New Roman" pitchFamily="18" charset="0"/>
                        </a:rPr>
                        <a:t>Faza de dezvoltare</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ro-RO" sz="1400" b="1" kern="1200" dirty="0" smtClean="0">
                          <a:solidFill>
                            <a:sysClr val="windowText" lastClr="000000"/>
                          </a:solidFill>
                          <a:latin typeface="Times New Roman" pitchFamily="18" charset="0"/>
                          <a:ea typeface="+mn-ea"/>
                          <a:cs typeface="Times New Roman" pitchFamily="18" charset="0"/>
                        </a:rPr>
                        <a:t>Investitorul</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ro-RO" sz="1400" b="1" kern="1200" dirty="0" smtClean="0">
                          <a:solidFill>
                            <a:sysClr val="windowText" lastClr="000000"/>
                          </a:solidFill>
                          <a:latin typeface="Times New Roman" pitchFamily="18" charset="0"/>
                          <a:ea typeface="+mn-ea"/>
                          <a:cs typeface="Times New Roman" pitchFamily="18" charset="0"/>
                        </a:rPr>
                        <a:t>Amplasarea</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283">
                <a:tc>
                  <a:txBody>
                    <a:bodyPr/>
                    <a:lstStyle/>
                    <a:p>
                      <a:pPr algn="ctr">
                        <a:lnSpc>
                          <a:spcPct val="115000"/>
                        </a:lnSpc>
                        <a:spcBef>
                          <a:spcPts val="600"/>
                        </a:spcBef>
                        <a:spcAft>
                          <a:spcPts val="0"/>
                        </a:spcAft>
                      </a:pPr>
                      <a:endParaRPr lang="ro-RO"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Bef>
                          <a:spcPts val="600"/>
                        </a:spcBef>
                        <a:spcAft>
                          <a:spcPts val="0"/>
                        </a:spcAft>
                      </a:pPr>
                      <a:r>
                        <a:rPr lang="ro-RO" sz="1400" b="1" kern="1200" dirty="0" smtClean="0">
                          <a:solidFill>
                            <a:sysClr val="windowText" lastClr="000000"/>
                          </a:solidFill>
                          <a:latin typeface="Times New Roman" pitchFamily="18" charset="0"/>
                          <a:ea typeface="+mn-ea"/>
                          <a:cs typeface="Times New Roman" pitchFamily="18" charset="0"/>
                        </a:rPr>
                        <a:t>Biogaz</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02252">
                <a:tc>
                  <a:txBody>
                    <a:bodyPr/>
                    <a:lstStyle/>
                    <a:p>
                      <a:pPr algn="l">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CHP  pe biogaz, obținut din dejecțiile de la fermele de păsări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1,059</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Elaborarea studiului de fezabilitate</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Ferma de păsări Floreni  S:A</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Floreni, r. Anenii Noi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5975">
                <a:tc>
                  <a:txBody>
                    <a:bodyPr/>
                    <a:lstStyle/>
                    <a:p>
                      <a:pPr algn="l">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CHP  pe biogaz, obținut din deșeurile rezultate la producerea alcoolului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2,0</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În construcție</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Garma Grup SRL</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err="1" smtClean="0">
                          <a:solidFill>
                            <a:sysClr val="windowText" lastClr="000000"/>
                          </a:solidFill>
                          <a:latin typeface="Times New Roman" pitchFamily="18" charset="0"/>
                          <a:ea typeface="+mn-ea"/>
                          <a:cs typeface="Times New Roman" pitchFamily="18" charset="0"/>
                        </a:rPr>
                        <a:t>Fîrladeni</a:t>
                      </a:r>
                      <a:r>
                        <a:rPr lang="ro-RO" sz="1200" kern="1200" dirty="0" smtClean="0">
                          <a:solidFill>
                            <a:sysClr val="windowText" lastClr="000000"/>
                          </a:solidFill>
                          <a:latin typeface="Times New Roman" pitchFamily="18" charset="0"/>
                          <a:ea typeface="+mn-ea"/>
                          <a:cs typeface="Times New Roman" pitchFamily="18" charset="0"/>
                        </a:rPr>
                        <a:t>, r. </a:t>
                      </a:r>
                      <a:r>
                        <a:rPr lang="ro-RO" sz="1200" kern="1200" dirty="0" err="1" smtClean="0">
                          <a:solidFill>
                            <a:sysClr val="windowText" lastClr="000000"/>
                          </a:solidFill>
                          <a:latin typeface="Times New Roman" pitchFamily="18" charset="0"/>
                          <a:ea typeface="+mn-ea"/>
                          <a:cs typeface="Times New Roman" pitchFamily="18" charset="0"/>
                        </a:rPr>
                        <a:t>Hincești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283">
                <a:tc gridSpan="5">
                  <a:txBody>
                    <a:bodyPr/>
                    <a:lstStyle/>
                    <a:p>
                      <a:pPr algn="ctr">
                        <a:lnSpc>
                          <a:spcPct val="115000"/>
                        </a:lnSpc>
                        <a:spcAft>
                          <a:spcPts val="0"/>
                        </a:spcAft>
                      </a:pPr>
                      <a:r>
                        <a:rPr lang="ro-RO" sz="1400" b="1" kern="1200" dirty="0" smtClean="0">
                          <a:solidFill>
                            <a:sysClr val="windowText" lastClr="000000"/>
                          </a:solidFill>
                          <a:latin typeface="Times New Roman" pitchFamily="18" charset="0"/>
                          <a:ea typeface="+mn-ea"/>
                          <a:cs typeface="Times New Roman" pitchFamily="18" charset="0"/>
                        </a:rPr>
                        <a:t>Gaz din deșeuri de depozit (</a:t>
                      </a:r>
                      <a:r>
                        <a:rPr lang="ro-RO" sz="1400" b="1" kern="1200" dirty="0" err="1" smtClean="0">
                          <a:solidFill>
                            <a:sysClr val="windowText" lastClr="000000"/>
                          </a:solidFill>
                          <a:latin typeface="Times New Roman" pitchFamily="18" charset="0"/>
                          <a:ea typeface="+mn-ea"/>
                          <a:cs typeface="Times New Roman" pitchFamily="18" charset="0"/>
                        </a:rPr>
                        <a:t>Landfill</a:t>
                      </a:r>
                      <a:r>
                        <a:rPr lang="ro-RO" sz="1400" b="1" kern="1200" dirty="0" smtClean="0">
                          <a:solidFill>
                            <a:sysClr val="windowText" lastClr="000000"/>
                          </a:solidFill>
                          <a:latin typeface="Times New Roman" pitchFamily="18" charset="0"/>
                          <a:ea typeface="+mn-ea"/>
                          <a:cs typeface="Times New Roman" pitchFamily="18" charset="0"/>
                        </a:rPr>
                        <a:t> gas)</a:t>
                      </a:r>
                      <a:endParaRPr lang="ru-RU" sz="1400" b="1"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75215">
                <a:tc>
                  <a:txBody>
                    <a:bodyPr/>
                    <a:lstStyle/>
                    <a:p>
                      <a:pPr algn="l">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CHP pe gaz de depozit obținut din deșeuri municipale solide.</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2,5</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Finisarea proiectării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err="1" smtClean="0">
                          <a:solidFill>
                            <a:sysClr val="windowText" lastClr="000000"/>
                          </a:solidFill>
                          <a:latin typeface="Times New Roman" pitchFamily="18" charset="0"/>
                          <a:ea typeface="+mn-ea"/>
                          <a:cs typeface="Times New Roman" pitchFamily="18" charset="0"/>
                        </a:rPr>
                        <a:t>Tevas</a:t>
                      </a:r>
                      <a:r>
                        <a:rPr lang="ro-RO" sz="1200" kern="1200" dirty="0" smtClean="0">
                          <a:solidFill>
                            <a:sysClr val="windowText" lastClr="000000"/>
                          </a:solidFill>
                          <a:latin typeface="Times New Roman" pitchFamily="18" charset="0"/>
                          <a:ea typeface="+mn-ea"/>
                          <a:cs typeface="Times New Roman" pitchFamily="18" charset="0"/>
                        </a:rPr>
                        <a:t> Grup SRL</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err="1" smtClean="0">
                          <a:solidFill>
                            <a:sysClr val="windowText" lastClr="000000"/>
                          </a:solidFill>
                          <a:latin typeface="Times New Roman" pitchFamily="18" charset="0"/>
                          <a:ea typeface="+mn-ea"/>
                          <a:cs typeface="Times New Roman" pitchFamily="18" charset="0"/>
                        </a:rPr>
                        <a:t>Țînțăreni</a:t>
                      </a:r>
                      <a:r>
                        <a:rPr lang="ro-RO" sz="1200" kern="1200" dirty="0" smtClean="0">
                          <a:solidFill>
                            <a:sysClr val="windowText" lastClr="000000"/>
                          </a:solidFill>
                          <a:latin typeface="Times New Roman" pitchFamily="18" charset="0"/>
                          <a:ea typeface="+mn-ea"/>
                          <a:cs typeface="Times New Roman" pitchFamily="18" charset="0"/>
                        </a:rPr>
                        <a:t>, r. Anenii Noi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215">
                <a:tc>
                  <a:txBody>
                    <a:bodyPr/>
                    <a:lstStyle/>
                    <a:p>
                      <a:pPr algn="l">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CHP pe gaz de depozit obținut din deșeuri municipale solide.</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0,320</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smtClean="0">
                          <a:solidFill>
                            <a:sysClr val="windowText" lastClr="000000"/>
                          </a:solidFill>
                          <a:latin typeface="Times New Roman" pitchFamily="18" charset="0"/>
                          <a:ea typeface="+mn-ea"/>
                          <a:cs typeface="Times New Roman" pitchFamily="18" charset="0"/>
                        </a:rPr>
                        <a:t>Urmează a fi conectat la rețeaua de distribuție</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err="1" smtClean="0">
                          <a:solidFill>
                            <a:sysClr val="windowText" lastClr="000000"/>
                          </a:solidFill>
                          <a:latin typeface="Times New Roman" pitchFamily="18" charset="0"/>
                          <a:ea typeface="+mn-ea"/>
                          <a:cs typeface="Times New Roman" pitchFamily="18" charset="0"/>
                        </a:rPr>
                        <a:t>Tevas</a:t>
                      </a:r>
                      <a:r>
                        <a:rPr lang="ro-RO" sz="1200" kern="1200" dirty="0" smtClean="0">
                          <a:solidFill>
                            <a:sysClr val="windowText" lastClr="000000"/>
                          </a:solidFill>
                          <a:latin typeface="Times New Roman" pitchFamily="18" charset="0"/>
                          <a:ea typeface="+mn-ea"/>
                          <a:cs typeface="Times New Roman" pitchFamily="18" charset="0"/>
                        </a:rPr>
                        <a:t> Grup SRL</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kern="1200" dirty="0" err="1" smtClean="0">
                          <a:solidFill>
                            <a:sysClr val="windowText" lastClr="000000"/>
                          </a:solidFill>
                          <a:latin typeface="Times New Roman" pitchFamily="18" charset="0"/>
                          <a:ea typeface="+mn-ea"/>
                          <a:cs typeface="Times New Roman" pitchFamily="18" charset="0"/>
                        </a:rPr>
                        <a:t>Țînțăreni</a:t>
                      </a:r>
                      <a:r>
                        <a:rPr lang="ro-RO" sz="1200" kern="1200" dirty="0" smtClean="0">
                          <a:solidFill>
                            <a:sysClr val="windowText" lastClr="000000"/>
                          </a:solidFill>
                          <a:latin typeface="Times New Roman" pitchFamily="18" charset="0"/>
                          <a:ea typeface="+mn-ea"/>
                          <a:cs typeface="Times New Roman" pitchFamily="18" charset="0"/>
                        </a:rPr>
                        <a:t>, </a:t>
                      </a:r>
                      <a:r>
                        <a:rPr lang="ro-RO" sz="1200" kern="1200" dirty="0" err="1" smtClean="0">
                          <a:solidFill>
                            <a:sysClr val="windowText" lastClr="000000"/>
                          </a:solidFill>
                          <a:latin typeface="Times New Roman" pitchFamily="18" charset="0"/>
                          <a:ea typeface="+mn-ea"/>
                          <a:cs typeface="Times New Roman" pitchFamily="18" charset="0"/>
                        </a:rPr>
                        <a:t>r.Anenii</a:t>
                      </a:r>
                      <a:r>
                        <a:rPr lang="ro-RO" sz="1200" kern="1200" dirty="0" smtClean="0">
                          <a:solidFill>
                            <a:sysClr val="windowText" lastClr="000000"/>
                          </a:solidFill>
                          <a:latin typeface="Times New Roman" pitchFamily="18" charset="0"/>
                          <a:ea typeface="+mn-ea"/>
                          <a:cs typeface="Times New Roman" pitchFamily="18" charset="0"/>
                        </a:rPr>
                        <a:t> Noi</a:t>
                      </a:r>
                      <a:endParaRPr lang="ru-RU" sz="1200" kern="1200" dirty="0" smtClean="0">
                        <a:solidFill>
                          <a:sysClr val="windowText" lastClr="000000"/>
                        </a:solidFill>
                        <a:latin typeface="Times New Roman" pitchFamily="18" charset="0"/>
                        <a:ea typeface="+mn-ea"/>
                        <a:cs typeface="Times New Roman" pitchFamily="18" charset="0"/>
                      </a:endParaRPr>
                    </a:p>
                  </a:txBody>
                  <a:tcPr marL="45961" marR="45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itlu 4"/>
          <p:cNvSpPr txBox="1">
            <a:spLocks/>
          </p:cNvSpPr>
          <p:nvPr/>
        </p:nvSpPr>
        <p:spPr>
          <a:xfrm>
            <a:off x="457200" y="130314"/>
            <a:ext cx="7086600" cy="707886"/>
          </a:xfrm>
          <a:prstGeom prst="rect">
            <a:avLst/>
          </a:prstGeom>
          <a:noFill/>
        </p:spPr>
        <p:txBody>
          <a:bodyPr vert="horz" wrap="square" lIns="91440" tIns="45720" rIns="91440" bIns="45720" rtlCol="0" anchor="b">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2000" b="0" i="0" u="none" strike="noStrike" kern="1200" cap="all" spc="-60" normalizeH="0" baseline="0" noProof="0" dirty="0" smtClean="0">
                <a:ln>
                  <a:noFill/>
                </a:ln>
                <a:solidFill>
                  <a:srgbClr val="002060"/>
                </a:solidFill>
                <a:effectLst/>
                <a:uLnTx/>
                <a:uFillTx/>
                <a:latin typeface="+mj-lt"/>
                <a:ea typeface="+mj-ea"/>
                <a:cs typeface="+mj-cs"/>
              </a:rPr>
              <a:t>Proiecte de valorificare a energiei din biomasă (continuare)</a:t>
            </a:r>
            <a:endParaRPr kumimoji="0" lang="ru-RU" sz="2000" b="0" i="0" u="none" strike="noStrike" kern="1200" cap="all" spc="-60" normalizeH="0" baseline="0" noProof="0" dirty="0" smtClean="0">
              <a:ln>
                <a:noFill/>
              </a:ln>
              <a:solidFill>
                <a:srgbClr val="002060"/>
              </a:solidFill>
              <a:effectLst/>
              <a:uLnTx/>
              <a:uFillTx/>
              <a:latin typeface="+mj-lt"/>
              <a:ea typeface="+mj-ea"/>
              <a:cs typeface="+mj-cs"/>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4"/>
          <p:cNvSpPr txBox="1">
            <a:spLocks noGrp="1"/>
          </p:cNvSpPr>
          <p:nvPr>
            <p:ph type="title"/>
          </p:nvPr>
        </p:nvSpPr>
        <p:spPr>
          <a:xfrm>
            <a:off x="457200" y="228600"/>
            <a:ext cx="7162800" cy="400110"/>
          </a:xfrm>
          <a:prstGeom prst="rect">
            <a:avLst/>
          </a:prstGeom>
          <a:noFill/>
        </p:spPr>
        <p:txBody>
          <a:bodyPr wrap="square" rtlCol="0">
            <a:spAutoFit/>
          </a:bodyPr>
          <a:lstStyle/>
          <a:p>
            <a:pPr lvl="0"/>
            <a:r>
              <a:rPr lang="ro-RO" sz="2000" dirty="0" smtClean="0">
                <a:solidFill>
                  <a:srgbClr val="002060"/>
                </a:solidFill>
              </a:rPr>
              <a:t>Alte proiecte ce țin de valorificarea SER </a:t>
            </a:r>
            <a:endParaRPr lang="ru-RU" sz="2000" dirty="0" smtClean="0">
              <a:solidFill>
                <a:srgbClr val="002060"/>
              </a:solidFill>
            </a:endParaRPr>
          </a:p>
        </p:txBody>
      </p:sp>
      <p:sp>
        <p:nvSpPr>
          <p:cNvPr id="6" name="Substituent conținut 2"/>
          <p:cNvSpPr>
            <a:spLocks noGrp="1"/>
          </p:cNvSpPr>
          <p:nvPr>
            <p:ph idx="1"/>
          </p:nvPr>
        </p:nvSpPr>
        <p:spPr>
          <a:xfrm>
            <a:off x="457200" y="838200"/>
            <a:ext cx="8208912" cy="5181600"/>
          </a:xfrm>
        </p:spPr>
        <p:txBody>
          <a:bodyPr>
            <a:normAutofit fontScale="25000" lnSpcReduction="20000"/>
          </a:bodyPr>
          <a:lstStyle/>
          <a:p>
            <a:pPr marL="457200" indent="-457200">
              <a:spcBef>
                <a:spcPts val="600"/>
              </a:spcBef>
            </a:pPr>
            <a:r>
              <a:rPr lang="ro-RO" sz="6800" dirty="0" smtClean="0">
                <a:solidFill>
                  <a:srgbClr val="000000"/>
                </a:solidFill>
                <a:latin typeface="Times New Roman" pitchFamily="18" charset="0"/>
                <a:ea typeface="Arial Unicode MS" pitchFamily="34" charset="-128"/>
                <a:cs typeface="Times New Roman" pitchFamily="18" charset="0"/>
              </a:rPr>
              <a:t>1.     Energia din biomasă: </a:t>
            </a:r>
          </a:p>
          <a:p>
            <a:pPr marL="914400" lvl="1" indent="-457200" algn="just">
              <a:lnSpc>
                <a:spcPts val="2300"/>
              </a:lnSpc>
              <a:spcBef>
                <a:spcPts val="600"/>
              </a:spcBef>
              <a:spcAft>
                <a:spcPts val="2400"/>
              </a:spcAft>
              <a:buClrTx/>
            </a:pPr>
            <a:r>
              <a:rPr lang="ro-RO" sz="6800" b="0" dirty="0" smtClean="0">
                <a:solidFill>
                  <a:srgbClr val="000000"/>
                </a:solidFill>
                <a:latin typeface="Times New Roman" pitchFamily="18" charset="0"/>
                <a:ea typeface="Arial Unicode MS" pitchFamily="34" charset="-128"/>
                <a:cs typeface="Times New Roman" pitchFamily="18" charset="0"/>
              </a:rPr>
              <a:t>Centrale termice pentru instituțiile publice - </a:t>
            </a:r>
            <a:r>
              <a:rPr lang="ro-RO" sz="6800" u="sng" dirty="0" smtClean="0">
                <a:solidFill>
                  <a:srgbClr val="000000"/>
                </a:solidFill>
                <a:latin typeface="Times New Roman" pitchFamily="18" charset="0"/>
                <a:ea typeface="Arial Unicode MS" pitchFamily="34" charset="-128"/>
                <a:cs typeface="Times New Roman" pitchFamily="18" charset="0"/>
              </a:rPr>
              <a:t>139</a:t>
            </a:r>
            <a:r>
              <a:rPr lang="ro-RO" sz="6800" b="0" u="sng" dirty="0" smtClean="0">
                <a:solidFill>
                  <a:srgbClr val="000000"/>
                </a:solidFill>
                <a:latin typeface="Times New Roman" pitchFamily="18" charset="0"/>
                <a:ea typeface="Arial Unicode MS" pitchFamily="34" charset="-128"/>
                <a:cs typeface="Times New Roman" pitchFamily="18" charset="0"/>
              </a:rPr>
              <a:t> de </a:t>
            </a:r>
            <a:r>
              <a:rPr lang="ro-RO" sz="6800" b="0" dirty="0" smtClean="0">
                <a:solidFill>
                  <a:srgbClr val="000000"/>
                </a:solidFill>
                <a:latin typeface="Times New Roman" pitchFamily="18" charset="0"/>
                <a:ea typeface="Arial Unicode MS" pitchFamily="34" charset="-128"/>
                <a:cs typeface="Times New Roman" pitchFamily="18" charset="0"/>
              </a:rPr>
              <a:t>proiecte </a:t>
            </a:r>
            <a:r>
              <a:rPr lang="ro-RO" sz="6800" dirty="0" smtClean="0">
                <a:solidFill>
                  <a:srgbClr val="000000"/>
                </a:solidFill>
                <a:latin typeface="Times New Roman" pitchFamily="18" charset="0"/>
                <a:ea typeface="Arial Unicode MS" pitchFamily="34" charset="-128"/>
                <a:cs typeface="Times New Roman" pitchFamily="18" charset="0"/>
              </a:rPr>
              <a:t>implementate (în proces de implementare) prin intermediul proiectului “Energie și Biomasă”, pentru 119 localități; </a:t>
            </a:r>
            <a:r>
              <a:rPr lang="ro-RO" sz="6800" b="0" u="sng" dirty="0" smtClean="0">
                <a:solidFill>
                  <a:srgbClr val="000000"/>
                </a:solidFill>
                <a:latin typeface="Times New Roman" pitchFamily="18" charset="0"/>
                <a:ea typeface="Arial Unicode MS" pitchFamily="34" charset="-128"/>
                <a:cs typeface="Times New Roman" pitchFamily="18" charset="0"/>
              </a:rPr>
              <a:t>11 proiecte – 3,5 MW</a:t>
            </a:r>
            <a:r>
              <a:rPr lang="ro-RO" sz="6800" b="0" dirty="0" smtClean="0">
                <a:solidFill>
                  <a:srgbClr val="000000"/>
                </a:solidFill>
                <a:latin typeface="Times New Roman" pitchFamily="18" charset="0"/>
                <a:ea typeface="Arial Unicode MS" pitchFamily="34" charset="-128"/>
                <a:cs typeface="Times New Roman" pitchFamily="18" charset="0"/>
              </a:rPr>
              <a:t> implementate prin intermediul proiectului </a:t>
            </a:r>
            <a:r>
              <a:rPr lang="en-US" sz="6800" b="0" dirty="0" smtClean="0">
                <a:solidFill>
                  <a:srgbClr val="000000"/>
                </a:solidFill>
                <a:latin typeface="Times New Roman" pitchFamily="18" charset="0"/>
                <a:ea typeface="Arial Unicode MS" pitchFamily="34" charset="-128"/>
                <a:cs typeface="Times New Roman" pitchFamily="18" charset="0"/>
              </a:rPr>
              <a:t>“</a:t>
            </a:r>
            <a:r>
              <a:rPr lang="en-US" sz="6800" b="0" dirty="0" err="1" smtClean="0">
                <a:solidFill>
                  <a:srgbClr val="000000"/>
                </a:solidFill>
                <a:latin typeface="Times New Roman" pitchFamily="18" charset="0"/>
                <a:ea typeface="Arial Unicode MS" pitchFamily="34" charset="-128"/>
                <a:cs typeface="Times New Roman" pitchFamily="18" charset="0"/>
              </a:rPr>
              <a:t>Energia</a:t>
            </a:r>
            <a:r>
              <a:rPr lang="en-US" sz="6800" b="0" dirty="0" smtClean="0">
                <a:solidFill>
                  <a:srgbClr val="000000"/>
                </a:solidFill>
                <a:latin typeface="Times New Roman" pitchFamily="18" charset="0"/>
                <a:ea typeface="Arial Unicode MS" pitchFamily="34" charset="-128"/>
                <a:cs typeface="Times New Roman" pitchFamily="18" charset="0"/>
              </a:rPr>
              <a:t> </a:t>
            </a:r>
            <a:r>
              <a:rPr lang="en-US" sz="6800" b="0" dirty="0" err="1" smtClean="0">
                <a:solidFill>
                  <a:srgbClr val="000000"/>
                </a:solidFill>
                <a:latin typeface="Times New Roman" pitchFamily="18" charset="0"/>
                <a:ea typeface="Arial Unicode MS" pitchFamily="34" charset="-128"/>
                <a:cs typeface="Times New Roman" pitchFamily="18" charset="0"/>
              </a:rPr>
              <a:t>Renovabil</a:t>
            </a:r>
            <a:r>
              <a:rPr lang="ro-RO" sz="6800" b="0" dirty="0" smtClean="0">
                <a:solidFill>
                  <a:srgbClr val="000000"/>
                </a:solidFill>
                <a:latin typeface="Times New Roman" pitchFamily="18" charset="0"/>
                <a:ea typeface="Arial Unicode MS" pitchFamily="34" charset="-128"/>
                <a:cs typeface="Times New Roman" pitchFamily="18" charset="0"/>
              </a:rPr>
              <a:t>ă din Deșeuri Agricole</a:t>
            </a:r>
            <a:r>
              <a:rPr lang="en-US" sz="6800" b="0" dirty="0" smtClean="0">
                <a:solidFill>
                  <a:srgbClr val="000000"/>
                </a:solidFill>
                <a:latin typeface="Times New Roman" pitchFamily="18" charset="0"/>
                <a:ea typeface="Arial Unicode MS" pitchFamily="34" charset="-128"/>
                <a:cs typeface="Times New Roman" pitchFamily="18" charset="0"/>
              </a:rPr>
              <a:t> (ERA)”;</a:t>
            </a:r>
            <a:endParaRPr lang="ro-RO" sz="6800" b="0" dirty="0" smtClean="0">
              <a:solidFill>
                <a:srgbClr val="000000"/>
              </a:solidFill>
              <a:latin typeface="Times New Roman" pitchFamily="18" charset="0"/>
              <a:ea typeface="Arial Unicode MS" pitchFamily="34" charset="-128"/>
              <a:cs typeface="Times New Roman" pitchFamily="18" charset="0"/>
            </a:endParaRPr>
          </a:p>
          <a:p>
            <a:pPr marL="457200" indent="-457200">
              <a:spcBef>
                <a:spcPts val="0"/>
              </a:spcBef>
            </a:pPr>
            <a:r>
              <a:rPr lang="ro-RO" sz="6800" dirty="0" smtClean="0">
                <a:solidFill>
                  <a:srgbClr val="000000"/>
                </a:solidFill>
                <a:latin typeface="Times New Roman" pitchFamily="18" charset="0"/>
                <a:ea typeface="Arial Unicode MS" pitchFamily="34" charset="-128"/>
                <a:cs typeface="Times New Roman" pitchFamily="18" charset="0"/>
              </a:rPr>
              <a:t>2.     Energia solară:</a:t>
            </a:r>
          </a:p>
          <a:p>
            <a:pPr marL="914400" lvl="1" indent="-457200" algn="just">
              <a:lnSpc>
                <a:spcPts val="2300"/>
              </a:lnSpc>
              <a:spcBef>
                <a:spcPts val="0"/>
              </a:spcBef>
              <a:spcAft>
                <a:spcPts val="600"/>
              </a:spcAft>
              <a:buClrTx/>
            </a:pPr>
            <a:r>
              <a:rPr lang="ro-RO" sz="6800" dirty="0" smtClean="0">
                <a:solidFill>
                  <a:srgbClr val="000000"/>
                </a:solidFill>
                <a:latin typeface="Times New Roman" pitchFamily="18" charset="0"/>
                <a:ea typeface="Arial Unicode MS" pitchFamily="34" charset="-128"/>
                <a:cs typeface="Times New Roman" pitchFamily="18" charset="0"/>
              </a:rPr>
              <a:t>Colectoare solare – aplicate pe larg. La moment pe teritoriul </a:t>
            </a:r>
            <a:r>
              <a:rPr lang="ro-RO" sz="6800" dirty="0" err="1" smtClean="0">
                <a:solidFill>
                  <a:srgbClr val="000000"/>
                </a:solidFill>
                <a:latin typeface="Times New Roman" pitchFamily="18" charset="0"/>
                <a:ea typeface="Arial Unicode MS" pitchFamily="34" charset="-128"/>
                <a:cs typeface="Times New Roman" pitchFamily="18" charset="0"/>
              </a:rPr>
              <a:t>R.Moldova</a:t>
            </a:r>
            <a:r>
              <a:rPr lang="ro-RO" sz="6800" dirty="0" smtClean="0">
                <a:solidFill>
                  <a:srgbClr val="000000"/>
                </a:solidFill>
                <a:latin typeface="Times New Roman" pitchFamily="18" charset="0"/>
                <a:ea typeface="Arial Unicode MS" pitchFamily="34" charset="-128"/>
                <a:cs typeface="Times New Roman" pitchFamily="18" charset="0"/>
              </a:rPr>
              <a:t> sunt montate panouri solare pentru producerea energiei termice cu o suprafață de cca. 1500 m2, ceea corespunde unui volum de energie de cca. 0.17 </a:t>
            </a:r>
            <a:r>
              <a:rPr lang="ro-RO" sz="6800" dirty="0" err="1" smtClean="0">
                <a:solidFill>
                  <a:srgbClr val="000000"/>
                </a:solidFill>
                <a:latin typeface="Times New Roman" pitchFamily="18" charset="0"/>
                <a:ea typeface="Arial Unicode MS" pitchFamily="34" charset="-128"/>
                <a:cs typeface="Times New Roman" pitchFamily="18" charset="0"/>
              </a:rPr>
              <a:t>ktep</a:t>
            </a:r>
            <a:r>
              <a:rPr lang="ro-RO" sz="6800" dirty="0" smtClean="0">
                <a:solidFill>
                  <a:srgbClr val="000000"/>
                </a:solidFill>
                <a:latin typeface="Times New Roman" pitchFamily="18" charset="0"/>
                <a:ea typeface="Arial Unicode MS" pitchFamily="34" charset="-128"/>
                <a:cs typeface="Times New Roman" pitchFamily="18" charset="0"/>
              </a:rPr>
              <a:t>; </a:t>
            </a:r>
          </a:p>
          <a:p>
            <a:pPr marL="457200" indent="-457200" algn="just">
              <a:lnSpc>
                <a:spcPts val="2300"/>
              </a:lnSpc>
              <a:spcBef>
                <a:spcPts val="1200"/>
              </a:spcBef>
            </a:pPr>
            <a:r>
              <a:rPr lang="ro-RO" sz="6800" dirty="0" smtClean="0">
                <a:solidFill>
                  <a:srgbClr val="000000"/>
                </a:solidFill>
                <a:latin typeface="Times New Roman" pitchFamily="18" charset="0"/>
                <a:ea typeface="Arial Unicode MS" pitchFamily="34" charset="-128"/>
                <a:cs typeface="Times New Roman" pitchFamily="18" charset="0"/>
              </a:rPr>
              <a:t>3.   Energia geotermală și pompele de căldură:</a:t>
            </a:r>
          </a:p>
          <a:p>
            <a:pPr marL="914400" lvl="1" indent="-457200" algn="just">
              <a:lnSpc>
                <a:spcPts val="2300"/>
              </a:lnSpc>
              <a:spcBef>
                <a:spcPts val="0"/>
              </a:spcBef>
              <a:buClrTx/>
            </a:pPr>
            <a:r>
              <a:rPr lang="ro-RO" sz="6800" dirty="0" smtClean="0">
                <a:solidFill>
                  <a:srgbClr val="000000"/>
                </a:solidFill>
                <a:latin typeface="Times New Roman" pitchFamily="18" charset="0"/>
                <a:ea typeface="Arial Unicode MS" pitchFamily="34" charset="-128"/>
                <a:cs typeface="Times New Roman" pitchFamily="18" charset="0"/>
              </a:rPr>
              <a:t>Liceul ”</a:t>
            </a:r>
            <a:r>
              <a:rPr lang="ro-RO" sz="6800" dirty="0" err="1" smtClean="0">
                <a:solidFill>
                  <a:srgbClr val="000000"/>
                </a:solidFill>
                <a:latin typeface="Times New Roman" pitchFamily="18" charset="0"/>
                <a:ea typeface="Arial Unicode MS" pitchFamily="34" charset="-128"/>
                <a:cs typeface="Times New Roman" pitchFamily="18" charset="0"/>
              </a:rPr>
              <a:t>Emilul</a:t>
            </a:r>
            <a:r>
              <a:rPr lang="ro-RO" sz="6800" dirty="0" smtClean="0">
                <a:solidFill>
                  <a:srgbClr val="000000"/>
                </a:solidFill>
                <a:latin typeface="Times New Roman" pitchFamily="18" charset="0"/>
                <a:ea typeface="Arial Unicode MS" pitchFamily="34" charset="-128"/>
                <a:cs typeface="Times New Roman" pitchFamily="18" charset="0"/>
              </a:rPr>
              <a:t> Nou” Ialoveni  - pompă geotermală 55 </a:t>
            </a:r>
            <a:r>
              <a:rPr lang="ro-RO" sz="6800" dirty="0" err="1" smtClean="0">
                <a:solidFill>
                  <a:srgbClr val="000000"/>
                </a:solidFill>
                <a:latin typeface="Times New Roman" pitchFamily="18" charset="0"/>
                <a:ea typeface="Arial Unicode MS" pitchFamily="34" charset="-128"/>
                <a:cs typeface="Times New Roman" pitchFamily="18" charset="0"/>
              </a:rPr>
              <a:t>kWt</a:t>
            </a:r>
            <a:r>
              <a:rPr lang="ro-RO" sz="6800" dirty="0" smtClean="0">
                <a:solidFill>
                  <a:srgbClr val="000000"/>
                </a:solidFill>
                <a:latin typeface="Times New Roman" pitchFamily="18" charset="0"/>
                <a:ea typeface="Arial Unicode MS" pitchFamily="34" charset="-128"/>
                <a:cs typeface="Times New Roman" pitchFamily="18" charset="0"/>
              </a:rPr>
              <a:t> instalată în anul 2010; La moment nu există alte date cu privire la valorificarea acestui potențial de energie, dar conform unor prospecții executate pentru identificarea resurselor de gaz natural și petrol există informații că la adâncimea de cca.1 km  există potențial de apă cu temperatura de cca 35-48 °C.</a:t>
            </a:r>
          </a:p>
          <a:p>
            <a:pPr marL="914400" lvl="1" indent="-457200">
              <a:spcBef>
                <a:spcPts val="1200"/>
              </a:spcBef>
              <a:spcAft>
                <a:spcPts val="1200"/>
              </a:spcAft>
              <a:buClrTx/>
            </a:pPr>
            <a:endParaRPr lang="ro-RO" sz="31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1200"/>
              </a:spcBef>
              <a:spcAft>
                <a:spcPts val="1200"/>
              </a:spcAft>
              <a:buNone/>
            </a:pPr>
            <a:endParaRPr lang="ro-RO" sz="20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0"/>
              </a:spcBef>
            </a:pPr>
            <a:endParaRPr lang="ro-RO" sz="1200" dirty="0" smtClean="0">
              <a:solidFill>
                <a:srgbClr val="000000"/>
              </a:solidFill>
              <a:latin typeface="Times New Roman" pitchFamily="18" charset="0"/>
              <a:ea typeface="Arial Unicode MS" pitchFamily="34" charset="-128"/>
              <a:cs typeface="Times New Roman" pitchFamily="18" charset="0"/>
            </a:endParaRPr>
          </a:p>
          <a:p>
            <a:pPr marL="457200" indent="-457200">
              <a:spcBef>
                <a:spcPts val="0"/>
              </a:spcBef>
              <a:spcAft>
                <a:spcPts val="0"/>
              </a:spcAft>
              <a:buFont typeface="+mj-lt"/>
              <a:buAutoNum type="arabicPeriod"/>
            </a:pPr>
            <a:endParaRPr lang="ro-RO" sz="16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0"/>
              </a:spcBef>
              <a:buClrTx/>
              <a:buNone/>
            </a:pPr>
            <a:endParaRPr lang="ro-RO" sz="2000" b="0"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    </a:t>
            </a:r>
          </a:p>
          <a:p>
            <a:pPr>
              <a:spcBef>
                <a:spcPts val="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
            </a:r>
            <a:br>
              <a:rPr lang="ro-RO" b="0" dirty="0" smtClean="0">
                <a:solidFill>
                  <a:srgbClr val="000000"/>
                </a:solidFill>
                <a:latin typeface="Times New Roman" pitchFamily="18" charset="0"/>
                <a:ea typeface="Arial Unicode MS" pitchFamily="34" charset="-128"/>
                <a:cs typeface="Times New Roman" pitchFamily="18" charset="0"/>
              </a:rPr>
            </a:br>
            <a:endParaRPr lang="ro-RO" b="0" dirty="0" smtClean="0">
              <a:solidFill>
                <a:srgbClr val="000000"/>
              </a:solidFill>
              <a:latin typeface="Times New Roman" pitchFamily="18" charset="0"/>
              <a:ea typeface="Arial Unicode MS" pitchFamily="34" charset="-128"/>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7"/>
          <p:cNvSpPr txBox="1">
            <a:spLocks/>
          </p:cNvSpPr>
          <p:nvPr/>
        </p:nvSpPr>
        <p:spPr>
          <a:xfrm>
            <a:off x="1295400" y="2895600"/>
            <a:ext cx="6842125" cy="792163"/>
          </a:xfrm>
          <a:prstGeom prst="rect">
            <a:avLst/>
          </a:prstGeom>
        </p:spPr>
        <p:txBody>
          <a:bodyPr>
            <a:noAutofit/>
          </a:bodyPr>
          <a:lstStyle/>
          <a:p>
            <a:pPr marR="0" lvl="0" indent="0" algn="ctr" fontAlgn="auto">
              <a:lnSpc>
                <a:spcPct val="100000"/>
              </a:lnSpc>
              <a:spcBef>
                <a:spcPct val="0"/>
              </a:spcBef>
              <a:spcAft>
                <a:spcPts val="0"/>
              </a:spcAft>
              <a:buClrTx/>
              <a:buSzTx/>
              <a:buFontTx/>
              <a:buNone/>
              <a:tabLst/>
              <a:defRPr/>
            </a:pPr>
            <a:r>
              <a:rPr lang="ro-RO"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Vă mulțumesc pentru atenție </a:t>
            </a: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389192333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1"/>
          <p:cNvSpPr>
            <a:spLocks noGrp="1"/>
          </p:cNvSpPr>
          <p:nvPr>
            <p:ph type="title"/>
          </p:nvPr>
        </p:nvSpPr>
        <p:spPr>
          <a:xfrm>
            <a:off x="381000" y="152400"/>
            <a:ext cx="7086600" cy="686118"/>
          </a:xfrm>
        </p:spPr>
        <p:txBody>
          <a:bodyPr>
            <a:normAutofit/>
          </a:bodyPr>
          <a:lstStyle/>
          <a:p>
            <a:pPr algn="ctr"/>
            <a:r>
              <a:rPr lang="ro-RO" sz="2000" dirty="0" smtClean="0">
                <a:solidFill>
                  <a:srgbClr val="002060"/>
                </a:solidFill>
              </a:rPr>
              <a:t>Cadrul instituțional de promovare a SER</a:t>
            </a:r>
            <a:endParaRPr lang="ro-RO" sz="2000" dirty="0">
              <a:solidFill>
                <a:srgbClr val="002060"/>
              </a:solidFill>
            </a:endParaRPr>
          </a:p>
        </p:txBody>
      </p:sp>
      <p:sp>
        <p:nvSpPr>
          <p:cNvPr id="6" name="Substituent conținut 2"/>
          <p:cNvSpPr>
            <a:spLocks noGrp="1"/>
          </p:cNvSpPr>
          <p:nvPr>
            <p:ph idx="1"/>
          </p:nvPr>
        </p:nvSpPr>
        <p:spPr>
          <a:xfrm>
            <a:off x="467544" y="1371600"/>
            <a:ext cx="5171256" cy="5105400"/>
          </a:xfrm>
        </p:spPr>
        <p:txBody>
          <a:bodyPr>
            <a:normAutofit fontScale="55000" lnSpcReduction="20000"/>
          </a:bodyPr>
          <a:lstStyle/>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Ministerul Economiei - </a:t>
            </a:r>
            <a:r>
              <a:rPr lang="ro-RO" b="0" dirty="0" smtClean="0">
                <a:solidFill>
                  <a:srgbClr val="000000"/>
                </a:solidFill>
                <a:latin typeface="Times New Roman" pitchFamily="18" charset="0"/>
                <a:ea typeface="Arial Unicode MS" pitchFamily="34" charset="-128"/>
                <a:cs typeface="Times New Roman" pitchFamily="18" charset="0"/>
              </a:rPr>
              <a:t>autoritatea </a:t>
            </a:r>
            <a:r>
              <a:rPr lang="en-US" b="0" dirty="0" smtClean="0">
                <a:solidFill>
                  <a:srgbClr val="000000"/>
                </a:solidFill>
                <a:latin typeface="Times New Roman" pitchFamily="18" charset="0"/>
                <a:ea typeface="Arial Unicode MS" pitchFamily="34" charset="-128"/>
                <a:cs typeface="Times New Roman" pitchFamily="18" charset="0"/>
              </a:rPr>
              <a:t>public</a:t>
            </a:r>
            <a:r>
              <a:rPr lang="ro-RO" b="0" dirty="0" smtClean="0">
                <a:solidFill>
                  <a:srgbClr val="000000"/>
                </a:solidFill>
                <a:latin typeface="Times New Roman" pitchFamily="18" charset="0"/>
                <a:ea typeface="Arial Unicode MS" pitchFamily="34" charset="-128"/>
                <a:cs typeface="Times New Roman" pitchFamily="18" charset="0"/>
              </a:rPr>
              <a:t>ă centrală</a:t>
            </a:r>
          </a:p>
          <a:p>
            <a:pPr>
              <a:spcBef>
                <a:spcPts val="60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în domeniul energetic</a:t>
            </a:r>
          </a:p>
          <a:p>
            <a:pPr>
              <a:spcBef>
                <a:spcPts val="0"/>
              </a:spcBef>
              <a:spcAft>
                <a:spcPts val="0"/>
              </a:spcAft>
            </a:pPr>
            <a:endParaRPr lang="ro-RO"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    </a:t>
            </a:r>
          </a:p>
          <a:p>
            <a:pPr>
              <a:lnSpc>
                <a:spcPct val="120000"/>
              </a:lnSpc>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Agenţia pentru Eficienţă Energetică  - </a:t>
            </a:r>
            <a:r>
              <a:rPr lang="ro-RO" b="0" dirty="0" smtClean="0">
                <a:solidFill>
                  <a:srgbClr val="000000"/>
                </a:solidFill>
                <a:latin typeface="Times New Roman" pitchFamily="18" charset="0"/>
                <a:ea typeface="Arial Unicode MS" pitchFamily="34" charset="-128"/>
                <a:cs typeface="Times New Roman" pitchFamily="18" charset="0"/>
              </a:rPr>
              <a:t>organ</a:t>
            </a:r>
          </a:p>
          <a:p>
            <a:pPr>
              <a:lnSpc>
                <a:spcPct val="120000"/>
              </a:lnSpc>
              <a:spcBef>
                <a:spcPts val="60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administrativ în domeniul EE și SER</a:t>
            </a:r>
          </a:p>
          <a:p>
            <a:pPr>
              <a:spcBef>
                <a:spcPts val="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 </a:t>
            </a:r>
          </a:p>
          <a:p>
            <a:pPr>
              <a:spcBef>
                <a:spcPts val="0"/>
              </a:spcBef>
              <a:spcAft>
                <a:spcPts val="0"/>
              </a:spcAft>
            </a:pPr>
            <a:endParaRPr lang="ro-RO" b="0"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Fondul pentru Eficienţă Energetică</a:t>
            </a:r>
            <a:r>
              <a:rPr lang="en-US" dirty="0" smtClean="0">
                <a:solidFill>
                  <a:srgbClr val="000000"/>
                </a:solidFill>
                <a:latin typeface="Times New Roman" pitchFamily="18" charset="0"/>
                <a:ea typeface="Arial Unicode MS" pitchFamily="34" charset="-128"/>
                <a:cs typeface="Times New Roman" pitchFamily="18" charset="0"/>
              </a:rPr>
              <a:t> </a:t>
            </a:r>
            <a:r>
              <a:rPr lang="ro-RO" dirty="0" smtClean="0">
                <a:solidFill>
                  <a:srgbClr val="000000"/>
                </a:solidFill>
                <a:latin typeface="Times New Roman" pitchFamily="18" charset="0"/>
                <a:ea typeface="Arial Unicode MS" pitchFamily="34" charset="-128"/>
                <a:cs typeface="Times New Roman" pitchFamily="18" charset="0"/>
              </a:rPr>
              <a:t>– </a:t>
            </a:r>
            <a:r>
              <a:rPr lang="ro-RO" b="0" dirty="0" smtClean="0">
                <a:solidFill>
                  <a:srgbClr val="000000"/>
                </a:solidFill>
                <a:latin typeface="Times New Roman" pitchFamily="18" charset="0"/>
                <a:ea typeface="Arial Unicode MS" pitchFamily="34" charset="-128"/>
                <a:cs typeface="Times New Roman" pitchFamily="18" charset="0"/>
              </a:rPr>
              <a:t>instituție</a:t>
            </a:r>
            <a:endParaRPr lang="ro-RO" dirty="0" smtClean="0">
              <a:solidFill>
                <a:srgbClr val="000000"/>
              </a:solidFill>
              <a:latin typeface="Times New Roman" pitchFamily="18" charset="0"/>
              <a:ea typeface="Arial Unicode MS" pitchFamily="34" charset="-128"/>
              <a:cs typeface="Times New Roman" pitchFamily="18" charset="0"/>
            </a:endParaRPr>
          </a:p>
          <a:p>
            <a:pPr>
              <a:spcBef>
                <a:spcPts val="60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axată pe identificarea, evaluarea și finanțarea</a:t>
            </a:r>
          </a:p>
          <a:p>
            <a:pPr>
              <a:spcBef>
                <a:spcPts val="60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proiectelor </a:t>
            </a:r>
            <a:r>
              <a:rPr lang="ro-RO" sz="3300" b="0" dirty="0" smtClean="0">
                <a:solidFill>
                  <a:srgbClr val="000000"/>
                </a:solidFill>
                <a:latin typeface="Times New Roman" pitchFamily="18" charset="0"/>
                <a:ea typeface="Arial Unicode MS" pitchFamily="34" charset="-128"/>
                <a:cs typeface="Times New Roman" pitchFamily="18" charset="0"/>
              </a:rPr>
              <a:t>de EE și SER</a:t>
            </a:r>
            <a:endParaRPr lang="ro-RO" b="0"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endParaRPr lang="ro-RO" b="0"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Agenția Națională pentru Reglementare</a:t>
            </a:r>
          </a:p>
          <a:p>
            <a:pPr>
              <a:spcBef>
                <a:spcPts val="60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în Energetică - </a:t>
            </a:r>
            <a:r>
              <a:rPr lang="ro-RO" b="0" dirty="0" smtClean="0">
                <a:solidFill>
                  <a:srgbClr val="000000"/>
                </a:solidFill>
                <a:latin typeface="Times New Roman" pitchFamily="18" charset="0"/>
                <a:ea typeface="Arial Unicode MS" pitchFamily="34" charset="-128"/>
                <a:cs typeface="Times New Roman" pitchFamily="18" charset="0"/>
              </a:rPr>
              <a:t>organ statal menit să reglementeze </a:t>
            </a:r>
          </a:p>
          <a:p>
            <a:pPr>
              <a:spcBef>
                <a:spcPts val="60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sectorul energetic </a:t>
            </a:r>
          </a:p>
          <a:p>
            <a:pPr>
              <a:spcBef>
                <a:spcPts val="0"/>
              </a:spcBef>
              <a:spcAft>
                <a:spcPts val="0"/>
              </a:spcAft>
            </a:pPr>
            <a:endParaRPr lang="ro-RO"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
            </a:r>
            <a:br>
              <a:rPr lang="ro-RO" b="0" dirty="0" smtClean="0">
                <a:solidFill>
                  <a:srgbClr val="000000"/>
                </a:solidFill>
                <a:latin typeface="Times New Roman" pitchFamily="18" charset="0"/>
                <a:ea typeface="Arial Unicode MS" pitchFamily="34" charset="-128"/>
                <a:cs typeface="Times New Roman" pitchFamily="18" charset="0"/>
              </a:rPr>
            </a:br>
            <a:endParaRPr lang="ro-RO" b="0" dirty="0" smtClean="0">
              <a:solidFill>
                <a:srgbClr val="000000"/>
              </a:solidFill>
              <a:latin typeface="Times New Roman" pitchFamily="18" charset="0"/>
              <a:ea typeface="Arial Unicode MS" pitchFamily="34" charset="-128"/>
              <a:cs typeface="Times New Roman" pitchFamily="18" charset="0"/>
            </a:endParaRPr>
          </a:p>
        </p:txBody>
      </p:sp>
      <p:cxnSp>
        <p:nvCxnSpPr>
          <p:cNvPr id="8" name="Прямая соединительная линия 7"/>
          <p:cNvCxnSpPr/>
          <p:nvPr/>
        </p:nvCxnSpPr>
        <p:spPr>
          <a:xfrm>
            <a:off x="5486400" y="1268760"/>
            <a:ext cx="0" cy="421764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5562600" y="1371600"/>
            <a:ext cx="3124200" cy="646331"/>
          </a:xfrm>
          <a:prstGeom prst="rect">
            <a:avLst/>
          </a:prstGeom>
        </p:spPr>
        <p:txBody>
          <a:bodyPr wrap="square">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a:t>
            </a:r>
            <a:r>
              <a:rPr lang="nn-NO" dirty="0" smtClean="0">
                <a:solidFill>
                  <a:srgbClr val="000000"/>
                </a:solidFill>
                <a:latin typeface="Times New Roman" pitchFamily="18" charset="0"/>
                <a:ea typeface="Arial Unicode MS" pitchFamily="34" charset="-128"/>
                <a:cs typeface="Times New Roman" pitchFamily="18" charset="0"/>
              </a:rPr>
              <a:t> Nr. 690 din  13.11.2009</a:t>
            </a:r>
            <a:endParaRPr lang="ru-RU" dirty="0" smtClean="0">
              <a:solidFill>
                <a:srgbClr val="000000"/>
              </a:solidFill>
              <a:latin typeface="Times New Roman" pitchFamily="18" charset="0"/>
              <a:ea typeface="Arial Unicode MS" pitchFamily="34" charset="-128"/>
              <a:cs typeface="Times New Roman" pitchFamily="18" charset="0"/>
            </a:endParaRPr>
          </a:p>
        </p:txBody>
      </p:sp>
      <p:sp>
        <p:nvSpPr>
          <p:cNvPr id="11" name="Прямоугольник 10"/>
          <p:cNvSpPr/>
          <p:nvPr/>
        </p:nvSpPr>
        <p:spPr>
          <a:xfrm>
            <a:off x="5562600" y="2362200"/>
            <a:ext cx="3962400" cy="646331"/>
          </a:xfrm>
          <a:prstGeom prst="rect">
            <a:avLst/>
          </a:prstGeom>
        </p:spPr>
        <p:txBody>
          <a:bodyPr wrap="square">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 Guvernului Nr. 1173 din 21.12. 2010</a:t>
            </a:r>
            <a:endParaRPr lang="ru-RU" dirty="0"/>
          </a:p>
        </p:txBody>
      </p:sp>
      <p:sp>
        <p:nvSpPr>
          <p:cNvPr id="12" name="Прямоугольник 11"/>
          <p:cNvSpPr/>
          <p:nvPr/>
        </p:nvSpPr>
        <p:spPr>
          <a:xfrm>
            <a:off x="5562600" y="3516868"/>
            <a:ext cx="3006016" cy="369332"/>
          </a:xfrm>
          <a:prstGeom prst="rect">
            <a:avLst/>
          </a:prstGeom>
        </p:spPr>
        <p:txBody>
          <a:bodyPr wrap="none">
            <a:spAutoFit/>
          </a:bodyPr>
          <a:lstStyle/>
          <a:p>
            <a:r>
              <a:rPr lang="ro-RO" dirty="0" smtClean="0">
                <a:solidFill>
                  <a:srgbClr val="000000"/>
                </a:solidFill>
                <a:latin typeface="Times New Roman" pitchFamily="18" charset="0"/>
                <a:ea typeface="Arial Unicode MS" pitchFamily="34" charset="-128"/>
                <a:cs typeface="Times New Roman" pitchFamily="18" charset="0"/>
              </a:rPr>
              <a:t>Legea Nr. 160 din 12.07.2007 </a:t>
            </a:r>
            <a:endParaRPr lang="ru-RU" dirty="0"/>
          </a:p>
        </p:txBody>
      </p:sp>
      <p:sp>
        <p:nvSpPr>
          <p:cNvPr id="13" name="Прямоугольник 12"/>
          <p:cNvSpPr/>
          <p:nvPr/>
        </p:nvSpPr>
        <p:spPr>
          <a:xfrm>
            <a:off x="5562600" y="4495800"/>
            <a:ext cx="3505200" cy="646331"/>
          </a:xfrm>
          <a:prstGeom prst="rect">
            <a:avLst/>
          </a:prstGeom>
        </p:spPr>
        <p:txBody>
          <a:bodyPr wrap="square">
            <a:spAutoFit/>
          </a:bodyPr>
          <a:lstStyle/>
          <a:p>
            <a:r>
              <a:rPr lang="ro-RO" dirty="0" smtClean="0">
                <a:solidFill>
                  <a:srgbClr val="000000"/>
                </a:solidFill>
                <a:latin typeface="Times New Roman" pitchFamily="18" charset="0"/>
                <a:ea typeface="Arial Unicode MS" pitchFamily="34" charset="-128"/>
                <a:cs typeface="Times New Roman" pitchFamily="18" charset="0"/>
              </a:rPr>
              <a:t>Hotărârea Guvernului Nr. 767 din 11.08.1997</a:t>
            </a:r>
            <a:endParaRPr lang="ru-RU" dirty="0"/>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u 1"/>
          <p:cNvSpPr txBox="1">
            <a:spLocks/>
          </p:cNvSpPr>
          <p:nvPr/>
        </p:nvSpPr>
        <p:spPr>
          <a:xfrm>
            <a:off x="533400" y="381000"/>
            <a:ext cx="7391400" cy="504056"/>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ts val="600"/>
              </a:spcBef>
              <a:spcAft>
                <a:spcPts val="0"/>
              </a:spcAft>
              <a:buClrTx/>
              <a:buSzTx/>
              <a:buFontTx/>
              <a:buNone/>
              <a:tabLst/>
              <a:defRPr/>
            </a:pPr>
            <a:r>
              <a:rPr kumimoji="0" lang="ro-RO" sz="2000" b="0" i="0" u="none" strike="noStrike" kern="1200" cap="all" spc="-60" normalizeH="0" baseline="0" noProof="0" dirty="0" smtClean="0">
                <a:ln>
                  <a:noFill/>
                </a:ln>
                <a:solidFill>
                  <a:schemeClr val="tx2"/>
                </a:solidFill>
                <a:effectLst/>
                <a:uLnTx/>
                <a:uFillTx/>
                <a:latin typeface="+mj-lt"/>
                <a:ea typeface="+mj-ea"/>
                <a:cs typeface="+mj-cs"/>
              </a:rPr>
              <a:t/>
            </a:r>
            <a:br>
              <a:rPr kumimoji="0" lang="ro-RO" sz="2000" b="0" i="0" u="none" strike="noStrike" kern="1200" cap="all" spc="-60" normalizeH="0" baseline="0" noProof="0" dirty="0" smtClean="0">
                <a:ln>
                  <a:noFill/>
                </a:ln>
                <a:solidFill>
                  <a:schemeClr val="tx2"/>
                </a:solidFill>
                <a:effectLst/>
                <a:uLnTx/>
                <a:uFillTx/>
                <a:latin typeface="+mj-lt"/>
                <a:ea typeface="+mj-ea"/>
                <a:cs typeface="+mj-cs"/>
              </a:rPr>
            </a:br>
            <a:r>
              <a:rPr lang="ro-RO" sz="2000" cap="all" spc="-60" dirty="0" smtClean="0">
                <a:solidFill>
                  <a:srgbClr val="002060"/>
                </a:solidFill>
                <a:latin typeface="+mj-lt"/>
                <a:ea typeface="+mj-ea"/>
                <a:cs typeface="+mj-cs"/>
              </a:rPr>
              <a:t>OBIECTIVE</a:t>
            </a:r>
            <a:r>
              <a:rPr kumimoji="0" lang="ro-RO" sz="2000" b="0" i="0" u="none" strike="noStrike" kern="1200" cap="all" spc="-60" normalizeH="0" baseline="0" noProof="0" dirty="0" smtClean="0">
                <a:ln>
                  <a:noFill/>
                </a:ln>
                <a:solidFill>
                  <a:schemeClr val="tx2"/>
                </a:solidFill>
                <a:effectLst/>
                <a:uLnTx/>
                <a:uFillTx/>
                <a:latin typeface="+mj-lt"/>
                <a:ea typeface="+mj-ea"/>
                <a:cs typeface="+mj-cs"/>
              </a:rPr>
              <a:t> </a:t>
            </a:r>
            <a:r>
              <a:rPr lang="ro-RO" sz="2000" cap="all" spc="-60" dirty="0" smtClean="0">
                <a:solidFill>
                  <a:srgbClr val="002060"/>
                </a:solidFill>
                <a:latin typeface="+mj-lt"/>
                <a:ea typeface="+mj-ea"/>
                <a:cs typeface="+mj-cs"/>
              </a:rPr>
              <a:t>GENERALE </a:t>
            </a:r>
          </a:p>
          <a:p>
            <a:pPr marL="0" marR="0" lvl="0" indent="0" defTabSz="914400" rtl="0" eaLnBrk="1" fontAlgn="auto" latinLnBrk="0" hangingPunct="1">
              <a:lnSpc>
                <a:spcPct val="100000"/>
              </a:lnSpc>
              <a:spcBef>
                <a:spcPts val="600"/>
              </a:spcBef>
              <a:spcAft>
                <a:spcPts val="0"/>
              </a:spcAft>
              <a:buClrTx/>
              <a:buSzTx/>
              <a:buFontTx/>
              <a:buNone/>
              <a:tabLst/>
              <a:defRPr/>
            </a:pPr>
            <a:r>
              <a:rPr lang="ro-RO" sz="1500" cap="all" spc="-60" dirty="0" smtClean="0">
                <a:solidFill>
                  <a:srgbClr val="002060"/>
                </a:solidFill>
                <a:latin typeface="+mj-lt"/>
                <a:ea typeface="+mj-ea"/>
                <a:cs typeface="+mj-cs"/>
              </a:rPr>
              <a:t>conform Legii nr 160 din 12.07.2007 și strategiei energetice  </a:t>
            </a:r>
            <a:endParaRPr lang="en-US" sz="1500" cap="all" spc="-60" dirty="0">
              <a:solidFill>
                <a:srgbClr val="002060"/>
              </a:solidFill>
              <a:latin typeface="+mj-lt"/>
              <a:ea typeface="+mj-ea"/>
              <a:cs typeface="+mj-cs"/>
            </a:endParaRPr>
          </a:p>
        </p:txBody>
      </p:sp>
      <p:graphicFrame>
        <p:nvGraphicFramePr>
          <p:cNvPr id="11" name="Схема 10"/>
          <p:cNvGraphicFramePr/>
          <p:nvPr/>
        </p:nvGraphicFramePr>
        <p:xfrm>
          <a:off x="611560" y="1397000"/>
          <a:ext cx="807524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stituent conținut 2"/>
          <p:cNvSpPr>
            <a:spLocks noGrp="1"/>
          </p:cNvSpPr>
          <p:nvPr>
            <p:ph idx="1"/>
          </p:nvPr>
        </p:nvSpPr>
        <p:spPr>
          <a:xfrm>
            <a:off x="467544" y="1143000"/>
            <a:ext cx="8208912" cy="1752600"/>
          </a:xfrm>
        </p:spPr>
        <p:txBody>
          <a:bodyPr>
            <a:normAutofit fontScale="47500" lnSpcReduction="20000"/>
          </a:bodyPr>
          <a:lstStyle/>
          <a:p>
            <a:pPr marL="914400" lvl="1" indent="-457200">
              <a:spcBef>
                <a:spcPts val="1200"/>
              </a:spcBef>
              <a:spcAft>
                <a:spcPts val="1200"/>
              </a:spcAft>
              <a:buClrTx/>
            </a:pPr>
            <a:endParaRPr lang="ro-RO" sz="31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1200"/>
              </a:spcBef>
              <a:spcAft>
                <a:spcPts val="1200"/>
              </a:spcAft>
              <a:buNone/>
            </a:pPr>
            <a:endParaRPr lang="ro-RO" sz="20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0"/>
              </a:spcBef>
            </a:pPr>
            <a:endParaRPr lang="ro-RO" sz="1200" dirty="0" smtClean="0">
              <a:solidFill>
                <a:srgbClr val="000000"/>
              </a:solidFill>
              <a:latin typeface="Times New Roman" pitchFamily="18" charset="0"/>
              <a:ea typeface="Arial Unicode MS" pitchFamily="34" charset="-128"/>
              <a:cs typeface="Times New Roman" pitchFamily="18" charset="0"/>
            </a:endParaRPr>
          </a:p>
          <a:p>
            <a:pPr marL="457200" indent="-457200">
              <a:spcBef>
                <a:spcPts val="0"/>
              </a:spcBef>
              <a:spcAft>
                <a:spcPts val="0"/>
              </a:spcAft>
              <a:buFont typeface="+mj-lt"/>
              <a:buAutoNum type="arabicPeriod"/>
            </a:pPr>
            <a:endParaRPr lang="ro-RO" sz="1600" dirty="0" smtClean="0">
              <a:solidFill>
                <a:srgbClr val="000000"/>
              </a:solidFill>
              <a:latin typeface="Times New Roman" pitchFamily="18" charset="0"/>
              <a:ea typeface="Arial Unicode MS" pitchFamily="34" charset="-128"/>
              <a:cs typeface="Times New Roman" pitchFamily="18" charset="0"/>
            </a:endParaRPr>
          </a:p>
          <a:p>
            <a:pPr marL="914400" lvl="1" indent="-457200">
              <a:spcBef>
                <a:spcPts val="0"/>
              </a:spcBef>
              <a:buClrTx/>
              <a:buNone/>
            </a:pPr>
            <a:endParaRPr lang="ro-RO" sz="2000" b="0" dirty="0" smtClean="0">
              <a:solidFill>
                <a:srgbClr val="000000"/>
              </a:solidFill>
              <a:latin typeface="Times New Roman" pitchFamily="18" charset="0"/>
              <a:ea typeface="Arial Unicode MS" pitchFamily="34" charset="-128"/>
              <a:cs typeface="Times New Roman" pitchFamily="18" charset="0"/>
            </a:endParaRPr>
          </a:p>
          <a:p>
            <a:pPr>
              <a:spcBef>
                <a:spcPts val="0"/>
              </a:spcBef>
              <a:spcAft>
                <a:spcPts val="0"/>
              </a:spcAft>
            </a:pPr>
            <a:r>
              <a:rPr lang="ro-RO" dirty="0" smtClean="0">
                <a:solidFill>
                  <a:srgbClr val="000000"/>
                </a:solidFill>
                <a:latin typeface="Times New Roman" pitchFamily="18" charset="0"/>
                <a:ea typeface="Arial Unicode MS" pitchFamily="34" charset="-128"/>
                <a:cs typeface="Times New Roman" pitchFamily="18" charset="0"/>
              </a:rPr>
              <a:t>    </a:t>
            </a:r>
          </a:p>
          <a:p>
            <a:pPr>
              <a:spcBef>
                <a:spcPts val="0"/>
              </a:spcBef>
              <a:spcAft>
                <a:spcPts val="0"/>
              </a:spcAft>
            </a:pPr>
            <a:r>
              <a:rPr lang="ro-RO" b="0" dirty="0" smtClean="0">
                <a:solidFill>
                  <a:srgbClr val="000000"/>
                </a:solidFill>
                <a:latin typeface="Times New Roman" pitchFamily="18" charset="0"/>
                <a:ea typeface="Arial Unicode MS" pitchFamily="34" charset="-128"/>
                <a:cs typeface="Times New Roman" pitchFamily="18" charset="0"/>
              </a:rPr>
              <a:t/>
            </a:r>
            <a:br>
              <a:rPr lang="ro-RO" b="0" dirty="0" smtClean="0">
                <a:solidFill>
                  <a:srgbClr val="000000"/>
                </a:solidFill>
                <a:latin typeface="Times New Roman" pitchFamily="18" charset="0"/>
                <a:ea typeface="Arial Unicode MS" pitchFamily="34" charset="-128"/>
                <a:cs typeface="Times New Roman" pitchFamily="18" charset="0"/>
              </a:rPr>
            </a:br>
            <a:endParaRPr lang="ro-RO" b="0" dirty="0" smtClean="0">
              <a:solidFill>
                <a:srgbClr val="000000"/>
              </a:solidFill>
              <a:latin typeface="Times New Roman" pitchFamily="18" charset="0"/>
              <a:ea typeface="Arial Unicode MS" pitchFamily="34" charset="-128"/>
              <a:cs typeface="Times New Roman" pitchFamily="18" charset="0"/>
            </a:endParaRPr>
          </a:p>
        </p:txBody>
      </p:sp>
      <p:sp>
        <p:nvSpPr>
          <p:cNvPr id="4" name="Rectangle 1"/>
          <p:cNvSpPr>
            <a:spLocks noChangeArrowheads="1"/>
          </p:cNvSpPr>
          <p:nvPr/>
        </p:nvSpPr>
        <p:spPr bwMode="auto">
          <a:xfrm>
            <a:off x="304800" y="1371600"/>
            <a:ext cx="8458200" cy="32470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Tx/>
              <a:buSzTx/>
              <a:buFontTx/>
              <a:buNone/>
              <a:tabLst/>
            </a:pPr>
            <a:r>
              <a:rPr lang="ro-RO" sz="2000" dirty="0" smtClean="0">
                <a:solidFill>
                  <a:sysClr val="windowText" lastClr="000000"/>
                </a:solidFill>
                <a:latin typeface="Times New Roman" pitchFamily="18" charset="0"/>
                <a:ea typeface="Calibri" pitchFamily="34" charset="0"/>
                <a:cs typeface="Times New Roman" pitchFamily="18" charset="0"/>
              </a:rPr>
              <a:t>Conform balanței energetice din anul 2010 p</a:t>
            </a:r>
            <a:r>
              <a:rPr kumimoji="0" lang="ro-RO" sz="2000" i="0" u="none"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onderea</a:t>
            </a:r>
            <a:r>
              <a:rPr kumimoji="0" lang="ro-RO" sz="2000" i="0" u="none" strike="noStrike" cap="none" normalizeH="0" dirty="0" smtClean="0">
                <a:ln>
                  <a:noFill/>
                </a:ln>
                <a:solidFill>
                  <a:sysClr val="windowText" lastClr="000000"/>
                </a:solidFill>
                <a:effectLst/>
                <a:latin typeface="Times New Roman" pitchFamily="18" charset="0"/>
                <a:ea typeface="Calibri" pitchFamily="34" charset="0"/>
                <a:cs typeface="Times New Roman" pitchFamily="18" charset="0"/>
              </a:rPr>
              <a:t> </a:t>
            </a:r>
            <a:r>
              <a:rPr kumimoji="0" lang="ro-RO" sz="2000" i="0" u="none"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energiei regenerabile în totalul consumului intern brut de energie </a:t>
            </a:r>
            <a:r>
              <a:rPr kumimoji="0" lang="ro-RO" sz="2000" i="0" u="sng"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constituia</a:t>
            </a:r>
            <a:r>
              <a:rPr kumimoji="0" lang="en-US" sz="2000" i="0" u="sng"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 </a:t>
            </a:r>
            <a:r>
              <a:rPr kumimoji="0" lang="en-US" sz="2000" i="0" u="sng" strike="noStrike" cap="none" normalizeH="0" baseline="0" dirty="0" err="1" smtClean="0">
                <a:ln>
                  <a:noFill/>
                </a:ln>
                <a:solidFill>
                  <a:sysClr val="windowText" lastClr="000000"/>
                </a:solidFill>
                <a:effectLst/>
                <a:latin typeface="Times New Roman" pitchFamily="18" charset="0"/>
                <a:ea typeface="Calibri" pitchFamily="34" charset="0"/>
                <a:cs typeface="Times New Roman" pitchFamily="18" charset="0"/>
              </a:rPr>
              <a:t>cca</a:t>
            </a:r>
            <a:r>
              <a:rPr kumimoji="0" lang="en-US" sz="2000" i="0" u="sng"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a:t>
            </a:r>
            <a:r>
              <a:rPr kumimoji="0" lang="ro-RO" sz="2000" i="0" u="sng" strike="noStrike" cap="none" normalizeH="0" baseline="0" dirty="0" smtClean="0">
                <a:ln>
                  <a:noFill/>
                </a:ln>
                <a:solidFill>
                  <a:sysClr val="windowText" lastClr="000000"/>
                </a:solidFill>
                <a:effectLst/>
                <a:latin typeface="Times New Roman" pitchFamily="18" charset="0"/>
                <a:ea typeface="Calibri" pitchFamily="34" charset="0"/>
                <a:cs typeface="Times New Roman" pitchFamily="18" charset="0"/>
              </a:rPr>
              <a:t> 4%;</a:t>
            </a:r>
          </a:p>
          <a:p>
            <a:pPr marL="630238" lvl="1" indent="-173038" algn="just" fontAlgn="base">
              <a:lnSpc>
                <a:spcPct val="150000"/>
              </a:lnSpc>
              <a:spcBef>
                <a:spcPct val="0"/>
              </a:spcBef>
              <a:spcAft>
                <a:spcPct val="0"/>
              </a:spcAft>
              <a:buFont typeface="Arial" pitchFamily="34" charset="0"/>
              <a:buChar char="•"/>
            </a:pPr>
            <a:r>
              <a:rPr lang="ro-RO" sz="2000" dirty="0" smtClean="0">
                <a:solidFill>
                  <a:sysClr val="windowText" lastClr="000000"/>
                </a:solidFill>
                <a:latin typeface="Times New Roman" pitchFamily="18" charset="0"/>
                <a:cs typeface="Times New Roman" pitchFamily="18" charset="0"/>
              </a:rPr>
              <a:t>CHE – 0.36%; </a:t>
            </a:r>
            <a:endParaRPr lang="ro-RO" sz="2000" dirty="0" smtClean="0">
              <a:solidFill>
                <a:schemeClr val="tx2"/>
              </a:solidFill>
              <a:latin typeface="Times New Roman" pitchFamily="18" charset="0"/>
              <a:cs typeface="Times New Roman" pitchFamily="18" charset="0"/>
            </a:endParaRPr>
          </a:p>
          <a:p>
            <a:pPr marL="630238" lvl="1" indent="-173038" algn="just" fontAlgn="base">
              <a:lnSpc>
                <a:spcPct val="150000"/>
              </a:lnSpc>
              <a:spcBef>
                <a:spcPct val="0"/>
              </a:spcBef>
              <a:spcAft>
                <a:spcPct val="0"/>
              </a:spcAft>
              <a:buFont typeface="Arial" pitchFamily="34" charset="0"/>
              <a:buChar char="•"/>
            </a:pPr>
            <a:r>
              <a:rPr lang="ro-RO" sz="2000" dirty="0" smtClean="0">
                <a:solidFill>
                  <a:sysClr val="windowText" lastClr="000000"/>
                </a:solidFill>
                <a:latin typeface="Times New Roman" pitchFamily="18" charset="0"/>
                <a:cs typeface="Times New Roman" pitchFamily="18" charset="0"/>
              </a:rPr>
              <a:t>Altele – 3,64%;</a:t>
            </a:r>
          </a:p>
          <a:p>
            <a:pPr marL="630238" lvl="1" indent="-173038" algn="just" fontAlgn="base">
              <a:spcBef>
                <a:spcPct val="0"/>
              </a:spcBef>
              <a:spcAft>
                <a:spcPct val="0"/>
              </a:spcAft>
            </a:pPr>
            <a:endParaRPr lang="ro-RO" sz="2000" dirty="0" smtClean="0">
              <a:solidFill>
                <a:sysClr val="windowText" lastClr="000000"/>
              </a:solidFill>
              <a:latin typeface="Times New Roman" pitchFamily="18" charset="0"/>
              <a:cs typeface="Times New Roman" pitchFamily="18" charset="0"/>
            </a:endParaRPr>
          </a:p>
          <a:p>
            <a:pPr marL="0" lvl="1" indent="-173038" algn="just" fontAlgn="base">
              <a:spcBef>
                <a:spcPct val="0"/>
              </a:spcBef>
              <a:spcAft>
                <a:spcPct val="0"/>
              </a:spcAft>
            </a:pPr>
            <a:r>
              <a:rPr lang="ro-RO" sz="2000" dirty="0" smtClean="0">
                <a:solidFill>
                  <a:sysClr val="windowText" lastClr="000000"/>
                </a:solidFill>
                <a:latin typeface="Times New Roman" pitchFamily="18" charset="0"/>
                <a:cs typeface="Times New Roman" pitchFamily="18" charset="0"/>
              </a:rPr>
              <a:t>Conform raportului prezentat de Ministerul Economiei către Comunitatea Energetică – 240 </a:t>
            </a:r>
            <a:r>
              <a:rPr lang="ro-RO" sz="2000" dirty="0" err="1" smtClean="0">
                <a:solidFill>
                  <a:sysClr val="windowText" lastClr="000000"/>
                </a:solidFill>
                <a:latin typeface="Times New Roman" pitchFamily="18" charset="0"/>
                <a:cs typeface="Times New Roman" pitchFamily="18" charset="0"/>
              </a:rPr>
              <a:t>ktep</a:t>
            </a:r>
            <a:r>
              <a:rPr lang="ro-RO" sz="2000" dirty="0" smtClean="0">
                <a:solidFill>
                  <a:sysClr val="windowText" lastClr="000000"/>
                </a:solidFill>
                <a:latin typeface="Times New Roman" pitchFamily="18" charset="0"/>
                <a:cs typeface="Times New Roman" pitchFamily="18" charset="0"/>
              </a:rPr>
              <a:t>, p</a:t>
            </a:r>
            <a:r>
              <a:rPr lang="ro-RO" sz="2000" dirty="0" smtClean="0">
                <a:solidFill>
                  <a:sysClr val="windowText" lastClr="000000"/>
                </a:solidFill>
                <a:latin typeface="Times New Roman" pitchFamily="18" charset="0"/>
                <a:ea typeface="Calibri" pitchFamily="34" charset="0"/>
                <a:cs typeface="Times New Roman" pitchFamily="18" charset="0"/>
              </a:rPr>
              <a:t>onderea energiei regenerabile în totalul consumului intern brut de energie </a:t>
            </a:r>
            <a:r>
              <a:rPr lang="ro-RO" sz="2000" u="sng" dirty="0" smtClean="0">
                <a:solidFill>
                  <a:sysClr val="windowText" lastClr="000000"/>
                </a:solidFill>
                <a:latin typeface="Times New Roman" pitchFamily="18" charset="0"/>
                <a:ea typeface="Calibri" pitchFamily="34" charset="0"/>
                <a:cs typeface="Times New Roman" pitchFamily="18" charset="0"/>
              </a:rPr>
              <a:t>constituie</a:t>
            </a:r>
            <a:r>
              <a:rPr lang="en-US" sz="2000" u="sng" dirty="0" smtClean="0">
                <a:solidFill>
                  <a:sysClr val="windowText" lastClr="000000"/>
                </a:solidFill>
                <a:latin typeface="Times New Roman" pitchFamily="18" charset="0"/>
                <a:ea typeface="Calibri" pitchFamily="34" charset="0"/>
                <a:cs typeface="Times New Roman" pitchFamily="18" charset="0"/>
              </a:rPr>
              <a:t> </a:t>
            </a:r>
            <a:r>
              <a:rPr lang="en-US" sz="2000" u="sng" dirty="0" err="1" smtClean="0">
                <a:solidFill>
                  <a:sysClr val="windowText" lastClr="000000"/>
                </a:solidFill>
                <a:latin typeface="Times New Roman" pitchFamily="18" charset="0"/>
                <a:ea typeface="Calibri" pitchFamily="34" charset="0"/>
                <a:cs typeface="Times New Roman" pitchFamily="18" charset="0"/>
              </a:rPr>
              <a:t>cca</a:t>
            </a:r>
            <a:r>
              <a:rPr lang="en-US" sz="2000" u="sng" dirty="0" smtClean="0">
                <a:solidFill>
                  <a:sysClr val="windowText" lastClr="000000"/>
                </a:solidFill>
                <a:latin typeface="Times New Roman" pitchFamily="18" charset="0"/>
                <a:ea typeface="Calibri" pitchFamily="34" charset="0"/>
                <a:cs typeface="Times New Roman" pitchFamily="18" charset="0"/>
              </a:rPr>
              <a:t>.</a:t>
            </a:r>
            <a:r>
              <a:rPr lang="ro-RO" sz="2000" u="sng" dirty="0" smtClean="0">
                <a:solidFill>
                  <a:sysClr val="windowText" lastClr="000000"/>
                </a:solidFill>
                <a:latin typeface="Times New Roman" pitchFamily="18" charset="0"/>
                <a:ea typeface="Calibri" pitchFamily="34" charset="0"/>
                <a:cs typeface="Times New Roman" pitchFamily="18" charset="0"/>
              </a:rPr>
              <a:t> 11 %;</a:t>
            </a:r>
            <a:endParaRPr lang="ro-RO" sz="2000" dirty="0" smtClean="0">
              <a:solidFill>
                <a:sysClr val="windowText" lastClr="000000"/>
              </a:solidFill>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o-RO" sz="2000" dirty="0" smtClean="0">
              <a:solidFill>
                <a:sysClr val="windowText" lastClr="000000"/>
              </a:solidFill>
              <a:latin typeface="Times New Roman" pitchFamily="18" charset="0"/>
              <a:cs typeface="Times New Roman" pitchFamily="18" charset="0"/>
            </a:endParaRPr>
          </a:p>
        </p:txBody>
      </p:sp>
      <p:sp>
        <p:nvSpPr>
          <p:cNvPr id="9" name="Rectangle 1"/>
          <p:cNvSpPr>
            <a:spLocks noChangeArrowheads="1"/>
          </p:cNvSpPr>
          <p:nvPr/>
        </p:nvSpPr>
        <p:spPr bwMode="auto">
          <a:xfrm>
            <a:off x="304800" y="381000"/>
            <a:ext cx="7162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sz="2000" b="1" dirty="0" smtClean="0">
                <a:solidFill>
                  <a:srgbClr val="002060"/>
                </a:solidFill>
                <a:latin typeface="Arial Black" pitchFamily="34" charset="0"/>
                <a:ea typeface="Calibri" pitchFamily="34" charset="0"/>
                <a:cs typeface="Times New Roman" pitchFamily="18" charset="0"/>
              </a:rPr>
              <a:t>P</a:t>
            </a:r>
            <a:r>
              <a:rPr kumimoji="0" lang="ro-RO" sz="2000" b="1" i="0" u="none" strike="noStrike" cap="none" normalizeH="0" baseline="0" dirty="0" smtClean="0">
                <a:ln>
                  <a:noFill/>
                </a:ln>
                <a:solidFill>
                  <a:srgbClr val="002060"/>
                </a:solidFill>
                <a:effectLst/>
                <a:latin typeface="Arial Black" pitchFamily="34" charset="0"/>
                <a:ea typeface="Calibri" pitchFamily="34" charset="0"/>
                <a:cs typeface="Times New Roman" pitchFamily="18" charset="0"/>
              </a:rPr>
              <a:t>ONDEREA</a:t>
            </a:r>
            <a:r>
              <a:rPr kumimoji="0" lang="ro-RO" sz="2000" b="1" i="0" u="none" strike="noStrike" cap="none" normalizeH="0" dirty="0" smtClean="0">
                <a:ln>
                  <a:noFill/>
                </a:ln>
                <a:solidFill>
                  <a:srgbClr val="002060"/>
                </a:solidFill>
                <a:effectLst/>
                <a:latin typeface="Arial Black" pitchFamily="34" charset="0"/>
                <a:ea typeface="Calibri" pitchFamily="34" charset="0"/>
                <a:cs typeface="Times New Roman" pitchFamily="18" charset="0"/>
              </a:rPr>
              <a:t> </a:t>
            </a:r>
            <a:r>
              <a:rPr kumimoji="0" lang="ro-RO" sz="2000" b="1" i="0" u="none" strike="noStrike" cap="none" normalizeH="0" baseline="0" dirty="0" smtClean="0">
                <a:ln>
                  <a:noFill/>
                </a:ln>
                <a:solidFill>
                  <a:srgbClr val="002060"/>
                </a:solidFill>
                <a:effectLst/>
                <a:latin typeface="Arial Black" pitchFamily="34" charset="0"/>
                <a:ea typeface="Calibri" pitchFamily="34" charset="0"/>
                <a:cs typeface="Times New Roman" pitchFamily="18" charset="0"/>
              </a:rPr>
              <a:t>ENERGIEI PRODUSĂ DIN SER ÎN CONSUMUL INTERN BRUT DE ENERGIE</a:t>
            </a:r>
            <a:endParaRPr kumimoji="0" lang="ro-RO" sz="2000" b="1" i="0" u="none" strike="noStrike" cap="none" normalizeH="0" baseline="0" dirty="0" smtClean="0">
              <a:ln>
                <a:noFill/>
              </a:ln>
              <a:solidFill>
                <a:srgbClr val="002060"/>
              </a:solidFill>
              <a:effectLst/>
              <a:latin typeface="Arial Black" pitchFamily="34" charset="0"/>
              <a:cs typeface="Times New Roman" pitchFamily="18" charset="0"/>
            </a:endParaRPr>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u 4"/>
          <p:cNvSpPr txBox="1">
            <a:spLocks/>
          </p:cNvSpPr>
          <p:nvPr/>
        </p:nvSpPr>
        <p:spPr>
          <a:xfrm>
            <a:off x="533400" y="146447"/>
            <a:ext cx="6781800" cy="615553"/>
          </a:xfrm>
          <a:prstGeom prst="rect">
            <a:avLst/>
          </a:prstGeom>
          <a:noFill/>
        </p:spPr>
        <p:txBody>
          <a:bodyPr vert="horz" wrap="square" lIns="91440" tIns="45720" rIns="91440" bIns="45720" rtlCol="0" anchor="b">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ro-RO" sz="2000" cap="all" spc="-60" dirty="0" smtClean="0">
                <a:solidFill>
                  <a:srgbClr val="002060"/>
                </a:solidFill>
                <a:latin typeface="+mj-lt"/>
                <a:ea typeface="+mj-ea"/>
                <a:cs typeface="+mj-cs"/>
              </a:rPr>
              <a:t>Potențialul SER </a:t>
            </a:r>
          </a:p>
          <a:p>
            <a:pPr marL="0" marR="0" lvl="0" indent="0" defTabSz="914400" rtl="0" eaLnBrk="1" fontAlgn="auto" latinLnBrk="0" hangingPunct="1">
              <a:lnSpc>
                <a:spcPct val="100000"/>
              </a:lnSpc>
              <a:spcBef>
                <a:spcPct val="0"/>
              </a:spcBef>
              <a:spcAft>
                <a:spcPts val="0"/>
              </a:spcAft>
              <a:buClrTx/>
              <a:buSzTx/>
              <a:buFontTx/>
              <a:buNone/>
              <a:tabLst/>
              <a:defRPr/>
            </a:pPr>
            <a:r>
              <a:rPr lang="ro-RO" sz="1400" cap="all" spc="-60" dirty="0" smtClean="0">
                <a:solidFill>
                  <a:srgbClr val="002060"/>
                </a:solidFill>
                <a:latin typeface="+mj-lt"/>
                <a:ea typeface="+mj-ea"/>
                <a:cs typeface="+mj-cs"/>
              </a:rPr>
              <a:t>conform strategiei energetice a RM până în 2020</a:t>
            </a:r>
            <a:endParaRPr lang="ro-RO" sz="1400" cap="all" spc="-60" dirty="0">
              <a:solidFill>
                <a:srgbClr val="002060"/>
              </a:solidFill>
              <a:latin typeface="+mj-lt"/>
              <a:ea typeface="+mj-ea"/>
              <a:cs typeface="+mj-cs"/>
            </a:endParaRPr>
          </a:p>
        </p:txBody>
      </p:sp>
      <p:graphicFrame>
        <p:nvGraphicFramePr>
          <p:cNvPr id="8" name="Таблица 7"/>
          <p:cNvGraphicFramePr>
            <a:graphicFrameLocks noGrp="1"/>
          </p:cNvGraphicFramePr>
          <p:nvPr/>
        </p:nvGraphicFramePr>
        <p:xfrm>
          <a:off x="304800" y="990600"/>
          <a:ext cx="8676456" cy="5710112"/>
        </p:xfrm>
        <a:graphic>
          <a:graphicData uri="http://schemas.openxmlformats.org/drawingml/2006/table">
            <a:tbl>
              <a:tblPr firstRow="1" bandRow="1">
                <a:tableStyleId>{5940675A-B579-460E-94D1-54222C63F5DA}</a:tableStyleId>
              </a:tblPr>
              <a:tblGrid>
                <a:gridCol w="2275656"/>
                <a:gridCol w="2062572"/>
                <a:gridCol w="2169114"/>
                <a:gridCol w="2169114"/>
              </a:tblGrid>
              <a:tr h="328955">
                <a:tc rowSpan="2">
                  <a:txBody>
                    <a:bodyPr/>
                    <a:lstStyle/>
                    <a:p>
                      <a:pPr algn="ctr">
                        <a:lnSpc>
                          <a:spcPct val="200000"/>
                        </a:lnSpc>
                        <a:spcBef>
                          <a:spcPts val="1200"/>
                        </a:spcBef>
                      </a:pPr>
                      <a:r>
                        <a:rPr lang="ro-RO" sz="2000" b="1" dirty="0" smtClean="0">
                          <a:solidFill>
                            <a:sysClr val="windowText" lastClr="000000"/>
                          </a:solidFill>
                          <a:latin typeface="Times New Roman" pitchFamily="18" charset="0"/>
                          <a:cs typeface="Times New Roman" pitchFamily="18" charset="0"/>
                        </a:rPr>
                        <a:t>Tipul SER</a:t>
                      </a:r>
                      <a:endParaRPr lang="ru-RU" sz="2000" b="1" dirty="0">
                        <a:solidFill>
                          <a:sysClr val="windowText" lastClr="000000"/>
                        </a:solidFill>
                        <a:latin typeface="Times New Roman" pitchFamily="18" charset="0"/>
                        <a:cs typeface="Times New Roman" pitchFamily="18" charset="0"/>
                      </a:endParaRPr>
                    </a:p>
                  </a:txBody>
                  <a:tcPr/>
                </a:tc>
                <a:tc gridSpan="3">
                  <a:txBody>
                    <a:bodyPr/>
                    <a:lstStyle/>
                    <a:p>
                      <a:pPr algn="ctr"/>
                      <a:r>
                        <a:rPr lang="ro-RO" sz="1800" b="1" dirty="0" smtClean="0">
                          <a:solidFill>
                            <a:sysClr val="windowText" lastClr="000000"/>
                          </a:solidFill>
                          <a:latin typeface="Times New Roman" pitchFamily="18" charset="0"/>
                          <a:cs typeface="Times New Roman" pitchFamily="18" charset="0"/>
                        </a:rPr>
                        <a:t>Potențialul</a:t>
                      </a:r>
                      <a:r>
                        <a:rPr lang="ro-RO" sz="1800" b="1" baseline="0" dirty="0" smtClean="0">
                          <a:solidFill>
                            <a:sysClr val="windowText" lastClr="000000"/>
                          </a:solidFill>
                          <a:latin typeface="Times New Roman" pitchFamily="18" charset="0"/>
                          <a:cs typeface="Times New Roman" pitchFamily="18" charset="0"/>
                        </a:rPr>
                        <a:t> Tehnic</a:t>
                      </a:r>
                      <a:endParaRPr lang="ru-RU" sz="1800" b="1" dirty="0">
                        <a:solidFill>
                          <a:sysClr val="windowText" lastClr="000000"/>
                        </a:solidFill>
                        <a:latin typeface="Times New Roman" pitchFamily="18" charset="0"/>
                        <a:cs typeface="Times New Roman" pitchFamily="18" charset="0"/>
                      </a:endParaRPr>
                    </a:p>
                  </a:txBody>
                  <a:tcPr/>
                </a:tc>
                <a:tc hMerge="1">
                  <a:txBody>
                    <a:bodyPr/>
                    <a:lstStyle/>
                    <a:p>
                      <a:endParaRPr lang="ru-RU"/>
                    </a:p>
                  </a:txBody>
                  <a:tcPr/>
                </a:tc>
                <a:tc hMerge="1">
                  <a:txBody>
                    <a:bodyPr/>
                    <a:lstStyle/>
                    <a:p>
                      <a:endParaRPr lang="ru-RU"/>
                    </a:p>
                  </a:txBody>
                  <a:tcPr/>
                </a:tc>
              </a:tr>
              <a:tr h="328955">
                <a:tc vMerge="1">
                  <a:txBody>
                    <a:bodyPr/>
                    <a:lstStyle/>
                    <a:p>
                      <a:endParaRPr lang="ru-RU"/>
                    </a:p>
                  </a:txBody>
                  <a:tcPr/>
                </a:tc>
                <a:tc gridSpan="2">
                  <a:txBody>
                    <a:bodyPr/>
                    <a:lstStyle/>
                    <a:p>
                      <a:pPr algn="ctr"/>
                      <a:r>
                        <a:rPr lang="ro-RO" sz="1600" b="1" dirty="0" smtClean="0">
                          <a:solidFill>
                            <a:sysClr val="windowText" lastClr="000000"/>
                          </a:solidFill>
                          <a:latin typeface="Times New Roman" pitchFamily="18" charset="0"/>
                          <a:cs typeface="Times New Roman" pitchFamily="18" charset="0"/>
                        </a:rPr>
                        <a:t>PJ</a:t>
                      </a:r>
                      <a:endParaRPr lang="ru-RU" sz="1600" b="1" dirty="0">
                        <a:solidFill>
                          <a:sysClr val="windowText" lastClr="000000"/>
                        </a:solidFill>
                        <a:latin typeface="Times New Roman" pitchFamily="18" charset="0"/>
                        <a:cs typeface="Times New Roman" pitchFamily="18" charset="0"/>
                      </a:endParaRPr>
                    </a:p>
                  </a:txBody>
                  <a:tcPr/>
                </a:tc>
                <a:tc hMerge="1">
                  <a:txBody>
                    <a:bodyPr/>
                    <a:lstStyle/>
                    <a:p>
                      <a:endParaRPr lang="ru-RU"/>
                    </a:p>
                  </a:txBody>
                  <a:tcPr/>
                </a:tc>
                <a:tc>
                  <a:txBody>
                    <a:bodyPr/>
                    <a:lstStyle/>
                    <a:p>
                      <a:pPr algn="ctr"/>
                      <a:r>
                        <a:rPr lang="ro-RO" sz="1600" b="1" dirty="0" smtClean="0">
                          <a:solidFill>
                            <a:sysClr val="windowText" lastClr="000000"/>
                          </a:solidFill>
                          <a:latin typeface="Times New Roman" pitchFamily="18" charset="0"/>
                          <a:cs typeface="Times New Roman" pitchFamily="18" charset="0"/>
                        </a:rPr>
                        <a:t>mii </a:t>
                      </a:r>
                      <a:r>
                        <a:rPr lang="ro-RO" sz="1600" b="1" dirty="0" err="1" smtClean="0">
                          <a:solidFill>
                            <a:sysClr val="windowText" lastClr="000000"/>
                          </a:solidFill>
                          <a:latin typeface="Times New Roman" pitchFamily="18" charset="0"/>
                          <a:cs typeface="Times New Roman" pitchFamily="18" charset="0"/>
                        </a:rPr>
                        <a:t>ktep</a:t>
                      </a:r>
                      <a:endParaRPr lang="ru-RU" sz="1600" b="1" dirty="0">
                        <a:solidFill>
                          <a:sysClr val="windowText" lastClr="000000"/>
                        </a:solidFill>
                        <a:latin typeface="Times New Roman" pitchFamily="18" charset="0"/>
                        <a:cs typeface="Times New Roman" pitchFamily="18" charset="0"/>
                      </a:endParaRPr>
                    </a:p>
                  </a:txBody>
                  <a:tcPr/>
                </a:tc>
              </a:tr>
              <a:tr h="328955">
                <a:tc>
                  <a:txBody>
                    <a:bodyPr/>
                    <a:lstStyle/>
                    <a:p>
                      <a:r>
                        <a:rPr lang="ro-RO" sz="1800" dirty="0" smtClean="0">
                          <a:solidFill>
                            <a:sysClr val="windowText" lastClr="000000"/>
                          </a:solidFill>
                          <a:latin typeface="Times New Roman" pitchFamily="18" charset="0"/>
                          <a:cs typeface="Times New Roman" pitchFamily="18" charset="0"/>
                        </a:rPr>
                        <a:t>Solară </a:t>
                      </a:r>
                      <a:endParaRPr lang="ru-RU" sz="1800" dirty="0">
                        <a:solidFill>
                          <a:sysClr val="windowText" lastClr="000000"/>
                        </a:solidFill>
                        <a:latin typeface="Times New Roman" pitchFamily="18" charset="0"/>
                        <a:cs typeface="Times New Roman" pitchFamily="18" charset="0"/>
                      </a:endParaRPr>
                    </a:p>
                  </a:txBody>
                  <a:tcPr/>
                </a:tc>
                <a:tc gridSpan="2">
                  <a:txBody>
                    <a:bodyPr/>
                    <a:lstStyle/>
                    <a:p>
                      <a:pPr algn="ctr"/>
                      <a:r>
                        <a:rPr lang="ro-RO" sz="1600" dirty="0" smtClean="0">
                          <a:solidFill>
                            <a:sysClr val="windowText" lastClr="000000"/>
                          </a:solidFill>
                          <a:latin typeface="Times New Roman" pitchFamily="18" charset="0"/>
                          <a:cs typeface="Times New Roman" pitchFamily="18" charset="0"/>
                        </a:rPr>
                        <a:t>50,4</a:t>
                      </a:r>
                      <a:endParaRPr lang="ru-RU" sz="1600" dirty="0">
                        <a:solidFill>
                          <a:sysClr val="windowText" lastClr="000000"/>
                        </a:solidFill>
                        <a:latin typeface="Times New Roman" pitchFamily="18" charset="0"/>
                        <a:cs typeface="Times New Roman" pitchFamily="18" charset="0"/>
                      </a:endParaRPr>
                    </a:p>
                  </a:txBody>
                  <a:tcPr anchor="ctr"/>
                </a:tc>
                <a:tc hMerge="1">
                  <a:txBody>
                    <a:bodyPr/>
                    <a:lstStyle/>
                    <a:p>
                      <a:endParaRPr lang="ru-RU"/>
                    </a:p>
                  </a:txBody>
                  <a:tcPr/>
                </a:tc>
                <a:tc>
                  <a:txBody>
                    <a:bodyPr/>
                    <a:lstStyle/>
                    <a:p>
                      <a:pPr algn="ctr"/>
                      <a:r>
                        <a:rPr lang="ro-RO" sz="1600" dirty="0" smtClean="0">
                          <a:solidFill>
                            <a:sysClr val="windowText" lastClr="000000"/>
                          </a:solidFill>
                          <a:latin typeface="Times New Roman" pitchFamily="18" charset="0"/>
                          <a:cs typeface="Times New Roman" pitchFamily="18" charset="0"/>
                        </a:rPr>
                        <a:t>1,2</a:t>
                      </a:r>
                      <a:endParaRPr lang="ru-RU" sz="1600" dirty="0">
                        <a:solidFill>
                          <a:sysClr val="windowText" lastClr="000000"/>
                        </a:solidFill>
                        <a:latin typeface="Times New Roman" pitchFamily="18" charset="0"/>
                        <a:cs typeface="Times New Roman" pitchFamily="18" charset="0"/>
                      </a:endParaRPr>
                    </a:p>
                  </a:txBody>
                  <a:tcPr anchor="ctr"/>
                </a:tc>
              </a:tr>
              <a:tr h="328955">
                <a:tc>
                  <a:txBody>
                    <a:bodyPr/>
                    <a:lstStyle/>
                    <a:p>
                      <a:r>
                        <a:rPr lang="ro-RO" sz="1800" dirty="0" smtClean="0">
                          <a:solidFill>
                            <a:sysClr val="windowText" lastClr="000000"/>
                          </a:solidFill>
                          <a:latin typeface="Times New Roman" pitchFamily="18" charset="0"/>
                          <a:cs typeface="Times New Roman" pitchFamily="18" charset="0"/>
                        </a:rPr>
                        <a:t>Eoliană </a:t>
                      </a:r>
                      <a:endParaRPr lang="ru-RU" sz="1800" dirty="0">
                        <a:solidFill>
                          <a:sysClr val="windowText" lastClr="000000"/>
                        </a:solidFill>
                        <a:latin typeface="Times New Roman" pitchFamily="18" charset="0"/>
                        <a:cs typeface="Times New Roman" pitchFamily="18" charset="0"/>
                      </a:endParaRPr>
                    </a:p>
                  </a:txBody>
                  <a:tcPr/>
                </a:tc>
                <a:tc gridSpan="2">
                  <a:txBody>
                    <a:bodyPr/>
                    <a:lstStyle/>
                    <a:p>
                      <a:pPr algn="ctr"/>
                      <a:r>
                        <a:rPr lang="ro-RO" sz="1600" dirty="0" smtClean="0">
                          <a:solidFill>
                            <a:sysClr val="windowText" lastClr="000000"/>
                          </a:solidFill>
                          <a:latin typeface="Times New Roman" pitchFamily="18" charset="0"/>
                          <a:cs typeface="Times New Roman" pitchFamily="18" charset="0"/>
                        </a:rPr>
                        <a:t>29,4</a:t>
                      </a:r>
                      <a:endParaRPr lang="ru-RU" sz="1600" dirty="0">
                        <a:solidFill>
                          <a:sysClr val="windowText" lastClr="000000"/>
                        </a:solidFill>
                        <a:latin typeface="Times New Roman" pitchFamily="18" charset="0"/>
                        <a:cs typeface="Times New Roman" pitchFamily="18" charset="0"/>
                      </a:endParaRPr>
                    </a:p>
                  </a:txBody>
                  <a:tcPr anchor="ctr"/>
                </a:tc>
                <a:tc hMerge="1">
                  <a:txBody>
                    <a:bodyPr/>
                    <a:lstStyle/>
                    <a:p>
                      <a:endParaRPr lang="ru-RU"/>
                    </a:p>
                  </a:txBody>
                  <a:tcPr/>
                </a:tc>
                <a:tc>
                  <a:txBody>
                    <a:bodyPr/>
                    <a:lstStyle/>
                    <a:p>
                      <a:pPr algn="ctr"/>
                      <a:r>
                        <a:rPr lang="ro-RO" sz="1600" dirty="0" smtClean="0">
                          <a:solidFill>
                            <a:sysClr val="windowText" lastClr="000000"/>
                          </a:solidFill>
                          <a:latin typeface="Times New Roman" pitchFamily="18" charset="0"/>
                          <a:cs typeface="Times New Roman" pitchFamily="18" charset="0"/>
                        </a:rPr>
                        <a:t>0,7</a:t>
                      </a:r>
                      <a:endParaRPr lang="ru-RU" sz="1600" dirty="0">
                        <a:solidFill>
                          <a:sysClr val="windowText" lastClr="000000"/>
                        </a:solidFill>
                        <a:latin typeface="Times New Roman" pitchFamily="18" charset="0"/>
                        <a:cs typeface="Times New Roman" pitchFamily="18" charset="0"/>
                      </a:endParaRPr>
                    </a:p>
                  </a:txBody>
                  <a:tcPr anchor="ctr"/>
                </a:tc>
              </a:tr>
              <a:tr h="328955">
                <a:tc>
                  <a:txBody>
                    <a:bodyPr/>
                    <a:lstStyle/>
                    <a:p>
                      <a:r>
                        <a:rPr lang="ro-RO" sz="1800" dirty="0" smtClean="0">
                          <a:solidFill>
                            <a:sysClr val="windowText" lastClr="000000"/>
                          </a:solidFill>
                          <a:latin typeface="Times New Roman" pitchFamily="18" charset="0"/>
                          <a:cs typeface="Times New Roman" pitchFamily="18" charset="0"/>
                        </a:rPr>
                        <a:t>Hidro </a:t>
                      </a:r>
                      <a:endParaRPr lang="ru-RU" sz="1800" dirty="0">
                        <a:solidFill>
                          <a:sysClr val="windowText" lastClr="000000"/>
                        </a:solidFill>
                        <a:latin typeface="Times New Roman" pitchFamily="18" charset="0"/>
                        <a:cs typeface="Times New Roman" pitchFamily="18" charset="0"/>
                      </a:endParaRPr>
                    </a:p>
                  </a:txBody>
                  <a:tcPr/>
                </a:tc>
                <a:tc gridSpan="2">
                  <a:txBody>
                    <a:bodyPr/>
                    <a:lstStyle/>
                    <a:p>
                      <a:pPr algn="ctr"/>
                      <a:r>
                        <a:rPr lang="ro-RO" sz="1600" dirty="0" smtClean="0">
                          <a:solidFill>
                            <a:sysClr val="windowText" lastClr="000000"/>
                          </a:solidFill>
                          <a:latin typeface="Times New Roman" pitchFamily="18" charset="0"/>
                          <a:cs typeface="Times New Roman" pitchFamily="18" charset="0"/>
                        </a:rPr>
                        <a:t>12,1</a:t>
                      </a:r>
                      <a:endParaRPr lang="ru-RU" sz="1600" dirty="0">
                        <a:solidFill>
                          <a:sysClr val="windowText" lastClr="000000"/>
                        </a:solidFill>
                        <a:latin typeface="Times New Roman" pitchFamily="18" charset="0"/>
                        <a:cs typeface="Times New Roman" pitchFamily="18" charset="0"/>
                      </a:endParaRPr>
                    </a:p>
                  </a:txBody>
                  <a:tcPr anchor="ctr"/>
                </a:tc>
                <a:tc hMerge="1">
                  <a:txBody>
                    <a:bodyPr/>
                    <a:lstStyle/>
                    <a:p>
                      <a:endParaRPr lang="ru-RU"/>
                    </a:p>
                  </a:txBody>
                  <a:tcPr/>
                </a:tc>
                <a:tc>
                  <a:txBody>
                    <a:bodyPr/>
                    <a:lstStyle/>
                    <a:p>
                      <a:pPr algn="ctr"/>
                      <a:r>
                        <a:rPr lang="ro-RO" sz="1600" dirty="0" smtClean="0">
                          <a:solidFill>
                            <a:sysClr val="windowText" lastClr="000000"/>
                          </a:solidFill>
                          <a:latin typeface="Times New Roman" pitchFamily="18" charset="0"/>
                          <a:cs typeface="Times New Roman" pitchFamily="18" charset="0"/>
                        </a:rPr>
                        <a:t>0,3</a:t>
                      </a:r>
                      <a:endParaRPr lang="ru-RU" sz="1600" dirty="0">
                        <a:solidFill>
                          <a:sysClr val="windowText" lastClr="000000"/>
                        </a:solidFill>
                        <a:latin typeface="Times New Roman" pitchFamily="18" charset="0"/>
                        <a:cs typeface="Times New Roman" pitchFamily="18" charset="0"/>
                      </a:endParaRPr>
                    </a:p>
                  </a:txBody>
                  <a:tcPr anchor="ctr"/>
                </a:tc>
              </a:tr>
              <a:tr h="328955">
                <a:tc rowSpan="6">
                  <a:txBody>
                    <a:bodyPr/>
                    <a:lstStyle/>
                    <a:p>
                      <a:endParaRPr lang="ro-RO" sz="1600" dirty="0" smtClean="0">
                        <a:solidFill>
                          <a:sysClr val="windowText" lastClr="000000"/>
                        </a:solidFill>
                        <a:latin typeface="Times New Roman" pitchFamily="18" charset="0"/>
                        <a:cs typeface="Times New Roman" pitchFamily="18" charset="0"/>
                      </a:endParaRPr>
                    </a:p>
                    <a:p>
                      <a:endParaRPr lang="ro-RO" sz="1600" dirty="0" smtClean="0">
                        <a:solidFill>
                          <a:sysClr val="windowText" lastClr="000000"/>
                        </a:solidFill>
                        <a:latin typeface="Times New Roman" pitchFamily="18" charset="0"/>
                        <a:cs typeface="Times New Roman" pitchFamily="18" charset="0"/>
                      </a:endParaRPr>
                    </a:p>
                    <a:p>
                      <a:endParaRPr lang="ro-RO" sz="1600" dirty="0" smtClean="0">
                        <a:solidFill>
                          <a:sysClr val="windowText" lastClr="000000"/>
                        </a:solidFill>
                        <a:latin typeface="Times New Roman" pitchFamily="18" charset="0"/>
                        <a:cs typeface="Times New Roman" pitchFamily="18" charset="0"/>
                      </a:endParaRPr>
                    </a:p>
                    <a:p>
                      <a:endParaRPr lang="ro-RO" sz="1600" dirty="0" smtClean="0">
                        <a:solidFill>
                          <a:sysClr val="windowText" lastClr="000000"/>
                        </a:solidFill>
                        <a:latin typeface="Times New Roman" pitchFamily="18" charset="0"/>
                        <a:cs typeface="Times New Roman" pitchFamily="18" charset="0"/>
                      </a:endParaRPr>
                    </a:p>
                    <a:p>
                      <a:r>
                        <a:rPr lang="ro-RO" sz="1800" dirty="0" smtClean="0">
                          <a:solidFill>
                            <a:sysClr val="windowText" lastClr="000000"/>
                          </a:solidFill>
                          <a:latin typeface="Times New Roman" pitchFamily="18" charset="0"/>
                          <a:cs typeface="Times New Roman" pitchFamily="18" charset="0"/>
                        </a:rPr>
                        <a:t>Biomasă </a:t>
                      </a:r>
                      <a:endParaRPr lang="ru-RU" sz="1800" dirty="0">
                        <a:solidFill>
                          <a:sysClr val="windowText" lastClr="000000"/>
                        </a:solidFill>
                        <a:latin typeface="Times New Roman" pitchFamily="18" charset="0"/>
                        <a:cs typeface="Times New Roman" pitchFamily="18" charset="0"/>
                      </a:endParaRPr>
                    </a:p>
                  </a:txBody>
                  <a:tcPr/>
                </a:tc>
                <a:tc>
                  <a:txBody>
                    <a:bodyPr/>
                    <a:lstStyle/>
                    <a:p>
                      <a:r>
                        <a:rPr lang="ro-RO" sz="1600" dirty="0" smtClean="0">
                          <a:solidFill>
                            <a:sysClr val="windowText" lastClr="000000"/>
                          </a:solidFill>
                          <a:latin typeface="Times New Roman" pitchFamily="18" charset="0"/>
                          <a:cs typeface="Times New Roman" pitchFamily="18" charset="0"/>
                        </a:rPr>
                        <a:t>Deșeuri agricole</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7,5</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en-US" sz="1600" dirty="0" smtClean="0">
                          <a:solidFill>
                            <a:sysClr val="windowText" lastClr="000000"/>
                          </a:solidFill>
                          <a:latin typeface="Times New Roman" pitchFamily="18" charset="0"/>
                          <a:cs typeface="Times New Roman" pitchFamily="18" charset="0"/>
                        </a:rPr>
                        <a:t>0.179</a:t>
                      </a:r>
                      <a:endParaRPr lang="ru-RU" sz="1600" dirty="0">
                        <a:solidFill>
                          <a:sysClr val="windowText" lastClr="000000"/>
                        </a:solidFill>
                        <a:latin typeface="Times New Roman" pitchFamily="18" charset="0"/>
                        <a:cs typeface="Times New Roman" pitchFamily="18" charset="0"/>
                      </a:endParaRPr>
                    </a:p>
                  </a:txBody>
                  <a:tcPr anchor="ctr">
                    <a:lnB w="12700" cap="flat" cmpd="sng" algn="ctr">
                      <a:solidFill>
                        <a:schemeClr val="tx1"/>
                      </a:solidFill>
                      <a:prstDash val="solid"/>
                      <a:round/>
                      <a:headEnd type="none" w="med" len="med"/>
                      <a:tailEnd type="none" w="med" len="med"/>
                    </a:lnB>
                  </a:tcPr>
                </a:tc>
              </a:tr>
              <a:tr h="328955">
                <a:tc vMerge="1">
                  <a:txBody>
                    <a:bodyPr/>
                    <a:lstStyle/>
                    <a:p>
                      <a:endParaRPr lang="ru-RU" dirty="0"/>
                    </a:p>
                  </a:txBody>
                  <a:tcPr/>
                </a:tc>
                <a:tc>
                  <a:txBody>
                    <a:bodyPr/>
                    <a:lstStyle/>
                    <a:p>
                      <a:r>
                        <a:rPr lang="ro-RO" sz="1600" dirty="0" smtClean="0">
                          <a:solidFill>
                            <a:sysClr val="windowText" lastClr="000000"/>
                          </a:solidFill>
                          <a:latin typeface="Times New Roman" pitchFamily="18" charset="0"/>
                          <a:cs typeface="Times New Roman" pitchFamily="18" charset="0"/>
                        </a:rPr>
                        <a:t>Lemne de foc</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4,3</a:t>
                      </a:r>
                    </a:p>
                  </a:txBody>
                  <a:tcPr anchor="ctr"/>
                </a:tc>
                <a:tc>
                  <a:txBody>
                    <a:bodyPr/>
                    <a:lstStyle/>
                    <a:p>
                      <a:pPr algn="ctr"/>
                      <a:r>
                        <a:rPr lang="en-US" sz="1600" dirty="0" smtClean="0">
                          <a:solidFill>
                            <a:sysClr val="windowText" lastClr="000000"/>
                          </a:solidFill>
                          <a:latin typeface="Times New Roman" pitchFamily="18" charset="0"/>
                          <a:cs typeface="Times New Roman" pitchFamily="18" charset="0"/>
                        </a:rPr>
                        <a:t>0.102</a:t>
                      </a:r>
                      <a:endParaRPr lang="ru-RU" sz="1600" dirty="0">
                        <a:solidFill>
                          <a:sysClr val="windowText" lastClr="000000"/>
                        </a:solidFill>
                        <a:latin typeface="Times New Roman" pitchFamily="18" charset="0"/>
                        <a:cs typeface="Times New Roman"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7433">
                <a:tc vMerge="1">
                  <a:txBody>
                    <a:bodyPr/>
                    <a:lstStyle/>
                    <a:p>
                      <a:endParaRPr lang="ru-RU" dirty="0"/>
                    </a:p>
                  </a:txBody>
                  <a:tcPr/>
                </a:tc>
                <a:tc>
                  <a:txBody>
                    <a:bodyPr/>
                    <a:lstStyle/>
                    <a:p>
                      <a:r>
                        <a:rPr lang="ro-RO" sz="1600" dirty="0" smtClean="0">
                          <a:solidFill>
                            <a:sysClr val="windowText" lastClr="000000"/>
                          </a:solidFill>
                          <a:latin typeface="Times New Roman" pitchFamily="18" charset="0"/>
                          <a:cs typeface="Times New Roman" pitchFamily="18" charset="0"/>
                        </a:rPr>
                        <a:t>Deșeuri de la procesarea lemnului,tescovină</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4,7</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en-US" sz="1600" dirty="0" smtClean="0">
                          <a:solidFill>
                            <a:sysClr val="windowText" lastClr="000000"/>
                          </a:solidFill>
                          <a:latin typeface="Times New Roman" pitchFamily="18" charset="0"/>
                          <a:cs typeface="Times New Roman" pitchFamily="18" charset="0"/>
                        </a:rPr>
                        <a:t>0.112</a:t>
                      </a:r>
                      <a:endParaRPr lang="ru-RU" sz="1600" dirty="0">
                        <a:solidFill>
                          <a:sysClr val="windowText" lastClr="000000"/>
                        </a:solidFill>
                        <a:latin typeface="Times New Roman" pitchFamily="18" charset="0"/>
                        <a:cs typeface="Times New Roman"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955">
                <a:tc vMerge="1">
                  <a:txBody>
                    <a:bodyPr/>
                    <a:lstStyle/>
                    <a:p>
                      <a:endParaRPr lang="ru-RU" dirty="0"/>
                    </a:p>
                  </a:txBody>
                  <a:tcPr/>
                </a:tc>
                <a:tc>
                  <a:txBody>
                    <a:bodyPr/>
                    <a:lstStyle/>
                    <a:p>
                      <a:r>
                        <a:rPr lang="ro-RO" sz="1600" dirty="0" smtClean="0">
                          <a:solidFill>
                            <a:sysClr val="windowText" lastClr="000000"/>
                          </a:solidFill>
                          <a:latin typeface="Times New Roman" pitchFamily="18" charset="0"/>
                          <a:cs typeface="Times New Roman" pitchFamily="18" charset="0"/>
                        </a:rPr>
                        <a:t>Biogaz </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2,9</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en-US" sz="1600" dirty="0" smtClean="0">
                          <a:solidFill>
                            <a:sysClr val="windowText" lastClr="000000"/>
                          </a:solidFill>
                          <a:latin typeface="Times New Roman" pitchFamily="18" charset="0"/>
                          <a:cs typeface="Times New Roman" pitchFamily="18" charset="0"/>
                        </a:rPr>
                        <a:t>0.069</a:t>
                      </a:r>
                      <a:endParaRPr lang="ru-RU" sz="1600" dirty="0">
                        <a:solidFill>
                          <a:sysClr val="windowText" lastClr="000000"/>
                        </a:solidFill>
                        <a:latin typeface="Times New Roman" pitchFamily="18" charset="0"/>
                        <a:cs typeface="Times New Roman"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955">
                <a:tc vMerge="1">
                  <a:txBody>
                    <a:bodyPr/>
                    <a:lstStyle/>
                    <a:p>
                      <a:endParaRPr lang="ru-RU"/>
                    </a:p>
                  </a:txBody>
                  <a:tcPr/>
                </a:tc>
                <a:tc>
                  <a:txBody>
                    <a:bodyPr/>
                    <a:lstStyle/>
                    <a:p>
                      <a:r>
                        <a:rPr lang="ro-RO" sz="1600" dirty="0" smtClean="0">
                          <a:solidFill>
                            <a:sysClr val="windowText" lastClr="000000"/>
                          </a:solidFill>
                          <a:latin typeface="Times New Roman" pitchFamily="18" charset="0"/>
                          <a:cs typeface="Times New Roman" pitchFamily="18" charset="0"/>
                        </a:rPr>
                        <a:t>Biocombustibil </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2,1</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en-US" sz="1600" dirty="0" smtClean="0">
                          <a:solidFill>
                            <a:sysClr val="windowText" lastClr="000000"/>
                          </a:solidFill>
                          <a:latin typeface="Times New Roman" pitchFamily="18" charset="0"/>
                          <a:cs typeface="Times New Roman" pitchFamily="18" charset="0"/>
                        </a:rPr>
                        <a:t>0.050</a:t>
                      </a:r>
                      <a:endParaRPr lang="ru-RU" sz="1600" dirty="0">
                        <a:solidFill>
                          <a:sysClr val="windowText" lastClr="000000"/>
                        </a:solidFill>
                        <a:latin typeface="Times New Roman" pitchFamily="18" charset="0"/>
                        <a:cs typeface="Times New Roman" pitchFamily="18" charset="0"/>
                      </a:endParaRPr>
                    </a:p>
                  </a:txBody>
                  <a:tcPr anchor="ctr">
                    <a:lnT w="12700" cap="flat" cmpd="sng" algn="ctr">
                      <a:solidFill>
                        <a:schemeClr val="tx1"/>
                      </a:solidFill>
                      <a:prstDash val="solid"/>
                      <a:round/>
                      <a:headEnd type="none" w="med" len="med"/>
                      <a:tailEnd type="none" w="med" len="med"/>
                    </a:lnT>
                  </a:tcPr>
                </a:tc>
              </a:tr>
              <a:tr h="328955">
                <a:tc vMerge="1">
                  <a:txBody>
                    <a:bodyPr/>
                    <a:lstStyle/>
                    <a:p>
                      <a:endParaRPr lang="ru-RU" dirty="0"/>
                    </a:p>
                  </a:txBody>
                  <a:tcPr/>
                </a:tc>
                <a:tc>
                  <a:txBody>
                    <a:bodyPr/>
                    <a:lstStyle/>
                    <a:p>
                      <a:r>
                        <a:rPr lang="ro-RO" sz="1600" dirty="0" smtClean="0">
                          <a:solidFill>
                            <a:sysClr val="windowText" lastClr="000000"/>
                          </a:solidFill>
                          <a:latin typeface="Times New Roman" pitchFamily="18" charset="0"/>
                          <a:cs typeface="Times New Roman" pitchFamily="18" charset="0"/>
                        </a:rPr>
                        <a:t>Total</a:t>
                      </a:r>
                      <a:r>
                        <a:rPr lang="ro-RO" sz="1600" baseline="0" dirty="0" smtClean="0">
                          <a:solidFill>
                            <a:sysClr val="windowText" lastClr="000000"/>
                          </a:solidFill>
                          <a:latin typeface="Times New Roman" pitchFamily="18" charset="0"/>
                          <a:cs typeface="Times New Roman" pitchFamily="18" charset="0"/>
                        </a:rPr>
                        <a:t> biomasă</a:t>
                      </a:r>
                      <a:endParaRPr lang="ru-RU" sz="1600" dirty="0">
                        <a:solidFill>
                          <a:sysClr val="windowText" lastClr="000000"/>
                        </a:solidFill>
                        <a:latin typeface="Times New Roman" pitchFamily="18" charset="0"/>
                        <a:cs typeface="Times New Roman" pitchFamily="18" charset="0"/>
                      </a:endParaRPr>
                    </a:p>
                  </a:txBody>
                  <a:tcPr/>
                </a:tc>
                <a:tc>
                  <a:txBody>
                    <a:bodyPr/>
                    <a:lstStyle/>
                    <a:p>
                      <a:pPr algn="ctr"/>
                      <a:r>
                        <a:rPr lang="ro-RO" sz="1600" dirty="0" smtClean="0">
                          <a:solidFill>
                            <a:sysClr val="windowText" lastClr="000000"/>
                          </a:solidFill>
                          <a:latin typeface="Times New Roman" pitchFamily="18" charset="0"/>
                          <a:cs typeface="Times New Roman" pitchFamily="18" charset="0"/>
                        </a:rPr>
                        <a:t>21,5</a:t>
                      </a:r>
                      <a:endParaRPr lang="ru-RU" sz="1600" b="1" dirty="0">
                        <a:solidFill>
                          <a:sysClr val="windowText" lastClr="000000"/>
                        </a:solidFill>
                        <a:latin typeface="Times New Roman" pitchFamily="18" charset="0"/>
                        <a:cs typeface="Times New Roman" pitchFamily="18" charset="0"/>
                      </a:endParaRPr>
                    </a:p>
                  </a:txBody>
                  <a:tcPr anchor="ctr"/>
                </a:tc>
                <a:tc>
                  <a:txBody>
                    <a:bodyPr/>
                    <a:lstStyle/>
                    <a:p>
                      <a:pPr algn="ctr"/>
                      <a:r>
                        <a:rPr lang="ro-RO" sz="1600" dirty="0" smtClean="0">
                          <a:solidFill>
                            <a:sysClr val="windowText" lastClr="000000"/>
                          </a:solidFill>
                          <a:latin typeface="Times New Roman" pitchFamily="18" charset="0"/>
                          <a:cs typeface="Times New Roman" pitchFamily="18" charset="0"/>
                        </a:rPr>
                        <a:t>0,5</a:t>
                      </a:r>
                      <a:r>
                        <a:rPr lang="en-US" sz="1600" dirty="0" smtClean="0">
                          <a:solidFill>
                            <a:sysClr val="windowText" lastClr="000000"/>
                          </a:solidFill>
                          <a:latin typeface="Times New Roman" pitchFamily="18" charset="0"/>
                          <a:cs typeface="Times New Roman" pitchFamily="18" charset="0"/>
                        </a:rPr>
                        <a:t>13</a:t>
                      </a:r>
                      <a:endParaRPr lang="ru-RU" sz="1600" b="1" dirty="0">
                        <a:solidFill>
                          <a:sysClr val="windowText" lastClr="000000"/>
                        </a:solidFill>
                        <a:latin typeface="Times New Roman" pitchFamily="18" charset="0"/>
                        <a:cs typeface="Times New Roman" pitchFamily="18" charset="0"/>
                      </a:endParaRPr>
                    </a:p>
                  </a:txBody>
                  <a:tcPr anchor="ctr"/>
                </a:tc>
              </a:tr>
              <a:tr h="328955">
                <a:tc>
                  <a:txBody>
                    <a:bodyPr/>
                    <a:lstStyle/>
                    <a:p>
                      <a:r>
                        <a:rPr lang="ro-RO" sz="1800" b="1" dirty="0" smtClean="0">
                          <a:solidFill>
                            <a:sysClr val="windowText" lastClr="000000"/>
                          </a:solidFill>
                          <a:latin typeface="Times New Roman" pitchFamily="18" charset="0"/>
                          <a:cs typeface="Times New Roman" pitchFamily="18" charset="0"/>
                        </a:rPr>
                        <a:t>Total</a:t>
                      </a:r>
                      <a:r>
                        <a:rPr lang="ro-RO" sz="1800" b="1" baseline="0" dirty="0" smtClean="0">
                          <a:solidFill>
                            <a:sysClr val="windowText" lastClr="000000"/>
                          </a:solidFill>
                          <a:latin typeface="Times New Roman" pitchFamily="18" charset="0"/>
                          <a:cs typeface="Times New Roman" pitchFamily="18" charset="0"/>
                        </a:rPr>
                        <a:t>  Potențial SER</a:t>
                      </a:r>
                      <a:endParaRPr lang="ru-RU" sz="1800" b="1" dirty="0">
                        <a:solidFill>
                          <a:sysClr val="windowText" lastClr="000000"/>
                        </a:solidFill>
                        <a:latin typeface="Times New Roman" pitchFamily="18" charset="0"/>
                        <a:cs typeface="Times New Roman" pitchFamily="18" charset="0"/>
                      </a:endParaRPr>
                    </a:p>
                  </a:txBody>
                  <a:tcPr/>
                </a:tc>
                <a:tc>
                  <a:txBody>
                    <a:bodyPr/>
                    <a:lstStyle/>
                    <a:p>
                      <a:endParaRPr lang="ru-RU" sz="1800" b="1" dirty="0">
                        <a:solidFill>
                          <a:sysClr val="windowText" lastClr="000000"/>
                        </a:solidFill>
                        <a:latin typeface="Times New Roman" pitchFamily="18" charset="0"/>
                        <a:cs typeface="Times New Roman" pitchFamily="18" charset="0"/>
                      </a:endParaRPr>
                    </a:p>
                  </a:txBody>
                  <a:tcPr/>
                </a:tc>
                <a:tc>
                  <a:txBody>
                    <a:bodyPr/>
                    <a:lstStyle/>
                    <a:p>
                      <a:pPr algn="ctr"/>
                      <a:r>
                        <a:rPr lang="ro-RO" sz="1800" b="1" dirty="0" smtClean="0">
                          <a:solidFill>
                            <a:sysClr val="windowText" lastClr="000000"/>
                          </a:solidFill>
                          <a:latin typeface="Times New Roman" pitchFamily="18" charset="0"/>
                          <a:cs typeface="Times New Roman" pitchFamily="18" charset="0"/>
                        </a:rPr>
                        <a:t>113,4</a:t>
                      </a:r>
                      <a:endParaRPr lang="ru-RU" sz="1800" b="1" dirty="0">
                        <a:solidFill>
                          <a:sysClr val="windowText" lastClr="000000"/>
                        </a:solidFill>
                        <a:latin typeface="Times New Roman" pitchFamily="18" charset="0"/>
                        <a:cs typeface="Times New Roman" pitchFamily="18" charset="0"/>
                      </a:endParaRPr>
                    </a:p>
                  </a:txBody>
                  <a:tcPr anchor="ctr"/>
                </a:tc>
                <a:tc>
                  <a:txBody>
                    <a:bodyPr/>
                    <a:lstStyle/>
                    <a:p>
                      <a:pPr algn="ctr"/>
                      <a:r>
                        <a:rPr lang="en-US" sz="1800" b="1" dirty="0" smtClean="0">
                          <a:solidFill>
                            <a:sysClr val="windowText" lastClr="000000"/>
                          </a:solidFill>
                          <a:latin typeface="Times New Roman" pitchFamily="18" charset="0"/>
                          <a:cs typeface="Times New Roman" pitchFamily="18" charset="0"/>
                        </a:rPr>
                        <a:t>2</a:t>
                      </a:r>
                      <a:r>
                        <a:rPr lang="ro-RO" sz="1800" b="1" dirty="0" smtClean="0">
                          <a:solidFill>
                            <a:sysClr val="windowText" lastClr="000000"/>
                          </a:solidFill>
                          <a:latin typeface="Times New Roman" pitchFamily="18" charset="0"/>
                          <a:cs typeface="Times New Roman" pitchFamily="18" charset="0"/>
                        </a:rPr>
                        <a:t>,7</a:t>
                      </a:r>
                      <a:endParaRPr lang="ru-RU" sz="1800" b="1" dirty="0">
                        <a:solidFill>
                          <a:sysClr val="windowText" lastClr="000000"/>
                        </a:solidFill>
                        <a:latin typeface="Times New Roman" pitchFamily="18" charset="0"/>
                        <a:cs typeface="Times New Roman" pitchFamily="18" charset="0"/>
                      </a:endParaRPr>
                    </a:p>
                  </a:txBody>
                  <a:tcPr anchor="ctr"/>
                </a:tc>
              </a:tr>
              <a:tr h="1046672">
                <a:tc>
                  <a:txBody>
                    <a:bodyPr/>
                    <a:lstStyle/>
                    <a:p>
                      <a:r>
                        <a:rPr lang="ro-RO" sz="1600" dirty="0" smtClean="0">
                          <a:solidFill>
                            <a:sysClr val="windowText" lastClr="000000"/>
                          </a:solidFill>
                          <a:latin typeface="Times New Roman" pitchFamily="18" charset="0"/>
                          <a:cs typeface="Times New Roman" pitchFamily="18" charset="0"/>
                        </a:rPr>
                        <a:t>Surse de energie cu potențial termic redus, inclusiv geotermală *</a:t>
                      </a:r>
                      <a:endParaRPr lang="ru-RU" sz="1600" dirty="0">
                        <a:solidFill>
                          <a:sysClr val="windowText" lastClr="000000"/>
                        </a:solidFill>
                        <a:latin typeface="Times New Roman" pitchFamily="18" charset="0"/>
                        <a:cs typeface="Times New Roman" pitchFamily="18" charset="0"/>
                      </a:endParaRPr>
                    </a:p>
                  </a:txBody>
                  <a:tcPr/>
                </a:tc>
                <a:tc>
                  <a:txBody>
                    <a:bodyPr/>
                    <a:lstStyle/>
                    <a:p>
                      <a:r>
                        <a:rPr lang="ro-RO" sz="1600" dirty="0" smtClean="0">
                          <a:solidFill>
                            <a:sysClr val="windowText" lastClr="000000"/>
                          </a:solidFill>
                          <a:latin typeface="Times New Roman" pitchFamily="18" charset="0"/>
                          <a:cs typeface="Times New Roman" pitchFamily="18" charset="0"/>
                        </a:rPr>
                        <a:t>* Potențial</a:t>
                      </a:r>
                      <a:r>
                        <a:rPr lang="ro-RO" sz="1600" baseline="0" dirty="0" smtClean="0">
                          <a:solidFill>
                            <a:sysClr val="windowText" lastClr="000000"/>
                          </a:solidFill>
                          <a:latin typeface="Times New Roman" pitchFamily="18" charset="0"/>
                          <a:cs typeface="Times New Roman" pitchFamily="18" charset="0"/>
                        </a:rPr>
                        <a:t> teoretic</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ru-RU" sz="1600" dirty="0" smtClean="0">
                          <a:solidFill>
                            <a:sysClr val="windowText" lastClr="000000"/>
                          </a:solidFill>
                          <a:latin typeface="Times New Roman" pitchFamily="18" charset="0"/>
                          <a:cs typeface="Times New Roman" pitchFamily="18" charset="0"/>
                        </a:rPr>
                        <a:t>&gt;</a:t>
                      </a:r>
                      <a:r>
                        <a:rPr lang="ro-RO" sz="1600" dirty="0" smtClean="0">
                          <a:solidFill>
                            <a:sysClr val="windowText" lastClr="000000"/>
                          </a:solidFill>
                          <a:latin typeface="Times New Roman" pitchFamily="18" charset="0"/>
                          <a:cs typeface="Times New Roman" pitchFamily="18" charset="0"/>
                        </a:rPr>
                        <a:t>80</a:t>
                      </a:r>
                      <a:endParaRPr lang="ru-RU" sz="1600" dirty="0">
                        <a:solidFill>
                          <a:sysClr val="windowText" lastClr="000000"/>
                        </a:solidFill>
                        <a:latin typeface="Times New Roman" pitchFamily="18" charset="0"/>
                        <a:cs typeface="Times New Roman" pitchFamily="18" charset="0"/>
                      </a:endParaRPr>
                    </a:p>
                  </a:txBody>
                  <a:tcPr anchor="ctr"/>
                </a:tc>
                <a:tc>
                  <a:txBody>
                    <a:bodyPr/>
                    <a:lstStyle/>
                    <a:p>
                      <a:pPr algn="ctr"/>
                      <a:r>
                        <a:rPr lang="ru-RU" sz="1600" dirty="0" smtClean="0">
                          <a:solidFill>
                            <a:sysClr val="windowText" lastClr="000000"/>
                          </a:solidFill>
                          <a:latin typeface="Times New Roman" pitchFamily="18" charset="0"/>
                          <a:cs typeface="Times New Roman" pitchFamily="18" charset="0"/>
                        </a:rPr>
                        <a:t>&gt;</a:t>
                      </a:r>
                      <a:r>
                        <a:rPr lang="ro-RO" sz="1600" dirty="0" smtClean="0">
                          <a:solidFill>
                            <a:sysClr val="windowText" lastClr="000000"/>
                          </a:solidFill>
                          <a:latin typeface="Times New Roman" pitchFamily="18" charset="0"/>
                          <a:cs typeface="Times New Roman" pitchFamily="18" charset="0"/>
                        </a:rPr>
                        <a:t>1,9</a:t>
                      </a:r>
                      <a:endParaRPr lang="ru-RU" sz="1600"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82080" y="1949708"/>
            <a:ext cx="5232920" cy="4832092"/>
          </a:xfrm>
          <a:prstGeom prst="rect">
            <a:avLst/>
          </a:prstGeom>
        </p:spPr>
        <p:txBody>
          <a:bodyPr wrap="square">
            <a:spAutoFit/>
          </a:bodyPr>
          <a:lstStyle/>
          <a:p>
            <a:pPr>
              <a:spcBef>
                <a:spcPts val="1200"/>
              </a:spcBef>
            </a:pPr>
            <a:r>
              <a:rPr lang="ro-RO" sz="2000" b="1" dirty="0" smtClean="0">
                <a:solidFill>
                  <a:srgbClr val="000000"/>
                </a:solidFill>
                <a:latin typeface="Times New Roman" pitchFamily="18" charset="0"/>
                <a:cs typeface="Times New Roman" pitchFamily="18" charset="0"/>
              </a:rPr>
              <a:t>Conform estimărilor UTM din anul 2002, în baza măsurătorilor efectuate în localitățile din regiunile centrale și sud-vest  – înălțimea de 50 m deasupra solului, factorul de putere 0,3:</a:t>
            </a:r>
          </a:p>
          <a:p>
            <a:pPr lvl="1" indent="173038">
              <a:spcBef>
                <a:spcPts val="1200"/>
              </a:spcBef>
              <a:buFont typeface="Arial" pitchFamily="34" charset="0"/>
              <a:buChar char="•"/>
            </a:pPr>
            <a:r>
              <a:rPr lang="ro-RO" sz="2000" dirty="0" smtClean="0">
                <a:solidFill>
                  <a:srgbClr val="000000"/>
                </a:solidFill>
                <a:latin typeface="Times New Roman" pitchFamily="18" charset="0"/>
                <a:cs typeface="Times New Roman" pitchFamily="18" charset="0"/>
              </a:rPr>
              <a:t>Capacitatea potențială – 612 MW;</a:t>
            </a:r>
          </a:p>
          <a:p>
            <a:pPr lvl="1" indent="173038">
              <a:spcBef>
                <a:spcPts val="1200"/>
              </a:spcBef>
              <a:spcAft>
                <a:spcPts val="1200"/>
              </a:spcAft>
              <a:buFont typeface="Arial" pitchFamily="34" charset="0"/>
              <a:buChar char="•"/>
            </a:pPr>
            <a:r>
              <a:rPr lang="ro-RO" sz="2000" dirty="0" smtClean="0">
                <a:solidFill>
                  <a:srgbClr val="000000"/>
                </a:solidFill>
                <a:latin typeface="Times New Roman" pitchFamily="18" charset="0"/>
                <a:cs typeface="Times New Roman" pitchFamily="18" charset="0"/>
              </a:rPr>
              <a:t>Energie electrică – 1,6 </a:t>
            </a:r>
            <a:r>
              <a:rPr lang="ro-RO" sz="2000" dirty="0" err="1" smtClean="0">
                <a:solidFill>
                  <a:srgbClr val="000000"/>
                </a:solidFill>
                <a:latin typeface="Times New Roman" pitchFamily="18" charset="0"/>
                <a:cs typeface="Times New Roman" pitchFamily="18" charset="0"/>
              </a:rPr>
              <a:t>TWh</a:t>
            </a:r>
            <a:r>
              <a:rPr lang="ro-RO" sz="2000" dirty="0" smtClean="0">
                <a:solidFill>
                  <a:srgbClr val="000000"/>
                </a:solidFill>
                <a:latin typeface="Times New Roman" pitchFamily="18" charset="0"/>
                <a:cs typeface="Times New Roman" pitchFamily="18" charset="0"/>
              </a:rPr>
              <a:t>;</a:t>
            </a:r>
            <a:endParaRPr lang="ro-RO" sz="2000" b="1" dirty="0" smtClean="0">
              <a:solidFill>
                <a:srgbClr val="000000"/>
              </a:solidFill>
              <a:latin typeface="Times New Roman" pitchFamily="18" charset="0"/>
              <a:cs typeface="Times New Roman" pitchFamily="18" charset="0"/>
            </a:endParaRPr>
          </a:p>
          <a:p>
            <a:r>
              <a:rPr lang="ro-RO" sz="2000" b="1" dirty="0" smtClean="0">
                <a:solidFill>
                  <a:srgbClr val="000000"/>
                </a:solidFill>
                <a:latin typeface="Times New Roman" pitchFamily="18" charset="0"/>
                <a:cs typeface="Times New Roman" pitchFamily="18" charset="0"/>
              </a:rPr>
              <a:t>Conform estimărilor BERD din anul 2003 – înălțimea de 50 m deasupra solului, factorul de putere 0,3:</a:t>
            </a:r>
          </a:p>
          <a:p>
            <a:pPr lvl="1" indent="173038">
              <a:spcBef>
                <a:spcPts val="1200"/>
              </a:spcBef>
              <a:buFont typeface="Arial" pitchFamily="34" charset="0"/>
              <a:buChar char="•"/>
            </a:pPr>
            <a:r>
              <a:rPr lang="ro-RO" sz="2000" dirty="0" smtClean="0">
                <a:solidFill>
                  <a:srgbClr val="000000"/>
                </a:solidFill>
                <a:latin typeface="Times New Roman" pitchFamily="18" charset="0"/>
                <a:cs typeface="Times New Roman" pitchFamily="18" charset="0"/>
              </a:rPr>
              <a:t>Capacitatea potențială – 500 MW;</a:t>
            </a:r>
          </a:p>
          <a:p>
            <a:pPr lvl="1" indent="173038">
              <a:spcBef>
                <a:spcPts val="1200"/>
              </a:spcBef>
              <a:buFont typeface="Arial" pitchFamily="34" charset="0"/>
              <a:buChar char="•"/>
            </a:pPr>
            <a:r>
              <a:rPr lang="ro-RO" sz="2000" dirty="0" smtClean="0">
                <a:solidFill>
                  <a:srgbClr val="000000"/>
                </a:solidFill>
                <a:latin typeface="Times New Roman" pitchFamily="18" charset="0"/>
                <a:cs typeface="Times New Roman" pitchFamily="18" charset="0"/>
              </a:rPr>
              <a:t>Energie electrică – 1,3 </a:t>
            </a:r>
            <a:r>
              <a:rPr lang="ro-RO" sz="2000" dirty="0" err="1" smtClean="0">
                <a:solidFill>
                  <a:srgbClr val="000000"/>
                </a:solidFill>
                <a:latin typeface="Times New Roman" pitchFamily="18" charset="0"/>
                <a:cs typeface="Times New Roman" pitchFamily="18" charset="0"/>
              </a:rPr>
              <a:t>TWh</a:t>
            </a:r>
            <a:r>
              <a:rPr lang="ro-RO" sz="2000" dirty="0" smtClean="0">
                <a:solidFill>
                  <a:srgbClr val="000000"/>
                </a:solidFill>
                <a:latin typeface="Times New Roman" pitchFamily="18" charset="0"/>
                <a:cs typeface="Times New Roman" pitchFamily="18" charset="0"/>
              </a:rPr>
              <a:t> - 33 % din </a:t>
            </a:r>
            <a:r>
              <a:rPr lang="en-US" sz="2000" dirty="0" smtClean="0">
                <a:solidFill>
                  <a:srgbClr val="000000"/>
                </a:solidFill>
                <a:latin typeface="Times New Roman" pitchFamily="18" charset="0"/>
                <a:cs typeface="Times New Roman" pitchFamily="18" charset="0"/>
              </a:rPr>
              <a:t> </a:t>
            </a:r>
            <a:r>
              <a:rPr lang="ro-RO" sz="2000" dirty="0" smtClean="0">
                <a:solidFill>
                  <a:srgbClr val="000000"/>
                </a:solidFill>
                <a:latin typeface="Times New Roman" pitchFamily="18" charset="0"/>
                <a:cs typeface="Times New Roman" pitchFamily="18" charset="0"/>
              </a:rPr>
              <a:t>   </a:t>
            </a:r>
            <a:br>
              <a:rPr lang="ro-RO" sz="2000" dirty="0" smtClean="0">
                <a:solidFill>
                  <a:srgbClr val="000000"/>
                </a:solidFill>
                <a:latin typeface="Times New Roman" pitchFamily="18" charset="0"/>
                <a:cs typeface="Times New Roman" pitchFamily="18" charset="0"/>
              </a:rPr>
            </a:br>
            <a:r>
              <a:rPr lang="ro-RO" sz="2000" dirty="0" smtClean="0">
                <a:solidFill>
                  <a:srgbClr val="000000"/>
                </a:solidFill>
                <a:latin typeface="Times New Roman" pitchFamily="18" charset="0"/>
                <a:cs typeface="Times New Roman" pitchFamily="18" charset="0"/>
              </a:rPr>
              <a:t>    consumul curent;</a:t>
            </a:r>
          </a:p>
          <a:p>
            <a:endParaRPr lang="ru-RU" dirty="0"/>
          </a:p>
        </p:txBody>
      </p:sp>
      <p:pic>
        <p:nvPicPr>
          <p:cNvPr id="2053" name="Picture 5" descr="C:\Users\2\Desktop\energie-eoliana-in-moldova-corporatia-financiara-internationala-zice-ca-se-poate.jpg"/>
          <p:cNvPicPr>
            <a:picLocks noChangeAspect="1" noChangeArrowheads="1"/>
          </p:cNvPicPr>
          <p:nvPr/>
        </p:nvPicPr>
        <p:blipFill>
          <a:blip r:embed="rId2" cstate="print"/>
          <a:srcRect/>
          <a:stretch>
            <a:fillRect/>
          </a:stretch>
        </p:blipFill>
        <p:spPr bwMode="auto">
          <a:xfrm>
            <a:off x="5943600" y="1447800"/>
            <a:ext cx="2971800" cy="2374024"/>
          </a:xfrm>
          <a:prstGeom prst="rect">
            <a:avLst/>
          </a:prstGeom>
          <a:noFill/>
        </p:spPr>
      </p:pic>
      <p:sp>
        <p:nvSpPr>
          <p:cNvPr id="6" name="Titlu 4"/>
          <p:cNvSpPr txBox="1">
            <a:spLocks/>
          </p:cNvSpPr>
          <p:nvPr/>
        </p:nvSpPr>
        <p:spPr>
          <a:xfrm>
            <a:off x="533400" y="381000"/>
            <a:ext cx="6934200" cy="707886"/>
          </a:xfrm>
          <a:prstGeom prst="rect">
            <a:avLst/>
          </a:prstGeom>
          <a:noFill/>
        </p:spPr>
        <p:txBody>
          <a:bodyPr vert="horz" wrap="square" lIns="91440" tIns="45720" rIns="91440" bIns="45720" rtlCol="0" anchor="b">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2000" b="0" i="0" u="none" strike="noStrike" kern="1200" cap="all" spc="-60" normalizeH="0" baseline="0" noProof="0" smtClean="0">
                <a:ln>
                  <a:noFill/>
                </a:ln>
                <a:solidFill>
                  <a:srgbClr val="002060"/>
                </a:solidFill>
                <a:effectLst/>
                <a:uLnTx/>
                <a:uFillTx/>
                <a:latin typeface="+mj-lt"/>
                <a:ea typeface="+mj-ea"/>
                <a:cs typeface="+mj-cs"/>
              </a:rPr>
              <a:t>Oportunități pentru </a:t>
            </a:r>
            <a:br>
              <a:rPr kumimoji="0" lang="ro-RO" sz="2000" b="0" i="0" u="none" strike="noStrike" kern="1200" cap="all" spc="-60" normalizeH="0" baseline="0" noProof="0" smtClean="0">
                <a:ln>
                  <a:noFill/>
                </a:ln>
                <a:solidFill>
                  <a:srgbClr val="002060"/>
                </a:solidFill>
                <a:effectLst/>
                <a:uLnTx/>
                <a:uFillTx/>
                <a:latin typeface="+mj-lt"/>
                <a:ea typeface="+mj-ea"/>
                <a:cs typeface="+mj-cs"/>
              </a:rPr>
            </a:br>
            <a:r>
              <a:rPr kumimoji="0" lang="ro-RO" sz="2000" b="0" i="0" u="none" strike="noStrike" kern="1200" cap="all" spc="-60" normalizeH="0" baseline="0" noProof="0" smtClean="0">
                <a:ln>
                  <a:noFill/>
                </a:ln>
                <a:solidFill>
                  <a:srgbClr val="002060"/>
                </a:solidFill>
                <a:effectLst/>
                <a:uLnTx/>
                <a:uFillTx/>
                <a:latin typeface="+mj-lt"/>
                <a:ea typeface="+mj-ea"/>
                <a:cs typeface="+mj-cs"/>
              </a:rPr>
              <a:t>dezvoltarea sectorului eolian</a:t>
            </a:r>
            <a:endParaRPr kumimoji="0" lang="ro-RO" sz="2000" b="0" i="0" u="none" strike="noStrike" kern="1200" cap="all" spc="-60" normalizeH="0" baseline="0" noProof="0" dirty="0">
              <a:ln>
                <a:noFill/>
              </a:ln>
              <a:solidFill>
                <a:srgbClr val="002060"/>
              </a:solidFill>
              <a:effectLst/>
              <a:uLnTx/>
              <a:uFillTx/>
              <a:latin typeface="+mj-lt"/>
              <a:ea typeface="+mj-ea"/>
              <a:cs typeface="+mj-cs"/>
            </a:endParaRPr>
          </a:p>
        </p:txBody>
      </p:sp>
      <p:sp>
        <p:nvSpPr>
          <p:cNvPr id="8" name="Прямоугольник 7"/>
          <p:cNvSpPr/>
          <p:nvPr/>
        </p:nvSpPr>
        <p:spPr>
          <a:xfrm>
            <a:off x="457200" y="1295400"/>
            <a:ext cx="5370381" cy="461665"/>
          </a:xfrm>
          <a:prstGeom prst="rect">
            <a:avLst/>
          </a:prstGeom>
        </p:spPr>
        <p:txBody>
          <a:bodyPr wrap="none">
            <a:spAutoFit/>
          </a:bodyPr>
          <a:lstStyle/>
          <a:p>
            <a:r>
              <a:rPr lang="ro-RO" sz="2400" b="1" u="sng" dirty="0" smtClean="0">
                <a:solidFill>
                  <a:srgbClr val="000000"/>
                </a:solidFill>
                <a:latin typeface="Times New Roman" pitchFamily="18" charset="0"/>
                <a:cs typeface="Times New Roman" pitchFamily="18" charset="0"/>
              </a:rPr>
              <a:t>Potențialul tehnic eolian al R. Moldova </a:t>
            </a:r>
            <a:endParaRPr lang="ru-RU" sz="2400" u="sng" dirty="0"/>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u 4"/>
          <p:cNvSpPr txBox="1">
            <a:spLocks noGrp="1"/>
          </p:cNvSpPr>
          <p:nvPr>
            <p:ph type="title"/>
          </p:nvPr>
        </p:nvSpPr>
        <p:spPr>
          <a:xfrm>
            <a:off x="533400" y="427911"/>
            <a:ext cx="6934200" cy="707886"/>
          </a:xfrm>
          <a:prstGeom prst="rect">
            <a:avLst/>
          </a:prstGeom>
          <a:noFill/>
        </p:spPr>
        <p:txBody>
          <a:bodyPr wrap="square" rtlCol="0">
            <a:spAutoFit/>
          </a:bodyPr>
          <a:lstStyle/>
          <a:p>
            <a:r>
              <a:rPr lang="ro-RO" sz="2000" dirty="0" smtClean="0">
                <a:solidFill>
                  <a:srgbClr val="002060"/>
                </a:solidFill>
              </a:rPr>
              <a:t>Oportunități pentru </a:t>
            </a:r>
            <a:br>
              <a:rPr lang="ro-RO" sz="2000" dirty="0" smtClean="0">
                <a:solidFill>
                  <a:srgbClr val="002060"/>
                </a:solidFill>
              </a:rPr>
            </a:br>
            <a:r>
              <a:rPr lang="ro-RO" sz="2000" dirty="0" smtClean="0">
                <a:solidFill>
                  <a:srgbClr val="002060"/>
                </a:solidFill>
              </a:rPr>
              <a:t>dezvoltarea sectorului eolian </a:t>
            </a:r>
            <a:r>
              <a:rPr lang="ro-RO" sz="1600" dirty="0" smtClean="0">
                <a:solidFill>
                  <a:srgbClr val="002060"/>
                </a:solidFill>
              </a:rPr>
              <a:t>(continuare)</a:t>
            </a:r>
            <a:endParaRPr lang="ro-RO" sz="1600" dirty="0">
              <a:solidFill>
                <a:srgbClr val="002060"/>
              </a:solidFill>
            </a:endParaRPr>
          </a:p>
        </p:txBody>
      </p:sp>
      <p:sp>
        <p:nvSpPr>
          <p:cNvPr id="8" name="Прямоугольник 7"/>
          <p:cNvSpPr/>
          <p:nvPr/>
        </p:nvSpPr>
        <p:spPr>
          <a:xfrm>
            <a:off x="685800" y="1653838"/>
            <a:ext cx="7976120" cy="4324261"/>
          </a:xfrm>
          <a:prstGeom prst="rect">
            <a:avLst/>
          </a:prstGeom>
        </p:spPr>
        <p:txBody>
          <a:bodyPr wrap="square">
            <a:spAutoFit/>
          </a:bodyPr>
          <a:lstStyle/>
          <a:p>
            <a:pPr indent="173038">
              <a:spcBef>
                <a:spcPts val="1200"/>
              </a:spcBef>
              <a:spcAft>
                <a:spcPts val="1200"/>
              </a:spcAft>
              <a:buFont typeface="Arial" pitchFamily="34" charset="0"/>
              <a:buChar char="•"/>
            </a:pPr>
            <a:r>
              <a:rPr lang="ro-RO" dirty="0" smtClean="0">
                <a:solidFill>
                  <a:srgbClr val="000000"/>
                </a:solidFill>
              </a:rPr>
              <a:t> </a:t>
            </a:r>
            <a:r>
              <a:rPr lang="ro-RO" b="1" dirty="0" smtClean="0">
                <a:solidFill>
                  <a:srgbClr val="000000"/>
                </a:solidFill>
                <a:latin typeface="Times New Roman" pitchFamily="18" charset="0"/>
                <a:cs typeface="Times New Roman" pitchFamily="18" charset="0"/>
              </a:rPr>
              <a:t>Elaborarea până la sfârșitul anului 2013 a Atlasului Resurselor Energetice     </a:t>
            </a:r>
            <a:br>
              <a:rPr lang="ro-RO" b="1" dirty="0" smtClean="0">
                <a:solidFill>
                  <a:srgbClr val="000000"/>
                </a:solidFill>
                <a:latin typeface="Times New Roman" pitchFamily="18" charset="0"/>
                <a:cs typeface="Times New Roman" pitchFamily="18" charset="0"/>
              </a:rPr>
            </a:br>
            <a:r>
              <a:rPr lang="ro-RO" b="1" dirty="0" smtClean="0">
                <a:solidFill>
                  <a:srgbClr val="000000"/>
                </a:solidFill>
                <a:latin typeface="Times New Roman" pitchFamily="18" charset="0"/>
                <a:cs typeface="Times New Roman" pitchFamily="18" charset="0"/>
              </a:rPr>
              <a:t>    Eoliene ale Republicii Moldova (AREE);</a:t>
            </a:r>
            <a:endParaRPr lang="ro-RO" dirty="0" smtClean="0">
              <a:solidFill>
                <a:srgbClr val="000000"/>
              </a:solidFill>
              <a:latin typeface="Times New Roman" pitchFamily="18" charset="0"/>
              <a:cs typeface="Times New Roman" pitchFamily="18" charset="0"/>
            </a:endParaRPr>
          </a:p>
          <a:p>
            <a:pPr indent="173038">
              <a:spcBef>
                <a:spcPts val="1200"/>
              </a:spcBef>
              <a:spcAft>
                <a:spcPts val="1200"/>
              </a:spcAft>
              <a:buFont typeface="Arial" pitchFamily="34" charset="0"/>
              <a:buChar char="•"/>
            </a:pPr>
            <a:r>
              <a:rPr lang="ro-RO" dirty="0" smtClean="0">
                <a:solidFill>
                  <a:srgbClr val="000000"/>
                </a:solidFill>
                <a:latin typeface="Times New Roman" pitchFamily="18" charset="0"/>
                <a:cs typeface="Times New Roman" pitchFamily="18" charset="0"/>
              </a:rPr>
              <a:t> </a:t>
            </a:r>
            <a:r>
              <a:rPr lang="vi-VN" dirty="0" smtClean="0">
                <a:solidFill>
                  <a:srgbClr val="000000"/>
                </a:solidFill>
                <a:latin typeface="Times New Roman" pitchFamily="18" charset="0"/>
                <a:cs typeface="Times New Roman" pitchFamily="18" charset="0"/>
              </a:rPr>
              <a:t>În RM există locuri unde viteza medie anuală la 100 m deasupra solului </a:t>
            </a:r>
            <a:r>
              <a:rPr lang="ro-RO" dirty="0" smtClean="0">
                <a:solidFill>
                  <a:srgbClr val="000000"/>
                </a:solidFill>
                <a:latin typeface="Times New Roman" pitchFamily="18" charset="0"/>
                <a:cs typeface="Times New Roman" pitchFamily="18" charset="0"/>
              </a:rPr>
              <a:t/>
            </a:r>
            <a:br>
              <a:rPr lang="ro-RO" dirty="0" smtClean="0">
                <a:solidFill>
                  <a:srgbClr val="000000"/>
                </a:solidFill>
                <a:latin typeface="Times New Roman" pitchFamily="18" charset="0"/>
                <a:cs typeface="Times New Roman" pitchFamily="18" charset="0"/>
              </a:rPr>
            </a:br>
            <a:r>
              <a:rPr lang="ro-RO" dirty="0" smtClean="0">
                <a:solidFill>
                  <a:srgbClr val="000000"/>
                </a:solidFill>
                <a:latin typeface="Times New Roman" pitchFamily="18" charset="0"/>
                <a:cs typeface="Times New Roman" pitchFamily="18" charset="0"/>
              </a:rPr>
              <a:t>    atinge </a:t>
            </a:r>
            <a:r>
              <a:rPr lang="vi-VN" dirty="0" smtClean="0">
                <a:solidFill>
                  <a:srgbClr val="000000"/>
                </a:solidFill>
                <a:latin typeface="Times New Roman" pitchFamily="18" charset="0"/>
                <a:cs typeface="Times New Roman" pitchFamily="18" charset="0"/>
              </a:rPr>
              <a:t>7 - 8 m/s</a:t>
            </a:r>
            <a:r>
              <a:rPr lang="ro-RO" dirty="0" smtClean="0">
                <a:solidFill>
                  <a:srgbClr val="000000"/>
                </a:solidFill>
                <a:latin typeface="Times New Roman" pitchFamily="18" charset="0"/>
                <a:cs typeface="Times New Roman" pitchFamily="18" charset="0"/>
              </a:rPr>
              <a:t>;</a:t>
            </a:r>
          </a:p>
          <a:p>
            <a:pPr marL="268288" indent="-268288" algn="just">
              <a:spcBef>
                <a:spcPts val="1200"/>
              </a:spcBef>
              <a:spcAft>
                <a:spcPts val="1200"/>
              </a:spcAft>
              <a:buFont typeface="Arial" pitchFamily="34" charset="0"/>
              <a:buChar char="•"/>
            </a:pPr>
            <a:r>
              <a:rPr lang="ro-RO" dirty="0" smtClean="0">
                <a:solidFill>
                  <a:srgbClr val="000000"/>
                </a:solidFill>
                <a:latin typeface="Times New Roman" pitchFamily="18" charset="0"/>
                <a:cs typeface="Times New Roman" pitchFamily="18" charset="0"/>
              </a:rPr>
              <a:t>Existența la moment a facilităților fiscale prin scutirea de taxe vamale la importul grupurilor electrogene pentru energia eoliană cu  capacitatea generatorului electric  &gt; 1 MW, în perioada de până la 31 decembrie 2015;</a:t>
            </a:r>
            <a:endParaRPr lang="en-US" dirty="0" smtClean="0">
              <a:solidFill>
                <a:srgbClr val="000000"/>
              </a:solidFill>
              <a:latin typeface="Times New Roman" pitchFamily="18" charset="0"/>
              <a:cs typeface="Times New Roman" pitchFamily="18" charset="0"/>
            </a:endParaRPr>
          </a:p>
          <a:p>
            <a:pPr marL="268288" indent="-268288" algn="just">
              <a:spcBef>
                <a:spcPts val="1200"/>
              </a:spcBef>
              <a:spcAft>
                <a:spcPts val="1200"/>
              </a:spcAft>
              <a:buFont typeface="Arial" pitchFamily="34" charset="0"/>
              <a:buChar char="•"/>
            </a:pPr>
            <a:r>
              <a:rPr lang="en-US" dirty="0" err="1" smtClean="0">
                <a:solidFill>
                  <a:srgbClr val="000000"/>
                </a:solidFill>
                <a:latin typeface="Times New Roman" pitchFamily="18" charset="0"/>
                <a:cs typeface="Times New Roman" pitchFamily="18" charset="0"/>
              </a:rPr>
              <a:t>Ini</a:t>
            </a:r>
            <a:r>
              <a:rPr lang="ro-RO" dirty="0" smtClean="0">
                <a:solidFill>
                  <a:srgbClr val="000000"/>
                </a:solidFill>
                <a:latin typeface="Times New Roman" pitchFamily="18" charset="0"/>
                <a:cs typeface="Times New Roman" pitchFamily="18" charset="0"/>
              </a:rPr>
              <a:t>ț</a:t>
            </a:r>
            <a:r>
              <a:rPr lang="en-US" dirty="0" err="1" smtClean="0">
                <a:solidFill>
                  <a:srgbClr val="000000"/>
                </a:solidFill>
                <a:latin typeface="Times New Roman" pitchFamily="18" charset="0"/>
                <a:cs typeface="Times New Roman" pitchFamily="18" charset="0"/>
              </a:rPr>
              <a:t>ierea</a:t>
            </a:r>
            <a:r>
              <a:rPr lang="ro-RO" dirty="0" smtClean="0">
                <a:solidFill>
                  <a:srgbClr val="000000"/>
                </a:solidFill>
                <a:latin typeface="Times New Roman" pitchFamily="18" charset="0"/>
                <a:cs typeface="Times New Roman" pitchFamily="18" charset="0"/>
              </a:rPr>
              <a:t> procedurii de i</a:t>
            </a:r>
            <a:r>
              <a:rPr lang="en-US" dirty="0" err="1" smtClean="0">
                <a:solidFill>
                  <a:srgbClr val="000000"/>
                </a:solidFill>
                <a:latin typeface="Times New Roman" pitchFamily="18" charset="0"/>
                <a:cs typeface="Times New Roman" pitchFamily="18" charset="0"/>
              </a:rPr>
              <a:t>ntroducere</a:t>
            </a:r>
            <a:r>
              <a:rPr lang="ro-RO"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 </a:t>
            </a:r>
            <a:r>
              <a:rPr lang="en-US" u="sng" dirty="0" err="1" smtClean="0">
                <a:solidFill>
                  <a:srgbClr val="000000"/>
                </a:solidFill>
                <a:latin typeface="Times New Roman" pitchFamily="18" charset="0"/>
                <a:cs typeface="Times New Roman" pitchFamily="18" charset="0"/>
              </a:rPr>
              <a:t>tarifelor</a:t>
            </a:r>
            <a:r>
              <a:rPr lang="en-US" u="sng" dirty="0" smtClean="0">
                <a:solidFill>
                  <a:srgbClr val="000000"/>
                </a:solidFill>
                <a:latin typeface="Times New Roman" pitchFamily="18" charset="0"/>
                <a:cs typeface="Times New Roman" pitchFamily="18" charset="0"/>
              </a:rPr>
              <a:t> Feed-in</a:t>
            </a:r>
            <a:r>
              <a:rPr lang="ro-RO" u="sng" dirty="0" smtClean="0">
                <a:solidFill>
                  <a:srgbClr val="000000"/>
                </a:solidFill>
                <a:latin typeface="Times New Roman" pitchFamily="18" charset="0"/>
                <a:cs typeface="Times New Roman" pitchFamily="18" charset="0"/>
              </a:rPr>
              <a:t>.</a:t>
            </a:r>
          </a:p>
          <a:p>
            <a:pPr marL="268288" indent="-268288" algn="just">
              <a:spcBef>
                <a:spcPts val="1200"/>
              </a:spcBef>
              <a:spcAft>
                <a:spcPts val="600"/>
              </a:spcAft>
            </a:pPr>
            <a:endParaRPr lang="ro-RO" dirty="0" smtClean="0">
              <a:solidFill>
                <a:srgbClr val="000000"/>
              </a:solidFill>
              <a:latin typeface="Times New Roman" pitchFamily="18" charset="0"/>
              <a:cs typeface="Times New Roman" pitchFamily="18" charset="0"/>
            </a:endParaRPr>
          </a:p>
          <a:p>
            <a:pPr marL="268288" indent="-268288" algn="just">
              <a:spcBef>
                <a:spcPts val="1200"/>
              </a:spcBef>
              <a:spcAft>
                <a:spcPts val="600"/>
              </a:spcAft>
              <a:buFont typeface="Arial" pitchFamily="34" charset="0"/>
              <a:buChar char="•"/>
            </a:pPr>
            <a:endParaRPr lang="ro-RO" dirty="0" smtClean="0"/>
          </a:p>
        </p:txBody>
      </p:sp>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4"/>
          <p:cNvSpPr txBox="1">
            <a:spLocks noGrp="1"/>
          </p:cNvSpPr>
          <p:nvPr>
            <p:ph type="title"/>
          </p:nvPr>
        </p:nvSpPr>
        <p:spPr>
          <a:xfrm>
            <a:off x="535360" y="533400"/>
            <a:ext cx="6932240" cy="400110"/>
          </a:xfrm>
          <a:prstGeom prst="rect">
            <a:avLst/>
          </a:prstGeom>
          <a:noFill/>
        </p:spPr>
        <p:txBody>
          <a:bodyPr wrap="square" rtlCol="0">
            <a:spAutoFit/>
          </a:bodyPr>
          <a:lstStyle/>
          <a:p>
            <a:r>
              <a:rPr lang="ro-RO" sz="2000" dirty="0" smtClean="0">
                <a:solidFill>
                  <a:srgbClr val="002060"/>
                </a:solidFill>
              </a:rPr>
              <a:t>Potențialul de biomasă</a:t>
            </a:r>
            <a:endParaRPr lang="ro-RO" sz="2000" dirty="0">
              <a:solidFill>
                <a:srgbClr val="002060"/>
              </a:solidFill>
            </a:endParaRPr>
          </a:p>
        </p:txBody>
      </p:sp>
      <p:sp>
        <p:nvSpPr>
          <p:cNvPr id="12" name="Прямоугольник 11"/>
          <p:cNvSpPr/>
          <p:nvPr/>
        </p:nvSpPr>
        <p:spPr>
          <a:xfrm>
            <a:off x="482080" y="1219200"/>
            <a:ext cx="8280920" cy="707886"/>
          </a:xfrm>
          <a:prstGeom prst="rect">
            <a:avLst/>
          </a:prstGeom>
        </p:spPr>
        <p:txBody>
          <a:bodyPr wrap="square">
            <a:spAutoFit/>
          </a:bodyPr>
          <a:lstStyle/>
          <a:p>
            <a:pPr marL="457200" indent="-457200" algn="just">
              <a:buFont typeface="+mj-lt"/>
              <a:buAutoNum type="arabicPeriod"/>
            </a:pPr>
            <a:r>
              <a:rPr lang="ro-RO" sz="2000" b="1" dirty="0" smtClean="0">
                <a:solidFill>
                  <a:srgbClr val="000000"/>
                </a:solidFill>
                <a:latin typeface="Times New Roman" pitchFamily="18" charset="0"/>
                <a:cs typeface="Times New Roman" pitchFamily="18" charset="0"/>
              </a:rPr>
              <a:t>Rezultatele ”</a:t>
            </a:r>
            <a:r>
              <a:rPr lang="vi-VN" sz="2000" b="1" dirty="0" smtClean="0">
                <a:solidFill>
                  <a:srgbClr val="000000"/>
                </a:solidFill>
                <a:latin typeface="Times New Roman" pitchFamily="18" charset="0"/>
                <a:cs typeface="Times New Roman" pitchFamily="18" charset="0"/>
              </a:rPr>
              <a:t>Studiu</a:t>
            </a:r>
            <a:r>
              <a:rPr lang="ro-RO" sz="2000" b="1" dirty="0" smtClean="0">
                <a:solidFill>
                  <a:srgbClr val="000000"/>
                </a:solidFill>
                <a:latin typeface="Times New Roman" pitchFamily="18" charset="0"/>
                <a:cs typeface="Times New Roman" pitchFamily="18" charset="0"/>
              </a:rPr>
              <a:t>lui</a:t>
            </a:r>
            <a:r>
              <a:rPr lang="vi-VN" sz="2000" b="1" dirty="0" smtClean="0">
                <a:solidFill>
                  <a:srgbClr val="000000"/>
                </a:solidFill>
                <a:latin typeface="Times New Roman" pitchFamily="18" charset="0"/>
                <a:cs typeface="Times New Roman" pitchFamily="18" charset="0"/>
              </a:rPr>
              <a:t> de piaţă privind soluţiile accesibile de încălzire pe bază de biomasă a gospodăriilor</a:t>
            </a:r>
            <a:r>
              <a:rPr lang="ro-RO" sz="2000" b="1" dirty="0" smtClean="0">
                <a:solidFill>
                  <a:srgbClr val="000000"/>
                </a:solidFill>
                <a:latin typeface="Times New Roman" pitchFamily="18" charset="0"/>
                <a:cs typeface="Times New Roman" pitchFamily="18" charset="0"/>
              </a:rPr>
              <a:t> </a:t>
            </a:r>
            <a:r>
              <a:rPr lang="vi-VN" sz="2000" b="1" dirty="0" smtClean="0">
                <a:solidFill>
                  <a:srgbClr val="000000"/>
                </a:solidFill>
                <a:latin typeface="Times New Roman" pitchFamily="18" charset="0"/>
                <a:cs typeface="Times New Roman" pitchFamily="18" charset="0"/>
              </a:rPr>
              <a:t>din mediul rural”</a:t>
            </a:r>
            <a:r>
              <a:rPr lang="ro-RO" sz="2000" b="1" dirty="0" smtClean="0">
                <a:solidFill>
                  <a:srgbClr val="000000"/>
                </a:solidFill>
                <a:latin typeface="Times New Roman" pitchFamily="18" charset="0"/>
                <a:cs typeface="Times New Roman" pitchFamily="18" charset="0"/>
              </a:rPr>
              <a:t>:</a:t>
            </a:r>
            <a:endParaRPr lang="ru-RU" dirty="0"/>
          </a:p>
        </p:txBody>
      </p:sp>
      <p:graphicFrame>
        <p:nvGraphicFramePr>
          <p:cNvPr id="13" name="Таблица 12"/>
          <p:cNvGraphicFramePr>
            <a:graphicFrameLocks noGrp="1"/>
          </p:cNvGraphicFramePr>
          <p:nvPr/>
        </p:nvGraphicFramePr>
        <p:xfrm>
          <a:off x="685800" y="2286000"/>
          <a:ext cx="8229600" cy="3479300"/>
        </p:xfrm>
        <a:graphic>
          <a:graphicData uri="http://schemas.openxmlformats.org/drawingml/2006/table">
            <a:tbl>
              <a:tblPr firstRow="1" bandRow="1">
                <a:tableStyleId>{5940675A-B579-460E-94D1-54222C63F5DA}</a:tableStyleId>
              </a:tblPr>
              <a:tblGrid>
                <a:gridCol w="1371600"/>
                <a:gridCol w="1524000"/>
                <a:gridCol w="1676400"/>
                <a:gridCol w="1524000"/>
                <a:gridCol w="2133600"/>
              </a:tblGrid>
              <a:tr h="762000">
                <a:tc rowSpan="2">
                  <a:txBody>
                    <a:bodyPr/>
                    <a:lstStyle/>
                    <a:p>
                      <a:pPr algn="ctr"/>
                      <a:r>
                        <a:rPr lang="ro-RO" b="1" dirty="0" smtClean="0">
                          <a:solidFill>
                            <a:sysClr val="windowText" lastClr="000000"/>
                          </a:solidFill>
                          <a:latin typeface="Times New Roman" pitchFamily="18" charset="0"/>
                          <a:cs typeface="Times New Roman" pitchFamily="18" charset="0"/>
                        </a:rPr>
                        <a:t>Cultura </a:t>
                      </a:r>
                      <a:endParaRPr lang="ru-RU" b="1" dirty="0">
                        <a:solidFill>
                          <a:sysClr val="windowText" lastClr="000000"/>
                        </a:solidFill>
                        <a:latin typeface="Times New Roman" pitchFamily="18" charset="0"/>
                        <a:cs typeface="Times New Roman" pitchFamily="18" charset="0"/>
                      </a:endParaRPr>
                    </a:p>
                  </a:txBody>
                  <a:tcPr anchor="ctr"/>
                </a:tc>
                <a:tc rowSpan="2">
                  <a:txBody>
                    <a:bodyPr/>
                    <a:lstStyle/>
                    <a:p>
                      <a:pPr algn="ctr"/>
                      <a:r>
                        <a:rPr lang="ro-RO" b="1" dirty="0" smtClean="0">
                          <a:solidFill>
                            <a:sysClr val="windowText" lastClr="000000"/>
                          </a:solidFill>
                          <a:latin typeface="Times New Roman" pitchFamily="18" charset="0"/>
                          <a:cs typeface="Times New Roman" pitchFamily="18" charset="0"/>
                        </a:rPr>
                        <a:t>Biomasa rezultată</a:t>
                      </a:r>
                      <a:endParaRPr lang="ru-RU" b="1" dirty="0">
                        <a:solidFill>
                          <a:sysClr val="windowText" lastClr="000000"/>
                        </a:solidFill>
                        <a:latin typeface="Times New Roman" pitchFamily="18" charset="0"/>
                        <a:cs typeface="Times New Roman" pitchFamily="18" charset="0"/>
                      </a:endParaRPr>
                    </a:p>
                  </a:txBody>
                  <a:tcPr anchor="ctr"/>
                </a:tc>
                <a:tc gridSpan="2">
                  <a:txBody>
                    <a:bodyPr/>
                    <a:lstStyle/>
                    <a:p>
                      <a:pPr algn="ctr"/>
                      <a:r>
                        <a:rPr lang="ro-RO" b="1" dirty="0" smtClean="0">
                          <a:solidFill>
                            <a:sysClr val="windowText" lastClr="000000"/>
                          </a:solidFill>
                          <a:latin typeface="Times New Roman" pitchFamily="18" charset="0"/>
                          <a:cs typeface="Times New Roman" pitchFamily="18" charset="0"/>
                        </a:rPr>
                        <a:t>Cantitatea totală de biomasă disponibilă, mii</a:t>
                      </a:r>
                      <a:r>
                        <a:rPr lang="ro-RO" b="1" baseline="0" dirty="0" smtClean="0">
                          <a:solidFill>
                            <a:sysClr val="windowText" lastClr="000000"/>
                          </a:solidFill>
                          <a:latin typeface="Times New Roman" pitchFamily="18" charset="0"/>
                          <a:cs typeface="Times New Roman" pitchFamily="18" charset="0"/>
                        </a:rPr>
                        <a:t> tone</a:t>
                      </a:r>
                      <a:endParaRPr lang="ru-RU" b="1" dirty="0">
                        <a:solidFill>
                          <a:sysClr val="windowText" lastClr="000000"/>
                        </a:solidFill>
                        <a:latin typeface="Times New Roman" pitchFamily="18" charset="0"/>
                        <a:cs typeface="Times New Roman" pitchFamily="18" charset="0"/>
                      </a:endParaRPr>
                    </a:p>
                  </a:txBody>
                  <a:tcPr anchor="ctr">
                    <a:lnB w="12700" cap="flat" cmpd="sng" algn="ctr">
                      <a:solidFill>
                        <a:schemeClr val="tx1"/>
                      </a:solidFill>
                      <a:prstDash val="solid"/>
                      <a:round/>
                      <a:headEnd type="none" w="med" len="med"/>
                      <a:tailEnd type="none" w="med" len="med"/>
                    </a:lnB>
                  </a:tcPr>
                </a:tc>
                <a:tc hMerge="1">
                  <a:txBody>
                    <a:bodyPr/>
                    <a:lstStyle/>
                    <a:p>
                      <a:endParaRPr lang="ru-RU"/>
                    </a:p>
                  </a:txBody>
                  <a:tcPr/>
                </a:tc>
                <a:tc rowSpan="2">
                  <a:txBody>
                    <a:bodyPr/>
                    <a:lstStyle/>
                    <a:p>
                      <a:pPr algn="ctr"/>
                      <a:r>
                        <a:rPr lang="ro-RO" b="1" dirty="0" smtClean="0">
                          <a:solidFill>
                            <a:sysClr val="windowText" lastClr="000000"/>
                          </a:solidFill>
                          <a:latin typeface="Times New Roman" pitchFamily="18" charset="0"/>
                          <a:cs typeface="Times New Roman" pitchFamily="18" charset="0"/>
                        </a:rPr>
                        <a:t>Media cantității totale de biomasă disponibilă</a:t>
                      </a:r>
                      <a:r>
                        <a:rPr lang="en-US" b="1" dirty="0" smtClean="0">
                          <a:solidFill>
                            <a:sysClr val="windowText" lastClr="000000"/>
                          </a:solidFill>
                          <a:latin typeface="Times New Roman" pitchFamily="18" charset="0"/>
                          <a:cs typeface="Times New Roman" pitchFamily="18" charset="0"/>
                        </a:rPr>
                        <a:t>,</a:t>
                      </a:r>
                      <a:r>
                        <a:rPr lang="ro-RO" b="1" dirty="0" smtClean="0">
                          <a:solidFill>
                            <a:sysClr val="windowText" lastClr="000000"/>
                          </a:solidFill>
                          <a:latin typeface="Times New Roman" pitchFamily="18" charset="0"/>
                          <a:cs typeface="Times New Roman" pitchFamily="18" charset="0"/>
                        </a:rPr>
                        <a:t>mii</a:t>
                      </a:r>
                      <a:r>
                        <a:rPr lang="ro-RO" b="1" baseline="0" dirty="0" smtClean="0">
                          <a:solidFill>
                            <a:sysClr val="windowText" lastClr="000000"/>
                          </a:solidFill>
                          <a:latin typeface="Times New Roman" pitchFamily="18" charset="0"/>
                          <a:cs typeface="Times New Roman" pitchFamily="18" charset="0"/>
                        </a:rPr>
                        <a:t> tone</a:t>
                      </a:r>
                      <a:endParaRPr lang="ru-RU" b="1" dirty="0">
                        <a:solidFill>
                          <a:sysClr val="windowText" lastClr="000000"/>
                        </a:solidFill>
                        <a:latin typeface="Times New Roman" pitchFamily="18" charset="0"/>
                        <a:cs typeface="Times New Roman" pitchFamily="18" charset="0"/>
                      </a:endParaRPr>
                    </a:p>
                  </a:txBody>
                  <a:tcPr anchor="ctr"/>
                </a:tc>
              </a:tr>
              <a:tr h="457200">
                <a:tc vMerge="1">
                  <a:txBody>
                    <a:bodyPr/>
                    <a:lstStyle/>
                    <a:p>
                      <a:endParaRPr lang="ru-RU"/>
                    </a:p>
                  </a:txBody>
                  <a:tcPr/>
                </a:tc>
                <a:tc vMerge="1">
                  <a:txBody>
                    <a:bodyPr/>
                    <a:lstStyle/>
                    <a:p>
                      <a:endParaRPr lang="ru-RU"/>
                    </a:p>
                  </a:txBody>
                  <a:tcPr/>
                </a:tc>
                <a:tc>
                  <a:txBody>
                    <a:bodyPr/>
                    <a:lstStyle/>
                    <a:p>
                      <a:pPr algn="ctr"/>
                      <a:r>
                        <a:rPr lang="ro-RO" b="1" dirty="0" smtClean="0">
                          <a:solidFill>
                            <a:sysClr val="windowText" lastClr="000000"/>
                          </a:solidFill>
                          <a:latin typeface="Times New Roman" pitchFamily="18" charset="0"/>
                          <a:cs typeface="Times New Roman" pitchFamily="18" charset="0"/>
                        </a:rPr>
                        <a:t>minim</a:t>
                      </a:r>
                      <a:endParaRPr lang="ru-RU" b="1"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o-RO" b="1" dirty="0" smtClean="0">
                          <a:solidFill>
                            <a:sysClr val="windowText" lastClr="000000"/>
                          </a:solidFill>
                          <a:latin typeface="Times New Roman" pitchFamily="18" charset="0"/>
                          <a:cs typeface="Times New Roman" pitchFamily="18" charset="0"/>
                        </a:rPr>
                        <a:t>maxim</a:t>
                      </a:r>
                      <a:endParaRPr lang="ru-RU"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ru-RU"/>
                    </a:p>
                  </a:txBody>
                  <a:tcPr/>
                </a:tc>
              </a:tr>
              <a:tr h="372772">
                <a:tc>
                  <a:txBody>
                    <a:bodyPr/>
                    <a:lstStyle/>
                    <a:p>
                      <a:pPr algn="ctr"/>
                      <a:r>
                        <a:rPr lang="ro-RO" dirty="0" smtClean="0">
                          <a:solidFill>
                            <a:sysClr val="windowText" lastClr="000000"/>
                          </a:solidFill>
                          <a:latin typeface="Times New Roman" pitchFamily="18" charset="0"/>
                          <a:cs typeface="Times New Roman" pitchFamily="18" charset="0"/>
                        </a:rPr>
                        <a:t>Porumb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Coceni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519</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1058</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dirty="0" smtClean="0">
                          <a:solidFill>
                            <a:sysClr val="windowText" lastClr="000000"/>
                          </a:solidFill>
                          <a:latin typeface="Times New Roman" pitchFamily="18" charset="0"/>
                          <a:cs typeface="Times New Roman" pitchFamily="18" charset="0"/>
                        </a:rPr>
                        <a:t>799</a:t>
                      </a:r>
                      <a:endParaRPr lang="ru-RU" dirty="0">
                        <a:solidFill>
                          <a:sysClr val="windowText" lastClr="000000"/>
                        </a:solidFill>
                        <a:latin typeface="Times New Roman" pitchFamily="18" charset="0"/>
                        <a:cs typeface="Times New Roman" pitchFamily="18" charset="0"/>
                      </a:endParaRPr>
                    </a:p>
                  </a:txBody>
                  <a:tcPr/>
                </a:tc>
              </a:tr>
              <a:tr h="372772">
                <a:tc>
                  <a:txBody>
                    <a:bodyPr/>
                    <a:lstStyle/>
                    <a:p>
                      <a:pPr algn="ctr"/>
                      <a:r>
                        <a:rPr lang="ro-RO" dirty="0" err="1" smtClean="0">
                          <a:solidFill>
                            <a:sysClr val="windowText" lastClr="000000"/>
                          </a:solidFill>
                          <a:latin typeface="Times New Roman" pitchFamily="18" charset="0"/>
                          <a:cs typeface="Times New Roman" pitchFamily="18" charset="0"/>
                        </a:rPr>
                        <a:t>Grîu</a:t>
                      </a:r>
                      <a:r>
                        <a:rPr lang="ro-RO" dirty="0" smtClean="0">
                          <a:solidFill>
                            <a:sysClr val="windowText" lastClr="000000"/>
                          </a:solidFill>
                          <a:latin typeface="Times New Roman" pitchFamily="18" charset="0"/>
                          <a:cs typeface="Times New Roman" pitchFamily="18" charset="0"/>
                        </a:rPr>
                        <a:t>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Paie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198</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357</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dirty="0" smtClean="0">
                          <a:solidFill>
                            <a:sysClr val="windowText" lastClr="000000"/>
                          </a:solidFill>
                          <a:latin typeface="Times New Roman" pitchFamily="18" charset="0"/>
                          <a:cs typeface="Times New Roman" pitchFamily="18" charset="0"/>
                        </a:rPr>
                        <a:t>277</a:t>
                      </a:r>
                      <a:endParaRPr lang="ru-RU" dirty="0">
                        <a:solidFill>
                          <a:sysClr val="windowText" lastClr="000000"/>
                        </a:solidFill>
                        <a:latin typeface="Times New Roman" pitchFamily="18" charset="0"/>
                        <a:cs typeface="Times New Roman" pitchFamily="18" charset="0"/>
                      </a:endParaRPr>
                    </a:p>
                  </a:txBody>
                  <a:tcPr/>
                </a:tc>
              </a:tr>
              <a:tr h="372772">
                <a:tc>
                  <a:txBody>
                    <a:bodyPr/>
                    <a:lstStyle/>
                    <a:p>
                      <a:pPr algn="ctr"/>
                      <a:r>
                        <a:rPr lang="ro-RO" dirty="0" smtClean="0">
                          <a:solidFill>
                            <a:sysClr val="windowText" lastClr="000000"/>
                          </a:solidFill>
                          <a:latin typeface="Times New Roman" pitchFamily="18" charset="0"/>
                          <a:cs typeface="Times New Roman" pitchFamily="18" charset="0"/>
                        </a:rPr>
                        <a:t>Orz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Paie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81</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98</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dirty="0" smtClean="0">
                          <a:solidFill>
                            <a:sysClr val="windowText" lastClr="000000"/>
                          </a:solidFill>
                          <a:latin typeface="Times New Roman" pitchFamily="18" charset="0"/>
                          <a:cs typeface="Times New Roman" pitchFamily="18" charset="0"/>
                        </a:rPr>
                        <a:t>89</a:t>
                      </a:r>
                      <a:endParaRPr lang="ru-RU" dirty="0">
                        <a:solidFill>
                          <a:sysClr val="windowText" lastClr="000000"/>
                        </a:solidFill>
                        <a:latin typeface="Times New Roman" pitchFamily="18" charset="0"/>
                        <a:cs typeface="Times New Roman" pitchFamily="18" charset="0"/>
                      </a:endParaRPr>
                    </a:p>
                  </a:txBody>
                  <a:tcPr/>
                </a:tc>
              </a:tr>
              <a:tr h="372772">
                <a:tc rowSpan="2">
                  <a:txBody>
                    <a:bodyPr/>
                    <a:lstStyle/>
                    <a:p>
                      <a:pPr algn="ctr"/>
                      <a:r>
                        <a:rPr lang="ro-RO" dirty="0" smtClean="0">
                          <a:solidFill>
                            <a:sysClr val="windowText" lastClr="000000"/>
                          </a:solidFill>
                          <a:latin typeface="Times New Roman" pitchFamily="18" charset="0"/>
                          <a:cs typeface="Times New Roman" pitchFamily="18" charset="0"/>
                        </a:rPr>
                        <a:t>Floarea -</a:t>
                      </a:r>
                      <a:r>
                        <a:rPr lang="ro-RO" baseline="0" dirty="0" smtClean="0">
                          <a:solidFill>
                            <a:sysClr val="windowText" lastClr="000000"/>
                          </a:solidFill>
                          <a:latin typeface="Times New Roman" pitchFamily="18" charset="0"/>
                          <a:cs typeface="Times New Roman" pitchFamily="18" charset="0"/>
                        </a:rPr>
                        <a:t> soarelui</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Tulpini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128</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309</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dirty="0" smtClean="0">
                          <a:solidFill>
                            <a:sysClr val="windowText" lastClr="000000"/>
                          </a:solidFill>
                          <a:latin typeface="Times New Roman" pitchFamily="18" charset="0"/>
                          <a:cs typeface="Times New Roman" pitchFamily="18" charset="0"/>
                        </a:rPr>
                        <a:t>219</a:t>
                      </a:r>
                      <a:endParaRPr lang="ru-RU" dirty="0">
                        <a:solidFill>
                          <a:sysClr val="windowText" lastClr="000000"/>
                        </a:solidFill>
                        <a:latin typeface="Times New Roman" pitchFamily="18" charset="0"/>
                        <a:cs typeface="Times New Roman" pitchFamily="18" charset="0"/>
                      </a:endParaRPr>
                    </a:p>
                  </a:txBody>
                  <a:tcPr/>
                </a:tc>
              </a:tr>
              <a:tr h="372772">
                <a:tc vMerge="1">
                  <a:txBody>
                    <a:bodyPr/>
                    <a:lstStyle/>
                    <a:p>
                      <a:endParaRPr lang="ru-RU" dirty="0"/>
                    </a:p>
                  </a:txBody>
                  <a:tcPr/>
                </a:tc>
                <a:tc>
                  <a:txBody>
                    <a:bodyPr/>
                    <a:lstStyle/>
                    <a:p>
                      <a:pPr algn="ctr"/>
                      <a:r>
                        <a:rPr lang="ro-RO" dirty="0" smtClean="0">
                          <a:solidFill>
                            <a:sysClr val="windowText" lastClr="000000"/>
                          </a:solidFill>
                          <a:latin typeface="Times New Roman" pitchFamily="18" charset="0"/>
                          <a:cs typeface="Times New Roman" pitchFamily="18" charset="0"/>
                        </a:rPr>
                        <a:t>Coji </a:t>
                      </a: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26</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28</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dirty="0" smtClean="0">
                          <a:solidFill>
                            <a:sysClr val="windowText" lastClr="000000"/>
                          </a:solidFill>
                          <a:latin typeface="Times New Roman" pitchFamily="18" charset="0"/>
                          <a:cs typeface="Times New Roman" pitchFamily="18" charset="0"/>
                        </a:rPr>
                        <a:t>27</a:t>
                      </a:r>
                      <a:endParaRPr lang="ru-RU" dirty="0">
                        <a:solidFill>
                          <a:sysClr val="windowText" lastClr="000000"/>
                        </a:solidFill>
                        <a:latin typeface="Times New Roman" pitchFamily="18" charset="0"/>
                        <a:cs typeface="Times New Roman" pitchFamily="18" charset="0"/>
                      </a:endParaRPr>
                    </a:p>
                  </a:txBody>
                  <a:tcPr/>
                </a:tc>
              </a:tr>
              <a:tr h="3727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2000" b="1" dirty="0" smtClean="0">
                          <a:solidFill>
                            <a:sysClr val="windowText" lastClr="000000"/>
                          </a:solidFill>
                          <a:latin typeface="Times New Roman" pitchFamily="18" charset="0"/>
                          <a:cs typeface="Times New Roman" pitchFamily="18" charset="0"/>
                        </a:rPr>
                        <a:t>TOTAL </a:t>
                      </a:r>
                      <a:endParaRPr lang="ru-RU" sz="2000" b="1" dirty="0" smtClean="0">
                        <a:solidFill>
                          <a:sysClr val="windowText" lastClr="000000"/>
                        </a:solidFill>
                        <a:latin typeface="Times New Roman" pitchFamily="18" charset="0"/>
                        <a:cs typeface="Times New Roman" pitchFamily="18" charset="0"/>
                      </a:endParaRPr>
                    </a:p>
                  </a:txBody>
                  <a:tcPr/>
                </a:tc>
                <a:tc hMerge="1">
                  <a:txBody>
                    <a:bodyPr/>
                    <a:lstStyle/>
                    <a:p>
                      <a:pPr algn="ctr"/>
                      <a:endParaRPr lang="ru-RU" dirty="0">
                        <a:solidFill>
                          <a:sysClr val="windowText" lastClr="000000"/>
                        </a:solidFill>
                        <a:latin typeface="Times New Roman" pitchFamily="18" charset="0"/>
                        <a:cs typeface="Times New Roman" pitchFamily="18" charset="0"/>
                      </a:endParaRPr>
                    </a:p>
                  </a:txBody>
                  <a:tcPr/>
                </a:tc>
                <a:tc>
                  <a:txBody>
                    <a:bodyPr/>
                    <a:lstStyle/>
                    <a:p>
                      <a:pPr algn="ctr"/>
                      <a:r>
                        <a:rPr lang="ro-RO" dirty="0" smtClean="0">
                          <a:solidFill>
                            <a:sysClr val="windowText" lastClr="000000"/>
                          </a:solidFill>
                          <a:latin typeface="Times New Roman" pitchFamily="18" charset="0"/>
                          <a:cs typeface="Times New Roman" pitchFamily="18" charset="0"/>
                        </a:rPr>
                        <a:t>952</a:t>
                      </a:r>
                      <a:endParaRPr lang="ru-RU" dirty="0">
                        <a:solidFill>
                          <a:sysClr val="windowText" lastClr="0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ro-RO" dirty="0" smtClean="0">
                          <a:solidFill>
                            <a:sysClr val="windowText" lastClr="000000"/>
                          </a:solidFill>
                          <a:latin typeface="Times New Roman" pitchFamily="18" charset="0"/>
                          <a:cs typeface="Times New Roman" pitchFamily="18" charset="0"/>
                        </a:rPr>
                        <a:t>1850</a:t>
                      </a:r>
                      <a:endParaRPr lang="ru-RU"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ro-RO" b="1" dirty="0" smtClean="0">
                          <a:solidFill>
                            <a:sysClr val="windowText" lastClr="000000"/>
                          </a:solidFill>
                          <a:latin typeface="Times New Roman" pitchFamily="18" charset="0"/>
                          <a:cs typeface="Times New Roman" pitchFamily="18" charset="0"/>
                        </a:rPr>
                        <a:t>1411</a:t>
                      </a:r>
                      <a:endParaRPr lang="ru-RU" b="1" dirty="0">
                        <a:solidFill>
                          <a:sysClr val="windowText" lastClr="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16782444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e-1">
  <a:themeElements>
    <a:clrScheme name="Custom 6">
      <a:dk1>
        <a:srgbClr val="7A7A7A"/>
      </a:dk1>
      <a:lt1>
        <a:srgbClr val="FFFFFF"/>
      </a:lt1>
      <a:dk2>
        <a:srgbClr val="D1282E"/>
      </a:dk2>
      <a:lt2>
        <a:srgbClr val="B6CCAE"/>
      </a:lt2>
      <a:accent1>
        <a:srgbClr val="7A7A7A"/>
      </a:accent1>
      <a:accent2>
        <a:srgbClr val="F5C201"/>
      </a:accent2>
      <a:accent3>
        <a:srgbClr val="76975D"/>
      </a:accent3>
      <a:accent4>
        <a:srgbClr val="989AAC"/>
      </a:accent4>
      <a:accent5>
        <a:srgbClr val="DC5924"/>
      </a:accent5>
      <a:accent6>
        <a:srgbClr val="92D050"/>
      </a:accent6>
      <a:hlink>
        <a:srgbClr val="FFEFC1"/>
      </a:hlink>
      <a:folHlink>
        <a:srgbClr val="908F63"/>
      </a:folHlink>
    </a:clrScheme>
    <a:fontScheme name="Custom 1">
      <a:majorFont>
        <a:latin typeface="Arial Black"/>
        <a:ea typeface=""/>
        <a:cs typeface=""/>
      </a:majorFont>
      <a:minorFont>
        <a:latin typeface="Corbe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aee-1</Template>
  <TotalTime>2099</TotalTime>
  <Words>2234</Words>
  <Application>Microsoft Office PowerPoint</Application>
  <PresentationFormat>On-screen Show (4:3)</PresentationFormat>
  <Paragraphs>323</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aee-1</vt:lpstr>
      <vt:lpstr>Oportunități de promovare a investițiilor în domeniul energiei regenerabile  în Republica Moldova</vt:lpstr>
      <vt:lpstr>Cadrul normativ de promovare a SER</vt:lpstr>
      <vt:lpstr>Cadrul instituțional de promovare a SER</vt:lpstr>
      <vt:lpstr>Slide 4</vt:lpstr>
      <vt:lpstr>Slide 5</vt:lpstr>
      <vt:lpstr>Slide 6</vt:lpstr>
      <vt:lpstr>Slide 7</vt:lpstr>
      <vt:lpstr>Oportunități pentru  dezvoltarea sectorului eolian (continuare)</vt:lpstr>
      <vt:lpstr>Potențialul de biomasă</vt:lpstr>
      <vt:lpstr>Potențialul de biomasă (continuare)</vt:lpstr>
      <vt:lpstr>Slide 11</vt:lpstr>
      <vt:lpstr>Atribuțiile Agenției naționale pentru reglementare în energetică </vt:lpstr>
      <vt:lpstr>METODOLOGIA DE calcul a tarifelor la  energia electrică regenerabilă și la biocombustibil</vt:lpstr>
      <vt:lpstr>orgANIZAREA  ACTIVITĂȚIlor ÎN DOMENIUL VALORIFICĂRII SER</vt:lpstr>
      <vt:lpstr>Condiții de comercializare a energiei și combustibilului provenite din SER</vt:lpstr>
      <vt:lpstr>Condiții de comercializare a energiei și combustibilului provenit din SER (continuare)</vt:lpstr>
      <vt:lpstr>Factori economici favorizatori pentru proiectele de valorificare a SER</vt:lpstr>
      <vt:lpstr>Oportunități de finanțare</vt:lpstr>
      <vt:lpstr>Oportunități de finanțare (continuare)</vt:lpstr>
      <vt:lpstr>Oportunități de finanțare (continuare)</vt:lpstr>
      <vt:lpstr>Proiecte de energie regenerabilă implementate și în curs de dezvoltare.</vt:lpstr>
      <vt:lpstr>Proiecte   de valorificare a surselor de energie eoliană</vt:lpstr>
      <vt:lpstr>Proiecte   Hidro</vt:lpstr>
      <vt:lpstr>Slide 24</vt:lpstr>
      <vt:lpstr>Alte proiecte ce țin de valorificarea SER </vt:lpstr>
      <vt:lpstr>Slide 26</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Radu_Home</dc:creator>
  <cp:lastModifiedBy>Svetlana</cp:lastModifiedBy>
  <cp:revision>241</cp:revision>
  <dcterms:created xsi:type="dcterms:W3CDTF">2012-04-30T08:10:05Z</dcterms:created>
  <dcterms:modified xsi:type="dcterms:W3CDTF">2013-05-19T06:05:52Z</dcterms:modified>
</cp:coreProperties>
</file>