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charts/chart18.xml" ContentType="application/vnd.openxmlformats-officedocument.drawingml.char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charts/chart10.xml" ContentType="application/vnd.openxmlformats-officedocument.drawingml.chart+xml"/>
  <Override PartName="/ppt/diagrams/layout2.xml" ContentType="application/vnd.openxmlformats-officedocument.drawingml.diagramLayout+xml"/>
  <Override PartName="/ppt/notesSlides/notesSlide31.xml" ContentType="application/vnd.openxmlformats-officedocument.presentationml.notesSlide+xml"/>
  <Override PartName="/ppt/diagrams/drawing8.xml" ContentType="application/vnd.ms-office.drawingml.diagramDrawing+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diagrams/layout7.xml" ContentType="application/vnd.openxmlformats-officedocument.drawingml.diagramLayout+xml"/>
  <Override PartName="/ppt/notesSlides/notesSlide43.xml" ContentType="application/vnd.openxmlformats-officedocument.presentationml.notesSlide+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50.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theme/themeOverride4.xml" ContentType="application/vnd.openxmlformats-officedocument.themeOverride+xml"/>
  <Override PartName="/ppt/notesSlides/notesSlide37.xml" ContentType="application/vnd.openxmlformats-officedocument.presentationml.notesSlid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charts/chart12.xml" ContentType="application/vnd.openxmlformats-officedocument.drawingml.chart+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53"/>
  </p:notesMasterIdLst>
  <p:sldIdLst>
    <p:sldId id="256" r:id="rId2"/>
    <p:sldId id="257" r:id="rId3"/>
    <p:sldId id="283" r:id="rId4"/>
    <p:sldId id="267" r:id="rId5"/>
    <p:sldId id="259" r:id="rId6"/>
    <p:sldId id="260" r:id="rId7"/>
    <p:sldId id="261" r:id="rId8"/>
    <p:sldId id="262" r:id="rId9"/>
    <p:sldId id="263" r:id="rId10"/>
    <p:sldId id="264" r:id="rId11"/>
    <p:sldId id="265" r:id="rId12"/>
    <p:sldId id="266" r:id="rId13"/>
    <p:sldId id="268" r:id="rId14"/>
    <p:sldId id="271" r:id="rId15"/>
    <p:sldId id="272" r:id="rId16"/>
    <p:sldId id="273" r:id="rId17"/>
    <p:sldId id="274" r:id="rId18"/>
    <p:sldId id="275" r:id="rId19"/>
    <p:sldId id="276" r:id="rId20"/>
    <p:sldId id="323" r:id="rId21"/>
    <p:sldId id="321" r:id="rId22"/>
    <p:sldId id="322" r:id="rId23"/>
    <p:sldId id="277" r:id="rId24"/>
    <p:sldId id="326" r:id="rId25"/>
    <p:sldId id="327" r:id="rId26"/>
    <p:sldId id="328" r:id="rId27"/>
    <p:sldId id="281" r:id="rId28"/>
    <p:sldId id="285" r:id="rId29"/>
    <p:sldId id="286" r:id="rId30"/>
    <p:sldId id="287" r:id="rId31"/>
    <p:sldId id="288" r:id="rId32"/>
    <p:sldId id="282" r:id="rId33"/>
    <p:sldId id="284" r:id="rId34"/>
    <p:sldId id="289" r:id="rId35"/>
    <p:sldId id="290" r:id="rId36"/>
    <p:sldId id="295" r:id="rId37"/>
    <p:sldId id="292" r:id="rId38"/>
    <p:sldId id="294" r:id="rId39"/>
    <p:sldId id="296" r:id="rId40"/>
    <p:sldId id="297" r:id="rId41"/>
    <p:sldId id="298" r:id="rId42"/>
    <p:sldId id="311" r:id="rId43"/>
    <p:sldId id="300" r:id="rId44"/>
    <p:sldId id="301" r:id="rId45"/>
    <p:sldId id="318" r:id="rId46"/>
    <p:sldId id="332" r:id="rId47"/>
    <p:sldId id="302" r:id="rId48"/>
    <p:sldId id="333" r:id="rId49"/>
    <p:sldId id="334" r:id="rId50"/>
    <p:sldId id="335" r:id="rId51"/>
    <p:sldId id="303" r:id="rId5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967" autoAdjust="0"/>
    <p:restoredTop sz="82899" autoAdjust="0"/>
  </p:normalViewPr>
  <p:slideViewPr>
    <p:cSldViewPr snapToGrid="0">
      <p:cViewPr varScale="1">
        <p:scale>
          <a:sx n="75" d="100"/>
          <a:sy n="75" d="100"/>
        </p:scale>
        <p:origin x="-984" y="-84"/>
      </p:cViewPr>
      <p:guideLst>
        <p:guide orient="horz" pos="2160"/>
        <p:guide pos="2880"/>
      </p:guideLst>
    </p:cSldViewPr>
  </p:slideViewPr>
  <p:outlineViewPr>
    <p:cViewPr>
      <p:scale>
        <a:sx n="33" d="100"/>
        <a:sy n="33" d="100"/>
      </p:scale>
      <p:origin x="0" y="-11868"/>
    </p:cViewPr>
  </p:outlineViewPr>
  <p:notesTextViewPr>
    <p:cViewPr>
      <p:scale>
        <a:sx n="300" d="100"/>
        <a:sy n="300" d="100"/>
      </p:scale>
      <p:origin x="0" y="0"/>
    </p:cViewPr>
  </p:notesTextViewPr>
  <p:notesViewPr>
    <p:cSldViewPr snapToGrid="0">
      <p:cViewPr varScale="1">
        <p:scale>
          <a:sx n="59" d="100"/>
          <a:sy n="59" d="100"/>
        </p:scale>
        <p:origin x="2538" y="4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Dan.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Dan.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Dan.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Dan.xls"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C:\Users\HomePC2\Dropbox\PRI%20Agrorural\Moldova_ARD_tables_figures%20-%20Dan.xls" TargetMode="External"/><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HomePC2\Dropbox\PRI%20Agrorural\Moldova_ARD_tables_figures%20-%20Dan.xls" TargetMode="External"/><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HomePC2\Dropbox\PRI%20Agrorural\Moldova_ARD_tables_figures%20-%20Dan.xls" TargetMode="External"/><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HomePC2\Dropbox\PRI%20Agrorural\Moldova_ARD_tables_figures%20-%20Dan.xls" TargetMode="External"/><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Dan.xls"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file:///C:\Users\HomePC2\Dropbox\PRI%20Agrorural\Moldova_ARD_tables_figures%20-%20Dan.xls" TargetMode="External"/><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Da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Dan.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Dan.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Atilla.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omePC2\Dropbox\PRI%20Agrorural\Moldova_ARD_tables_figures%20-%20Dan.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Dan.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Dan.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omePC2\Dropbox\PRI%20Agrorural\Moldova_ARD_tables_figures%20-%20Dan.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omePC2\Dropbox\PRI%20Agrorural\Moldova_ARD_tables_figures%20-%20Da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7829491827950648E-2"/>
          <c:y val="3.4223671230098007E-2"/>
          <c:w val="0.81308199712175255"/>
          <c:h val="0.67303487151848507"/>
        </c:manualLayout>
      </c:layout>
      <c:barChart>
        <c:barDir val="col"/>
        <c:grouping val="percentStacked"/>
        <c:ser>
          <c:idx val="0"/>
          <c:order val="0"/>
          <c:tx>
            <c:strRef>
              <c:f>GDP!$A$28</c:f>
              <c:strCache>
                <c:ptCount val="1"/>
                <c:pt idx="0">
                  <c:v>Agricultură</c:v>
                </c:pt>
              </c:strCache>
            </c:strRef>
          </c:tx>
          <c:spPr>
            <a:solidFill>
              <a:srgbClr val="0070C0"/>
            </a:solidFill>
          </c:spPr>
          <c:cat>
            <c:strRef>
              <c:f>GDP!$B$27:$M$27</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GDP!$B$28:$M$28</c:f>
              <c:numCache>
                <c:formatCode>General</c:formatCode>
                <c:ptCount val="12"/>
                <c:pt idx="0">
                  <c:v>29.03</c:v>
                </c:pt>
                <c:pt idx="1">
                  <c:v>25.45999999999999</c:v>
                </c:pt>
                <c:pt idx="2">
                  <c:v>24.08</c:v>
                </c:pt>
                <c:pt idx="3">
                  <c:v>21.52</c:v>
                </c:pt>
                <c:pt idx="4">
                  <c:v>20.47</c:v>
                </c:pt>
                <c:pt idx="5">
                  <c:v>19.53</c:v>
                </c:pt>
                <c:pt idx="6">
                  <c:v>17.38</c:v>
                </c:pt>
                <c:pt idx="7">
                  <c:v>12.01</c:v>
                </c:pt>
                <c:pt idx="8">
                  <c:v>10.709999999999999</c:v>
                </c:pt>
                <c:pt idx="9">
                  <c:v>10.1</c:v>
                </c:pt>
                <c:pt idx="10">
                  <c:v>14.450000000000005</c:v>
                </c:pt>
                <c:pt idx="11">
                  <c:v>14.76</c:v>
                </c:pt>
              </c:numCache>
            </c:numRef>
          </c:val>
        </c:ser>
        <c:ser>
          <c:idx val="1"/>
          <c:order val="1"/>
          <c:tx>
            <c:strRef>
              <c:f>GDP!$A$29</c:f>
              <c:strCache>
                <c:ptCount val="1"/>
                <c:pt idx="0">
                  <c:v>Industrie</c:v>
                </c:pt>
              </c:strCache>
            </c:strRef>
          </c:tx>
          <c:spPr>
            <a:solidFill>
              <a:srgbClr val="FF0000"/>
            </a:solidFill>
          </c:spPr>
          <c:cat>
            <c:strRef>
              <c:f>GDP!$B$27:$M$27</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GDP!$B$29:$M$29</c:f>
              <c:numCache>
                <c:formatCode>General</c:formatCode>
                <c:ptCount val="12"/>
                <c:pt idx="0">
                  <c:v>18.64</c:v>
                </c:pt>
                <c:pt idx="1">
                  <c:v>21.25</c:v>
                </c:pt>
                <c:pt idx="2">
                  <c:v>19.809999999999999</c:v>
                </c:pt>
                <c:pt idx="3">
                  <c:v>20.66</c:v>
                </c:pt>
                <c:pt idx="4">
                  <c:v>19.87</c:v>
                </c:pt>
                <c:pt idx="5">
                  <c:v>18.77999999999999</c:v>
                </c:pt>
                <c:pt idx="6">
                  <c:v>17.63000000000001</c:v>
                </c:pt>
                <c:pt idx="7">
                  <c:v>17.149999999999999</c:v>
                </c:pt>
                <c:pt idx="8">
                  <c:v>16.88</c:v>
                </c:pt>
                <c:pt idx="9">
                  <c:v>15.81</c:v>
                </c:pt>
                <c:pt idx="10">
                  <c:v>15.91</c:v>
                </c:pt>
                <c:pt idx="11">
                  <c:v>16.559999999999999</c:v>
                </c:pt>
              </c:numCache>
            </c:numRef>
          </c:val>
        </c:ser>
        <c:ser>
          <c:idx val="2"/>
          <c:order val="2"/>
          <c:tx>
            <c:strRef>
              <c:f>GDP!$A$30</c:f>
              <c:strCache>
                <c:ptCount val="1"/>
                <c:pt idx="0">
                  <c:v>Construcții</c:v>
                </c:pt>
              </c:strCache>
            </c:strRef>
          </c:tx>
          <c:spPr>
            <a:solidFill>
              <a:srgbClr val="00B0F0"/>
            </a:solidFill>
          </c:spPr>
          <c:cat>
            <c:strRef>
              <c:f>GDP!$B$27:$M$27</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GDP!$B$30:$M$30</c:f>
              <c:numCache>
                <c:formatCode>General</c:formatCode>
                <c:ptCount val="12"/>
                <c:pt idx="0">
                  <c:v>3.09</c:v>
                </c:pt>
                <c:pt idx="1">
                  <c:v>3.48</c:v>
                </c:pt>
                <c:pt idx="2">
                  <c:v>3.38</c:v>
                </c:pt>
                <c:pt idx="3">
                  <c:v>3.4499999999999997</c:v>
                </c:pt>
                <c:pt idx="4">
                  <c:v>4</c:v>
                </c:pt>
                <c:pt idx="5">
                  <c:v>3.98</c:v>
                </c:pt>
                <c:pt idx="6">
                  <c:v>4.76</c:v>
                </c:pt>
                <c:pt idx="7">
                  <c:v>5.8199999999999985</c:v>
                </c:pt>
                <c:pt idx="8">
                  <c:v>6.02</c:v>
                </c:pt>
                <c:pt idx="9">
                  <c:v>4.1499999999999995</c:v>
                </c:pt>
                <c:pt idx="10">
                  <c:v>4.07</c:v>
                </c:pt>
                <c:pt idx="11">
                  <c:v>4.1099999999999985</c:v>
                </c:pt>
              </c:numCache>
            </c:numRef>
          </c:val>
        </c:ser>
        <c:ser>
          <c:idx val="3"/>
          <c:order val="3"/>
          <c:tx>
            <c:strRef>
              <c:f>GDP!$A$31</c:f>
              <c:strCache>
                <c:ptCount val="1"/>
                <c:pt idx="0">
                  <c:v>Servicii</c:v>
                </c:pt>
              </c:strCache>
            </c:strRef>
          </c:tx>
          <c:spPr>
            <a:solidFill>
              <a:srgbClr val="00B050"/>
            </a:solidFill>
          </c:spPr>
          <c:cat>
            <c:strRef>
              <c:f>GDP!$B$27:$M$27</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GDP!$B$31:$M$31</c:f>
              <c:numCache>
                <c:formatCode>General</c:formatCode>
                <c:ptCount val="12"/>
                <c:pt idx="0">
                  <c:v>49.24</c:v>
                </c:pt>
                <c:pt idx="1">
                  <c:v>49.809999999999995</c:v>
                </c:pt>
                <c:pt idx="2">
                  <c:v>52.730000000000011</c:v>
                </c:pt>
                <c:pt idx="3">
                  <c:v>54.37</c:v>
                </c:pt>
                <c:pt idx="4">
                  <c:v>55.660000000000011</c:v>
                </c:pt>
                <c:pt idx="5">
                  <c:v>57.720000000000013</c:v>
                </c:pt>
                <c:pt idx="6">
                  <c:v>60.24</c:v>
                </c:pt>
                <c:pt idx="7">
                  <c:v>65.02</c:v>
                </c:pt>
                <c:pt idx="8">
                  <c:v>66.400000000000006</c:v>
                </c:pt>
                <c:pt idx="9">
                  <c:v>69.940000000000026</c:v>
                </c:pt>
                <c:pt idx="10">
                  <c:v>65.569999999999993</c:v>
                </c:pt>
                <c:pt idx="11">
                  <c:v>64.58</c:v>
                </c:pt>
              </c:numCache>
            </c:numRef>
          </c:val>
        </c:ser>
        <c:overlap val="100"/>
        <c:axId val="58152448"/>
        <c:axId val="58153984"/>
      </c:barChart>
      <c:lineChart>
        <c:grouping val="standard"/>
        <c:ser>
          <c:idx val="4"/>
          <c:order val="4"/>
          <c:tx>
            <c:strRef>
              <c:f>GDP!$A$32</c:f>
              <c:strCache>
                <c:ptCount val="1"/>
                <c:pt idx="0">
                  <c:v>Producția agricolă (prețuri comparabile)</c:v>
                </c:pt>
              </c:strCache>
            </c:strRef>
          </c:tx>
          <c:spPr>
            <a:ln>
              <a:solidFill>
                <a:srgbClr val="FF0000"/>
              </a:solidFill>
            </a:ln>
          </c:spPr>
          <c:marker>
            <c:symbol val="none"/>
          </c:marker>
          <c:cat>
            <c:strRef>
              <c:f>GDP!$B$27:$M$27</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GDP!$B$32:$M$32</c:f>
              <c:numCache>
                <c:formatCode>0</c:formatCode>
                <c:ptCount val="12"/>
                <c:pt idx="0">
                  <c:v>37364.186465488143</c:v>
                </c:pt>
                <c:pt idx="1">
                  <c:v>35542.360270239791</c:v>
                </c:pt>
                <c:pt idx="2">
                  <c:v>35367.382496601684</c:v>
                </c:pt>
                <c:pt idx="3">
                  <c:v>34559.827262929284</c:v>
                </c:pt>
                <c:pt idx="4">
                  <c:v>33746.120228164771</c:v>
                </c:pt>
                <c:pt idx="5">
                  <c:v>36277.548173886411</c:v>
                </c:pt>
                <c:pt idx="6">
                  <c:v>32311.308024009344</c:v>
                </c:pt>
                <c:pt idx="7">
                  <c:v>23507.718146061095</c:v>
                </c:pt>
                <c:pt idx="8">
                  <c:v>23221.968325667523</c:v>
                </c:pt>
                <c:pt idx="9">
                  <c:v>19052.570171189036</c:v>
                </c:pt>
                <c:pt idx="10">
                  <c:v>20616.716642151918</c:v>
                </c:pt>
                <c:pt idx="11">
                  <c:v>21939.145158327596</c:v>
                </c:pt>
              </c:numCache>
            </c:numRef>
          </c:val>
        </c:ser>
        <c:marker val="1"/>
        <c:axId val="58163968"/>
        <c:axId val="58165504"/>
      </c:lineChart>
      <c:catAx>
        <c:axId val="58152448"/>
        <c:scaling>
          <c:orientation val="minMax"/>
        </c:scaling>
        <c:axPos val="b"/>
        <c:numFmt formatCode="General" sourceLinked="1"/>
        <c:tickLblPos val="nextTo"/>
        <c:txPr>
          <a:bodyPr/>
          <a:lstStyle/>
          <a:p>
            <a:pPr>
              <a:defRPr sz="1500"/>
            </a:pPr>
            <a:endParaRPr lang="en-US"/>
          </a:p>
        </c:txPr>
        <c:crossAx val="58153984"/>
        <c:crosses val="autoZero"/>
        <c:auto val="1"/>
        <c:lblAlgn val="ctr"/>
        <c:lblOffset val="100"/>
      </c:catAx>
      <c:valAx>
        <c:axId val="58153984"/>
        <c:scaling>
          <c:orientation val="minMax"/>
        </c:scaling>
        <c:axPos val="l"/>
        <c:majorGridlines/>
        <c:numFmt formatCode="0%" sourceLinked="1"/>
        <c:tickLblPos val="nextTo"/>
        <c:txPr>
          <a:bodyPr/>
          <a:lstStyle/>
          <a:p>
            <a:pPr>
              <a:defRPr sz="1500"/>
            </a:pPr>
            <a:endParaRPr lang="en-US"/>
          </a:p>
        </c:txPr>
        <c:crossAx val="58152448"/>
        <c:crosses val="autoZero"/>
        <c:crossBetween val="between"/>
      </c:valAx>
      <c:catAx>
        <c:axId val="58163968"/>
        <c:scaling>
          <c:orientation val="minMax"/>
        </c:scaling>
        <c:delete val="1"/>
        <c:axPos val="b"/>
        <c:numFmt formatCode="General" sourceLinked="1"/>
        <c:tickLblPos val="none"/>
        <c:crossAx val="58165504"/>
        <c:crosses val="autoZero"/>
        <c:auto val="1"/>
        <c:lblAlgn val="ctr"/>
        <c:lblOffset val="100"/>
      </c:catAx>
      <c:valAx>
        <c:axId val="58165504"/>
        <c:scaling>
          <c:orientation val="minMax"/>
        </c:scaling>
        <c:axPos val="r"/>
        <c:numFmt formatCode="0" sourceLinked="1"/>
        <c:tickLblPos val="nextTo"/>
        <c:txPr>
          <a:bodyPr/>
          <a:lstStyle/>
          <a:p>
            <a:pPr>
              <a:defRPr sz="1500"/>
            </a:pPr>
            <a:endParaRPr lang="en-US"/>
          </a:p>
        </c:txPr>
        <c:crossAx val="58163968"/>
        <c:crosses val="max"/>
        <c:crossBetween val="between"/>
      </c:valAx>
    </c:plotArea>
    <c:legend>
      <c:legendPos val="b"/>
      <c:layout>
        <c:manualLayout>
          <c:xMode val="edge"/>
          <c:yMode val="edge"/>
          <c:x val="3.0568700869731312E-2"/>
          <c:y val="0.80846443100397269"/>
          <c:w val="0.95893774884162031"/>
          <c:h val="0.17655803235265849"/>
        </c:manualLayout>
      </c:layout>
      <c:txPr>
        <a:bodyPr/>
        <a:lstStyle/>
        <a:p>
          <a:pPr>
            <a:defRPr sz="1400"/>
          </a:pPr>
          <a:endParaRPr lang="en-US"/>
        </a:p>
      </c:txPr>
    </c:legend>
    <c:plotVisOnly val="1"/>
    <c:dispBlanksAs val="gap"/>
  </c:chart>
  <c:txPr>
    <a:bodyPr/>
    <a:lstStyle/>
    <a:p>
      <a:pPr>
        <a:defRPr sz="12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Trade!$C$85</c:f>
              <c:strCache>
                <c:ptCount val="1"/>
                <c:pt idx="0">
                  <c:v>Exporturi agroalimentare</c:v>
                </c:pt>
              </c:strCache>
            </c:strRef>
          </c:tx>
          <c:spPr>
            <a:solidFill>
              <a:srgbClr val="0070C0"/>
            </a:solidFill>
          </c:spPr>
          <c:cat>
            <c:numRef>
              <c:f>Trade!$D$84:$P$84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Trade!$D$85:$P$85</c:f>
              <c:numCache>
                <c:formatCode>0</c:formatCode>
                <c:ptCount val="13"/>
                <c:pt idx="0">
                  <c:v>290.9522</c:v>
                </c:pt>
                <c:pt idx="1">
                  <c:v>356.85710000000006</c:v>
                </c:pt>
                <c:pt idx="2">
                  <c:v>405.53329999999988</c:v>
                </c:pt>
                <c:pt idx="3">
                  <c:v>463.07669999999979</c:v>
                </c:pt>
                <c:pt idx="4">
                  <c:v>527.18469999999991</c:v>
                </c:pt>
                <c:pt idx="5">
                  <c:v>582.71519999999998</c:v>
                </c:pt>
                <c:pt idx="6">
                  <c:v>463.29280000000006</c:v>
                </c:pt>
                <c:pt idx="7">
                  <c:v>506.21070000000009</c:v>
                </c:pt>
                <c:pt idx="8">
                  <c:v>594.99599999999998</c:v>
                </c:pt>
                <c:pt idx="9">
                  <c:v>604.7457000000004</c:v>
                </c:pt>
                <c:pt idx="10">
                  <c:v>732.21100000000001</c:v>
                </c:pt>
                <c:pt idx="11">
                  <c:v>917.10310000000004</c:v>
                </c:pt>
                <c:pt idx="12">
                  <c:v>878.8888000000004</c:v>
                </c:pt>
              </c:numCache>
            </c:numRef>
          </c:val>
        </c:ser>
        <c:ser>
          <c:idx val="1"/>
          <c:order val="1"/>
          <c:tx>
            <c:strRef>
              <c:f>Trade!$C$86</c:f>
              <c:strCache>
                <c:ptCount val="1"/>
                <c:pt idx="0">
                  <c:v>Importuri agroalimentare</c:v>
                </c:pt>
              </c:strCache>
            </c:strRef>
          </c:tx>
          <c:spPr>
            <a:solidFill>
              <a:srgbClr val="FF0000"/>
            </a:solidFill>
          </c:spPr>
          <c:cat>
            <c:numRef>
              <c:f>Trade!$D$84:$P$84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Trade!$D$86:$P$86</c:f>
              <c:numCache>
                <c:formatCode>0</c:formatCode>
                <c:ptCount val="13"/>
                <c:pt idx="0">
                  <c:v>109.73399999999999</c:v>
                </c:pt>
                <c:pt idx="1">
                  <c:v>143.29810000000003</c:v>
                </c:pt>
                <c:pt idx="2">
                  <c:v>147.02490000000003</c:v>
                </c:pt>
                <c:pt idx="3">
                  <c:v>204.58950000000002</c:v>
                </c:pt>
                <c:pt idx="4">
                  <c:v>224.99580000000003</c:v>
                </c:pt>
                <c:pt idx="5">
                  <c:v>279.57499999999999</c:v>
                </c:pt>
                <c:pt idx="6">
                  <c:v>315.61189999999999</c:v>
                </c:pt>
                <c:pt idx="7">
                  <c:v>465.91430000000003</c:v>
                </c:pt>
                <c:pt idx="8">
                  <c:v>631.39049999999997</c:v>
                </c:pt>
                <c:pt idx="9">
                  <c:v>513.58299999999997</c:v>
                </c:pt>
                <c:pt idx="10">
                  <c:v>591.52219999999966</c:v>
                </c:pt>
                <c:pt idx="11">
                  <c:v>687.78459999999995</c:v>
                </c:pt>
                <c:pt idx="12">
                  <c:v>743.33969999999965</c:v>
                </c:pt>
              </c:numCache>
            </c:numRef>
          </c:val>
        </c:ser>
        <c:axId val="58621312"/>
        <c:axId val="58627200"/>
      </c:barChart>
      <c:lineChart>
        <c:grouping val="standard"/>
        <c:ser>
          <c:idx val="2"/>
          <c:order val="2"/>
          <c:tx>
            <c:strRef>
              <c:f>Trade!$C$87</c:f>
              <c:strCache>
                <c:ptCount val="1"/>
                <c:pt idx="0">
                  <c:v>Cota în total exporturi</c:v>
                </c:pt>
              </c:strCache>
            </c:strRef>
          </c:tx>
          <c:spPr>
            <a:ln>
              <a:solidFill>
                <a:srgbClr val="00B0F0"/>
              </a:solidFill>
            </a:ln>
          </c:spPr>
          <c:marker>
            <c:symbol val="none"/>
          </c:marker>
          <c:cat>
            <c:numRef>
              <c:f>Trade!$D$84:$P$84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Trade!$D$87:$P$87</c:f>
              <c:numCache>
                <c:formatCode>0</c:formatCode>
                <c:ptCount val="13"/>
                <c:pt idx="0">
                  <c:v>61.712286113769494</c:v>
                </c:pt>
                <c:pt idx="1">
                  <c:v>63.105272921117418</c:v>
                </c:pt>
                <c:pt idx="2">
                  <c:v>62.991393488203322</c:v>
                </c:pt>
                <c:pt idx="3">
                  <c:v>58.622231033089363</c:v>
                </c:pt>
                <c:pt idx="4">
                  <c:v>53.511858214633413</c:v>
                </c:pt>
                <c:pt idx="5">
                  <c:v>53.415099294768574</c:v>
                </c:pt>
                <c:pt idx="6">
                  <c:v>44.107929677938543</c:v>
                </c:pt>
                <c:pt idx="7">
                  <c:v>37.775497100706076</c:v>
                </c:pt>
                <c:pt idx="8">
                  <c:v>37.394953256308426</c:v>
                </c:pt>
                <c:pt idx="9">
                  <c:v>47.135993550019911</c:v>
                </c:pt>
                <c:pt idx="10">
                  <c:v>47.500315604430163</c:v>
                </c:pt>
                <c:pt idx="11">
                  <c:v>41.370303791701154</c:v>
                </c:pt>
                <c:pt idx="12">
                  <c:v>40.655661265425294</c:v>
                </c:pt>
              </c:numCache>
            </c:numRef>
          </c:val>
        </c:ser>
        <c:ser>
          <c:idx val="3"/>
          <c:order val="3"/>
          <c:tx>
            <c:strRef>
              <c:f>Trade!$C$88</c:f>
              <c:strCache>
                <c:ptCount val="1"/>
                <c:pt idx="0">
                  <c:v>Cota în total importuri</c:v>
                </c:pt>
              </c:strCache>
            </c:strRef>
          </c:tx>
          <c:spPr>
            <a:ln>
              <a:solidFill>
                <a:srgbClr val="00B050"/>
              </a:solidFill>
            </a:ln>
          </c:spPr>
          <c:marker>
            <c:symbol val="none"/>
          </c:marker>
          <c:cat>
            <c:numRef>
              <c:f>Trade!$D$84:$P$84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Trade!$D$88:$P$88</c:f>
              <c:numCache>
                <c:formatCode>0</c:formatCode>
                <c:ptCount val="13"/>
                <c:pt idx="0">
                  <c:v>14.133402711948237</c:v>
                </c:pt>
                <c:pt idx="1">
                  <c:v>16.06069701435192</c:v>
                </c:pt>
                <c:pt idx="2">
                  <c:v>14.164245825771518</c:v>
                </c:pt>
                <c:pt idx="3">
                  <c:v>14.589077126483168</c:v>
                </c:pt>
                <c:pt idx="4">
                  <c:v>12.722164952563254</c:v>
                </c:pt>
                <c:pt idx="5">
                  <c:v>12.19631045195122</c:v>
                </c:pt>
                <c:pt idx="6">
                  <c:v>11.718914680792093</c:v>
                </c:pt>
                <c:pt idx="7">
                  <c:v>12.628031406974836</c:v>
                </c:pt>
                <c:pt idx="8">
                  <c:v>12.888776797076487</c:v>
                </c:pt>
                <c:pt idx="9">
                  <c:v>15.666282256573275</c:v>
                </c:pt>
                <c:pt idx="10">
                  <c:v>15.343136697989362</c:v>
                </c:pt>
                <c:pt idx="11">
                  <c:v>13.248868205791458</c:v>
                </c:pt>
                <c:pt idx="12">
                  <c:v>14.259197612025599</c:v>
                </c:pt>
              </c:numCache>
            </c:numRef>
          </c:val>
        </c:ser>
        <c:marker val="1"/>
        <c:axId val="58628736"/>
        <c:axId val="58634624"/>
      </c:lineChart>
      <c:catAx>
        <c:axId val="58621312"/>
        <c:scaling>
          <c:orientation val="minMax"/>
        </c:scaling>
        <c:axPos val="b"/>
        <c:numFmt formatCode="General" sourceLinked="1"/>
        <c:tickLblPos val="nextTo"/>
        <c:crossAx val="58627200"/>
        <c:crosses val="autoZero"/>
        <c:auto val="1"/>
        <c:lblAlgn val="ctr"/>
        <c:lblOffset val="100"/>
      </c:catAx>
      <c:valAx>
        <c:axId val="58627200"/>
        <c:scaling>
          <c:orientation val="minMax"/>
        </c:scaling>
        <c:axPos val="l"/>
        <c:majorGridlines/>
        <c:numFmt formatCode="0" sourceLinked="1"/>
        <c:tickLblPos val="nextTo"/>
        <c:txPr>
          <a:bodyPr/>
          <a:lstStyle/>
          <a:p>
            <a:pPr>
              <a:defRPr sz="1500"/>
            </a:pPr>
            <a:endParaRPr lang="en-US"/>
          </a:p>
        </c:txPr>
        <c:crossAx val="58621312"/>
        <c:crosses val="autoZero"/>
        <c:crossBetween val="between"/>
      </c:valAx>
      <c:catAx>
        <c:axId val="58628736"/>
        <c:scaling>
          <c:orientation val="minMax"/>
        </c:scaling>
        <c:delete val="1"/>
        <c:axPos val="b"/>
        <c:numFmt formatCode="General" sourceLinked="1"/>
        <c:tickLblPos val="none"/>
        <c:crossAx val="58634624"/>
        <c:crosses val="autoZero"/>
        <c:auto val="1"/>
        <c:lblAlgn val="ctr"/>
        <c:lblOffset val="100"/>
      </c:catAx>
      <c:valAx>
        <c:axId val="58634624"/>
        <c:scaling>
          <c:orientation val="minMax"/>
        </c:scaling>
        <c:axPos val="r"/>
        <c:numFmt formatCode="0" sourceLinked="1"/>
        <c:tickLblPos val="nextTo"/>
        <c:txPr>
          <a:bodyPr/>
          <a:lstStyle/>
          <a:p>
            <a:pPr>
              <a:defRPr sz="1500"/>
            </a:pPr>
            <a:endParaRPr lang="en-US"/>
          </a:p>
        </c:txPr>
        <c:crossAx val="58628736"/>
        <c:crosses val="max"/>
        <c:crossBetween val="between"/>
      </c:valAx>
    </c:plotArea>
    <c:legend>
      <c:legendPos val="b"/>
      <c:layout/>
      <c:txPr>
        <a:bodyPr/>
        <a:lstStyle/>
        <a:p>
          <a:pPr>
            <a:defRPr sz="1500"/>
          </a:pPr>
          <a:endParaRPr lang="en-US"/>
        </a:p>
      </c:txP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9365264768125134E-2"/>
          <c:y val="3.4442265812932395E-2"/>
          <c:w val="0.92306635941501458"/>
          <c:h val="0.69357699818765106"/>
        </c:manualLayout>
      </c:layout>
      <c:barChart>
        <c:barDir val="col"/>
        <c:grouping val="percentStacked"/>
        <c:ser>
          <c:idx val="0"/>
          <c:order val="0"/>
          <c:tx>
            <c:strRef>
              <c:f>Trade!$AI$3</c:f>
              <c:strCache>
                <c:ptCount val="1"/>
                <c:pt idx="0">
                  <c:v>Băuturi alcoolice</c:v>
                </c:pt>
              </c:strCache>
            </c:strRef>
          </c:tx>
          <c:spPr>
            <a:solidFill>
              <a:srgbClr val="0070C0"/>
            </a:solidFill>
          </c:spPr>
          <c:cat>
            <c:numRef>
              <c:f>Trade!$AJ$2:$AV$2</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Trade!$AJ$3:$AV$3</c:f>
              <c:numCache>
                <c:formatCode>0</c:formatCode>
                <c:ptCount val="13"/>
                <c:pt idx="0">
                  <c:v>43.998808051631848</c:v>
                </c:pt>
                <c:pt idx="1">
                  <c:v>48.964529499342973</c:v>
                </c:pt>
                <c:pt idx="2">
                  <c:v>48.314108853699508</c:v>
                </c:pt>
                <c:pt idx="3">
                  <c:v>52.279028506508773</c:v>
                </c:pt>
                <c:pt idx="4">
                  <c:v>52.713897045949935</c:v>
                </c:pt>
                <c:pt idx="5">
                  <c:v>53.979662792389838</c:v>
                </c:pt>
                <c:pt idx="6">
                  <c:v>40.279408615890425</c:v>
                </c:pt>
                <c:pt idx="7">
                  <c:v>26.503311763263792</c:v>
                </c:pt>
                <c:pt idx="8">
                  <c:v>32.926641523640455</c:v>
                </c:pt>
                <c:pt idx="9">
                  <c:v>26.369166411600787</c:v>
                </c:pt>
                <c:pt idx="10">
                  <c:v>24.335444291331303</c:v>
                </c:pt>
                <c:pt idx="11">
                  <c:v>19.770230849726687</c:v>
                </c:pt>
                <c:pt idx="12">
                  <c:v>24.459078327087589</c:v>
                </c:pt>
              </c:numCache>
            </c:numRef>
          </c:val>
        </c:ser>
        <c:ser>
          <c:idx val="1"/>
          <c:order val="1"/>
          <c:tx>
            <c:strRef>
              <c:f>Trade!$AI$4</c:f>
              <c:strCache>
                <c:ptCount val="1"/>
                <c:pt idx="0">
                  <c:v>Fructe și nuci</c:v>
                </c:pt>
              </c:strCache>
            </c:strRef>
          </c:tx>
          <c:spPr>
            <a:solidFill>
              <a:srgbClr val="FF0000"/>
            </a:solidFill>
          </c:spPr>
          <c:cat>
            <c:numRef>
              <c:f>Trade!$AJ$2:$AV$2</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Trade!$AJ$4:$AV$4</c:f>
              <c:numCache>
                <c:formatCode>0</c:formatCode>
                <c:ptCount val="13"/>
                <c:pt idx="0">
                  <c:v>7.6637674504609343</c:v>
                </c:pt>
                <c:pt idx="1">
                  <c:v>6.7475468471833668</c:v>
                </c:pt>
                <c:pt idx="2">
                  <c:v>8.0314242998047245</c:v>
                </c:pt>
                <c:pt idx="3">
                  <c:v>11.773859492390788</c:v>
                </c:pt>
                <c:pt idx="4">
                  <c:v>12.270367482212581</c:v>
                </c:pt>
                <c:pt idx="5">
                  <c:v>10.447264804487682</c:v>
                </c:pt>
                <c:pt idx="6">
                  <c:v>13.939478446459768</c:v>
                </c:pt>
                <c:pt idx="7">
                  <c:v>18.339102670093688</c:v>
                </c:pt>
                <c:pt idx="8">
                  <c:v>14.349004026917827</c:v>
                </c:pt>
                <c:pt idx="9">
                  <c:v>20.740717957978021</c:v>
                </c:pt>
                <c:pt idx="10">
                  <c:v>22.892950256142015</c:v>
                </c:pt>
                <c:pt idx="11">
                  <c:v>20.385919532929254</c:v>
                </c:pt>
                <c:pt idx="12">
                  <c:v>23.019954287732432</c:v>
                </c:pt>
              </c:numCache>
            </c:numRef>
          </c:val>
        </c:ser>
        <c:ser>
          <c:idx val="2"/>
          <c:order val="2"/>
          <c:tx>
            <c:strRef>
              <c:f>Trade!$AI$5</c:f>
              <c:strCache>
                <c:ptCount val="1"/>
                <c:pt idx="0">
                  <c:v>Semințe și fructe oleaginoase</c:v>
                </c:pt>
              </c:strCache>
            </c:strRef>
          </c:tx>
          <c:spPr>
            <a:solidFill>
              <a:srgbClr val="00B050"/>
            </a:solidFill>
          </c:spPr>
          <c:cat>
            <c:numRef>
              <c:f>Trade!$AJ$2:$AV$2</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Trade!$AJ$5:$AV$5</c:f>
              <c:numCache>
                <c:formatCode>0</c:formatCode>
                <c:ptCount val="13"/>
                <c:pt idx="0">
                  <c:v>9.4075246724376047</c:v>
                </c:pt>
                <c:pt idx="1">
                  <c:v>9.0614982860086055</c:v>
                </c:pt>
                <c:pt idx="2">
                  <c:v>4.8762456745229086</c:v>
                </c:pt>
                <c:pt idx="3">
                  <c:v>3.3511295213082404</c:v>
                </c:pt>
                <c:pt idx="4">
                  <c:v>5.1770849950690883</c:v>
                </c:pt>
                <c:pt idx="5">
                  <c:v>3.683789267896223</c:v>
                </c:pt>
                <c:pt idx="6">
                  <c:v>4.8879240083161202</c:v>
                </c:pt>
                <c:pt idx="7">
                  <c:v>9.3231533825736985</c:v>
                </c:pt>
                <c:pt idx="8">
                  <c:v>11.460665281783406</c:v>
                </c:pt>
                <c:pt idx="9">
                  <c:v>10.862169007567982</c:v>
                </c:pt>
                <c:pt idx="10">
                  <c:v>12.342371256372818</c:v>
                </c:pt>
                <c:pt idx="11">
                  <c:v>19.792856441113322</c:v>
                </c:pt>
                <c:pt idx="12">
                  <c:v>11.365180669044829</c:v>
                </c:pt>
              </c:numCache>
            </c:numRef>
          </c:val>
        </c:ser>
        <c:ser>
          <c:idx val="3"/>
          <c:order val="3"/>
          <c:tx>
            <c:strRef>
              <c:f>Trade!$AI$6</c:f>
              <c:strCache>
                <c:ptCount val="1"/>
                <c:pt idx="0">
                  <c:v>Conserve de legume</c:v>
                </c:pt>
              </c:strCache>
            </c:strRef>
          </c:tx>
          <c:spPr>
            <a:solidFill>
              <a:srgbClr val="00B0F0"/>
            </a:solidFill>
          </c:spPr>
          <c:cat>
            <c:numRef>
              <c:f>Trade!$AJ$2:$AV$2</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Trade!$AJ$6:$AV$6</c:f>
              <c:numCache>
                <c:formatCode>0</c:formatCode>
                <c:ptCount val="13"/>
                <c:pt idx="0">
                  <c:v>10.071585641902695</c:v>
                </c:pt>
                <c:pt idx="1">
                  <c:v>9.5353574301870392</c:v>
                </c:pt>
                <c:pt idx="2">
                  <c:v>6.9504033330924972</c:v>
                </c:pt>
                <c:pt idx="3">
                  <c:v>8.3021883847751354</c:v>
                </c:pt>
                <c:pt idx="4">
                  <c:v>7.6445883198051803</c:v>
                </c:pt>
                <c:pt idx="5">
                  <c:v>7.9761777279878778</c:v>
                </c:pt>
                <c:pt idx="6">
                  <c:v>9.1347631562588489</c:v>
                </c:pt>
                <c:pt idx="7">
                  <c:v>15.701070720156638</c:v>
                </c:pt>
                <c:pt idx="8">
                  <c:v>8.6387807649126973</c:v>
                </c:pt>
                <c:pt idx="9">
                  <c:v>8.2872023728320787</c:v>
                </c:pt>
                <c:pt idx="10">
                  <c:v>7.1392399185480704</c:v>
                </c:pt>
                <c:pt idx="11">
                  <c:v>7.4984371986094018</c:v>
                </c:pt>
                <c:pt idx="12">
                  <c:v>6.8690828691866352</c:v>
                </c:pt>
              </c:numCache>
            </c:numRef>
          </c:val>
        </c:ser>
        <c:ser>
          <c:idx val="4"/>
          <c:order val="4"/>
          <c:tx>
            <c:strRef>
              <c:f>Trade!$AI$7</c:f>
              <c:strCache>
                <c:ptCount val="1"/>
                <c:pt idx="0">
                  <c:v>Cereale</c:v>
                </c:pt>
              </c:strCache>
            </c:strRef>
          </c:tx>
          <c:spPr>
            <a:solidFill>
              <a:srgbClr val="FFC000"/>
            </a:solidFill>
          </c:spPr>
          <c:cat>
            <c:numRef>
              <c:f>Trade!$AJ$2:$AV$2</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Trade!$AJ$7:$AV$7</c:f>
              <c:numCache>
                <c:formatCode>0</c:formatCode>
                <c:ptCount val="13"/>
                <c:pt idx="0">
                  <c:v>4.7051371324911804</c:v>
                </c:pt>
                <c:pt idx="1">
                  <c:v>5.2015778864985451</c:v>
                </c:pt>
                <c:pt idx="2">
                  <c:v>11.708237030103323</c:v>
                </c:pt>
                <c:pt idx="3">
                  <c:v>3.9942843161834745</c:v>
                </c:pt>
                <c:pt idx="4">
                  <c:v>4.6369137799332956</c:v>
                </c:pt>
                <c:pt idx="5">
                  <c:v>7.4130724580378198</c:v>
                </c:pt>
                <c:pt idx="6">
                  <c:v>9.068174597144619</c:v>
                </c:pt>
                <c:pt idx="7">
                  <c:v>3.3879173237547131</c:v>
                </c:pt>
                <c:pt idx="8">
                  <c:v>8.4476198159315352</c:v>
                </c:pt>
                <c:pt idx="9">
                  <c:v>10.992537855167891</c:v>
                </c:pt>
                <c:pt idx="10">
                  <c:v>9.6945279434479943</c:v>
                </c:pt>
                <c:pt idx="11">
                  <c:v>7.8455846458266256</c:v>
                </c:pt>
                <c:pt idx="12">
                  <c:v>4.1538246931807512</c:v>
                </c:pt>
              </c:numCache>
            </c:numRef>
          </c:val>
        </c:ser>
        <c:ser>
          <c:idx val="5"/>
          <c:order val="5"/>
          <c:tx>
            <c:strRef>
              <c:f>Trade!$AI$8</c:f>
              <c:strCache>
                <c:ptCount val="1"/>
                <c:pt idx="0">
                  <c:v>Alte produse</c:v>
                </c:pt>
              </c:strCache>
            </c:strRef>
          </c:tx>
          <c:spPr>
            <a:solidFill>
              <a:schemeClr val="accent6">
                <a:lumMod val="50000"/>
              </a:schemeClr>
            </a:solidFill>
          </c:spPr>
          <c:cat>
            <c:numRef>
              <c:f>Trade!$AJ$2:$AV$2</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Trade!$AJ$8:$AV$8</c:f>
              <c:numCache>
                <c:formatCode>0</c:formatCode>
                <c:ptCount val="13"/>
                <c:pt idx="0">
                  <c:v>24.153177051075751</c:v>
                </c:pt>
                <c:pt idx="1">
                  <c:v>20.489490050779423</c:v>
                </c:pt>
                <c:pt idx="2">
                  <c:v>20.119580808776988</c:v>
                </c:pt>
                <c:pt idx="3">
                  <c:v>20.299509778833599</c:v>
                </c:pt>
                <c:pt idx="4">
                  <c:v>17.557148377029893</c:v>
                </c:pt>
                <c:pt idx="5">
                  <c:v>16.500032949200566</c:v>
                </c:pt>
                <c:pt idx="6">
                  <c:v>22.690251175930214</c:v>
                </c:pt>
                <c:pt idx="7">
                  <c:v>26.745444140157442</c:v>
                </c:pt>
                <c:pt idx="8">
                  <c:v>24.17728858681404</c:v>
                </c:pt>
                <c:pt idx="9">
                  <c:v>22.748206394853241</c:v>
                </c:pt>
                <c:pt idx="10">
                  <c:v>23.595466334157759</c:v>
                </c:pt>
                <c:pt idx="11">
                  <c:v>24.706971331794655</c:v>
                </c:pt>
                <c:pt idx="12">
                  <c:v>30.132879153767792</c:v>
                </c:pt>
              </c:numCache>
            </c:numRef>
          </c:val>
        </c:ser>
        <c:overlap val="100"/>
        <c:axId val="58765696"/>
        <c:axId val="58767232"/>
      </c:barChart>
      <c:catAx>
        <c:axId val="58765696"/>
        <c:scaling>
          <c:orientation val="minMax"/>
        </c:scaling>
        <c:axPos val="b"/>
        <c:numFmt formatCode="General" sourceLinked="1"/>
        <c:tickLblPos val="nextTo"/>
        <c:txPr>
          <a:bodyPr/>
          <a:lstStyle/>
          <a:p>
            <a:pPr>
              <a:defRPr sz="1400"/>
            </a:pPr>
            <a:endParaRPr lang="en-US"/>
          </a:p>
        </c:txPr>
        <c:crossAx val="58767232"/>
        <c:crosses val="autoZero"/>
        <c:auto val="1"/>
        <c:lblAlgn val="ctr"/>
        <c:lblOffset val="100"/>
      </c:catAx>
      <c:valAx>
        <c:axId val="58767232"/>
        <c:scaling>
          <c:orientation val="minMax"/>
        </c:scaling>
        <c:axPos val="l"/>
        <c:majorGridlines/>
        <c:numFmt formatCode="0%" sourceLinked="1"/>
        <c:tickLblPos val="nextTo"/>
        <c:txPr>
          <a:bodyPr/>
          <a:lstStyle/>
          <a:p>
            <a:pPr>
              <a:defRPr sz="1400"/>
            </a:pPr>
            <a:endParaRPr lang="en-US"/>
          </a:p>
        </c:txPr>
        <c:crossAx val="58765696"/>
        <c:crosses val="autoZero"/>
        <c:crossBetween val="between"/>
      </c:valAx>
    </c:plotArea>
    <c:legend>
      <c:legendPos val="b"/>
      <c:layout>
        <c:manualLayout>
          <c:xMode val="edge"/>
          <c:yMode val="edge"/>
          <c:x val="1.6547227400377042E-2"/>
          <c:y val="0.81396467461180977"/>
          <c:w val="0.96040985226750675"/>
          <c:h val="0.15490686411922119"/>
        </c:manualLayout>
      </c:layout>
      <c:txPr>
        <a:bodyPr/>
        <a:lstStyle/>
        <a:p>
          <a:pPr>
            <a:defRPr sz="1500"/>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Trade!$AI$31</c:f>
              <c:strCache>
                <c:ptCount val="1"/>
                <c:pt idx="0">
                  <c:v>Produse de tutun</c:v>
                </c:pt>
              </c:strCache>
            </c:strRef>
          </c:tx>
          <c:spPr>
            <a:solidFill>
              <a:srgbClr val="0070C0"/>
            </a:solidFill>
          </c:spPr>
          <c:cat>
            <c:numRef>
              <c:f>Trade!$AJ$30:$AV$30</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Trade!$AJ$31:$AV$31</c:f>
              <c:numCache>
                <c:formatCode>0</c:formatCode>
                <c:ptCount val="13"/>
                <c:pt idx="0">
                  <c:v>49.540434140740345</c:v>
                </c:pt>
                <c:pt idx="1">
                  <c:v>28.115376268073327</c:v>
                </c:pt>
                <c:pt idx="2">
                  <c:v>7.9484495483418112</c:v>
                </c:pt>
                <c:pt idx="3">
                  <c:v>11.326925379845987</c:v>
                </c:pt>
                <c:pt idx="4">
                  <c:v>12.227383800053147</c:v>
                </c:pt>
                <c:pt idx="5">
                  <c:v>13.917696503621572</c:v>
                </c:pt>
                <c:pt idx="6">
                  <c:v>15.147084124521292</c:v>
                </c:pt>
                <c:pt idx="7">
                  <c:v>14.182629723964254</c:v>
                </c:pt>
                <c:pt idx="8">
                  <c:v>12.34559278291327</c:v>
                </c:pt>
                <c:pt idx="9">
                  <c:v>17.157421487860784</c:v>
                </c:pt>
                <c:pt idx="10">
                  <c:v>15.459352159563926</c:v>
                </c:pt>
                <c:pt idx="11">
                  <c:v>13.505536471738402</c:v>
                </c:pt>
                <c:pt idx="12">
                  <c:v>11.171581445199282</c:v>
                </c:pt>
              </c:numCache>
            </c:numRef>
          </c:val>
        </c:ser>
        <c:ser>
          <c:idx val="1"/>
          <c:order val="1"/>
          <c:tx>
            <c:strRef>
              <c:f>Trade!$AI$32</c:f>
              <c:strCache>
                <c:ptCount val="1"/>
                <c:pt idx="0">
                  <c:v>Fructe, legume, conserve</c:v>
                </c:pt>
              </c:strCache>
            </c:strRef>
          </c:tx>
          <c:spPr>
            <a:solidFill>
              <a:srgbClr val="FF0000"/>
            </a:solidFill>
          </c:spPr>
          <c:cat>
            <c:numRef>
              <c:f>Trade!$AJ$30:$AV$30</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Trade!$AJ$32:$AV$32</c:f>
              <c:numCache>
                <c:formatCode>0</c:formatCode>
                <c:ptCount val="13"/>
                <c:pt idx="0">
                  <c:v>8.1468824612244131</c:v>
                </c:pt>
                <c:pt idx="1">
                  <c:v>8.0652848851450276</c:v>
                </c:pt>
                <c:pt idx="2">
                  <c:v>12.603579393694535</c:v>
                </c:pt>
                <c:pt idx="3">
                  <c:v>12.247793752856321</c:v>
                </c:pt>
                <c:pt idx="4">
                  <c:v>12.842195276534056</c:v>
                </c:pt>
                <c:pt idx="5">
                  <c:v>14.309577036573375</c:v>
                </c:pt>
                <c:pt idx="6">
                  <c:v>14.392232992482231</c:v>
                </c:pt>
                <c:pt idx="7">
                  <c:v>14.72925385634225</c:v>
                </c:pt>
                <c:pt idx="8">
                  <c:v>13.778842095343531</c:v>
                </c:pt>
                <c:pt idx="9">
                  <c:v>16.575743355991126</c:v>
                </c:pt>
                <c:pt idx="10">
                  <c:v>18.751282707563629</c:v>
                </c:pt>
                <c:pt idx="11">
                  <c:v>19.201447662538527</c:v>
                </c:pt>
                <c:pt idx="12">
                  <c:v>17.079768509606041</c:v>
                </c:pt>
              </c:numCache>
            </c:numRef>
          </c:val>
        </c:ser>
        <c:ser>
          <c:idx val="2"/>
          <c:order val="2"/>
          <c:tx>
            <c:strRef>
              <c:f>Trade!$AI$33</c:f>
              <c:strCache>
                <c:ptCount val="1"/>
                <c:pt idx="0">
                  <c:v>Produse din făină</c:v>
                </c:pt>
              </c:strCache>
            </c:strRef>
          </c:tx>
          <c:spPr>
            <a:solidFill>
              <a:srgbClr val="00B050"/>
            </a:solidFill>
          </c:spPr>
          <c:cat>
            <c:numRef>
              <c:f>Trade!$AJ$30:$AV$30</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Trade!$AJ$33:$AV$33</c:f>
              <c:numCache>
                <c:formatCode>0</c:formatCode>
                <c:ptCount val="13"/>
                <c:pt idx="0">
                  <c:v>9.4351796161627206</c:v>
                </c:pt>
                <c:pt idx="1">
                  <c:v>8.2389787443099252</c:v>
                </c:pt>
                <c:pt idx="2">
                  <c:v>12.301657746408946</c:v>
                </c:pt>
                <c:pt idx="3">
                  <c:v>24.575063725166732</c:v>
                </c:pt>
                <c:pt idx="4">
                  <c:v>18.154427771540625</c:v>
                </c:pt>
                <c:pt idx="5">
                  <c:v>10.492962532415278</c:v>
                </c:pt>
                <c:pt idx="6">
                  <c:v>10.566775207145238</c:v>
                </c:pt>
                <c:pt idx="7">
                  <c:v>16.434438693982987</c:v>
                </c:pt>
                <c:pt idx="8">
                  <c:v>16.089852476399312</c:v>
                </c:pt>
                <c:pt idx="9">
                  <c:v>12.66397057535004</c:v>
                </c:pt>
                <c:pt idx="10">
                  <c:v>11.829496847286554</c:v>
                </c:pt>
                <c:pt idx="11">
                  <c:v>13.374347142986339</c:v>
                </c:pt>
                <c:pt idx="12">
                  <c:v>13.190416171771803</c:v>
                </c:pt>
              </c:numCache>
            </c:numRef>
          </c:val>
        </c:ser>
        <c:ser>
          <c:idx val="3"/>
          <c:order val="3"/>
          <c:tx>
            <c:strRef>
              <c:f>Trade!$AI$34</c:f>
              <c:strCache>
                <c:ptCount val="1"/>
                <c:pt idx="0">
                  <c:v>Băuturi alcoolice</c:v>
                </c:pt>
              </c:strCache>
            </c:strRef>
          </c:tx>
          <c:spPr>
            <a:solidFill>
              <a:srgbClr val="00B0F0"/>
            </a:solidFill>
          </c:spPr>
          <c:cat>
            <c:numRef>
              <c:f>Trade!$AJ$30:$AV$30</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Trade!$AJ$34:$AV$34</c:f>
              <c:numCache>
                <c:formatCode>0</c:formatCode>
                <c:ptCount val="13"/>
                <c:pt idx="0">
                  <c:v>4.6435926877722498</c:v>
                </c:pt>
                <c:pt idx="1">
                  <c:v>9.5071742053802506</c:v>
                </c:pt>
                <c:pt idx="2">
                  <c:v>14.138081372611023</c:v>
                </c:pt>
                <c:pt idx="3">
                  <c:v>9.6183332966745496</c:v>
                </c:pt>
                <c:pt idx="4">
                  <c:v>11.153274861130742</c:v>
                </c:pt>
                <c:pt idx="5">
                  <c:v>12.169650362156846</c:v>
                </c:pt>
                <c:pt idx="6">
                  <c:v>13.430482183973419</c:v>
                </c:pt>
                <c:pt idx="7">
                  <c:v>10.257401414809546</c:v>
                </c:pt>
                <c:pt idx="8">
                  <c:v>11.959096628789963</c:v>
                </c:pt>
                <c:pt idx="9">
                  <c:v>9.3239846334477665</c:v>
                </c:pt>
                <c:pt idx="10">
                  <c:v>7.5991399815594409</c:v>
                </c:pt>
                <c:pt idx="11">
                  <c:v>7.3114896727841829</c:v>
                </c:pt>
                <c:pt idx="12">
                  <c:v>9.185046890405566</c:v>
                </c:pt>
              </c:numCache>
            </c:numRef>
          </c:val>
        </c:ser>
        <c:ser>
          <c:idx val="4"/>
          <c:order val="4"/>
          <c:tx>
            <c:strRef>
              <c:f>Trade!$AI$35</c:f>
              <c:strCache>
                <c:ptCount val="1"/>
                <c:pt idx="0">
                  <c:v>Produse de cofetărie</c:v>
                </c:pt>
              </c:strCache>
            </c:strRef>
          </c:tx>
          <c:spPr>
            <a:solidFill>
              <a:srgbClr val="FFC000"/>
            </a:solidFill>
          </c:spPr>
          <c:cat>
            <c:numRef>
              <c:f>Trade!$AJ$30:$AV$30</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Trade!$AJ$35:$AV$35</c:f>
              <c:numCache>
                <c:formatCode>0</c:formatCode>
                <c:ptCount val="13"/>
                <c:pt idx="0">
                  <c:v>4.7674376218856489</c:v>
                </c:pt>
                <c:pt idx="1">
                  <c:v>8.9772997688036327</c:v>
                </c:pt>
                <c:pt idx="2">
                  <c:v>14.792052230608554</c:v>
                </c:pt>
                <c:pt idx="3">
                  <c:v>12.098128203060268</c:v>
                </c:pt>
                <c:pt idx="4">
                  <c:v>5.8758430157362938</c:v>
                </c:pt>
                <c:pt idx="5">
                  <c:v>6.1450415809711174</c:v>
                </c:pt>
                <c:pt idx="6">
                  <c:v>5.7402461694251734</c:v>
                </c:pt>
                <c:pt idx="7">
                  <c:v>4.8927882230702053</c:v>
                </c:pt>
                <c:pt idx="8">
                  <c:v>5.9311630441066239</c:v>
                </c:pt>
                <c:pt idx="9">
                  <c:v>6.2110505994162555</c:v>
                </c:pt>
                <c:pt idx="10">
                  <c:v>5.9750927353191523</c:v>
                </c:pt>
                <c:pt idx="11">
                  <c:v>7.3532905505589943</c:v>
                </c:pt>
                <c:pt idx="12">
                  <c:v>7.6480645389987876</c:v>
                </c:pt>
              </c:numCache>
            </c:numRef>
          </c:val>
        </c:ser>
        <c:ser>
          <c:idx val="5"/>
          <c:order val="5"/>
          <c:tx>
            <c:strRef>
              <c:f>Trade!$AI$36</c:f>
              <c:strCache>
                <c:ptCount val="1"/>
                <c:pt idx="0">
                  <c:v>Pește și produse de pește</c:v>
                </c:pt>
              </c:strCache>
            </c:strRef>
          </c:tx>
          <c:spPr>
            <a:solidFill>
              <a:schemeClr val="accent6">
                <a:lumMod val="50000"/>
              </a:schemeClr>
            </a:solidFill>
          </c:spPr>
          <c:cat>
            <c:numRef>
              <c:f>Trade!$AJ$30:$AV$30</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Trade!$AJ$36:$AV$36</c:f>
              <c:numCache>
                <c:formatCode>0</c:formatCode>
                <c:ptCount val="13"/>
                <c:pt idx="0">
                  <c:v>3.8400131226420253</c:v>
                </c:pt>
                <c:pt idx="1">
                  <c:v>6.5240223003654574</c:v>
                </c:pt>
                <c:pt idx="2">
                  <c:v>7.0399639788906514</c:v>
                </c:pt>
                <c:pt idx="3">
                  <c:v>4.6591833891768628</c:v>
                </c:pt>
                <c:pt idx="4">
                  <c:v>6.6544353272372128</c:v>
                </c:pt>
                <c:pt idx="5">
                  <c:v>7.5127246713761933</c:v>
                </c:pt>
                <c:pt idx="6">
                  <c:v>8.6236292104321812</c:v>
                </c:pt>
                <c:pt idx="7">
                  <c:v>7.5512814266486368</c:v>
                </c:pt>
                <c:pt idx="8">
                  <c:v>8.043500812888384</c:v>
                </c:pt>
                <c:pt idx="9">
                  <c:v>7.8242465190631307</c:v>
                </c:pt>
                <c:pt idx="10">
                  <c:v>7.581761090285374</c:v>
                </c:pt>
                <c:pt idx="11">
                  <c:v>7.407784355741609</c:v>
                </c:pt>
                <c:pt idx="12">
                  <c:v>7.504738412330191</c:v>
                </c:pt>
              </c:numCache>
            </c:numRef>
          </c:val>
        </c:ser>
        <c:ser>
          <c:idx val="6"/>
          <c:order val="6"/>
          <c:tx>
            <c:strRef>
              <c:f>Trade!$AI$37</c:f>
              <c:strCache>
                <c:ptCount val="1"/>
                <c:pt idx="0">
                  <c:v>Alte produse</c:v>
                </c:pt>
              </c:strCache>
            </c:strRef>
          </c:tx>
          <c:spPr>
            <a:solidFill>
              <a:schemeClr val="tx1"/>
            </a:solidFill>
          </c:spPr>
          <c:cat>
            <c:numRef>
              <c:f>Trade!$AJ$30:$AV$30</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Trade!$AJ$37:$AV$37</c:f>
              <c:numCache>
                <c:formatCode>0</c:formatCode>
                <c:ptCount val="13"/>
                <c:pt idx="0">
                  <c:v>19.626460349572596</c:v>
                </c:pt>
                <c:pt idx="1">
                  <c:v>30.571863827922368</c:v>
                </c:pt>
                <c:pt idx="2">
                  <c:v>31.176215729444515</c:v>
                </c:pt>
                <c:pt idx="3">
                  <c:v>25.474572253219257</c:v>
                </c:pt>
                <c:pt idx="4">
                  <c:v>33.092439947767922</c:v>
                </c:pt>
                <c:pt idx="5">
                  <c:v>35.452347312885621</c:v>
                </c:pt>
                <c:pt idx="6">
                  <c:v>32.099550112020523</c:v>
                </c:pt>
                <c:pt idx="7">
                  <c:v>31.952206661182121</c:v>
                </c:pt>
                <c:pt idx="8">
                  <c:v>31.851952159558941</c:v>
                </c:pt>
                <c:pt idx="9">
                  <c:v>30.243582828870881</c:v>
                </c:pt>
                <c:pt idx="10">
                  <c:v>32.803874478421925</c:v>
                </c:pt>
                <c:pt idx="11">
                  <c:v>31.846104143651953</c:v>
                </c:pt>
                <c:pt idx="12">
                  <c:v>34.220384031688326</c:v>
                </c:pt>
              </c:numCache>
            </c:numRef>
          </c:val>
        </c:ser>
        <c:overlap val="100"/>
        <c:axId val="58845440"/>
        <c:axId val="59117568"/>
      </c:barChart>
      <c:catAx>
        <c:axId val="58845440"/>
        <c:scaling>
          <c:orientation val="minMax"/>
        </c:scaling>
        <c:axPos val="b"/>
        <c:numFmt formatCode="General" sourceLinked="1"/>
        <c:tickLblPos val="nextTo"/>
        <c:txPr>
          <a:bodyPr/>
          <a:lstStyle/>
          <a:p>
            <a:pPr>
              <a:defRPr sz="1600"/>
            </a:pPr>
            <a:endParaRPr lang="en-US"/>
          </a:p>
        </c:txPr>
        <c:crossAx val="59117568"/>
        <c:crosses val="autoZero"/>
        <c:auto val="1"/>
        <c:lblAlgn val="ctr"/>
        <c:lblOffset val="100"/>
      </c:catAx>
      <c:valAx>
        <c:axId val="59117568"/>
        <c:scaling>
          <c:orientation val="minMax"/>
        </c:scaling>
        <c:axPos val="l"/>
        <c:majorGridlines/>
        <c:numFmt formatCode="0%" sourceLinked="1"/>
        <c:tickLblPos val="nextTo"/>
        <c:txPr>
          <a:bodyPr/>
          <a:lstStyle/>
          <a:p>
            <a:pPr>
              <a:defRPr sz="1600"/>
            </a:pPr>
            <a:endParaRPr lang="en-US"/>
          </a:p>
        </c:txPr>
        <c:crossAx val="58845440"/>
        <c:crosses val="autoZero"/>
        <c:crossBetween val="between"/>
      </c:valAx>
    </c:plotArea>
    <c:legend>
      <c:legendPos val="b"/>
      <c:layout>
        <c:manualLayout>
          <c:xMode val="edge"/>
          <c:yMode val="edge"/>
          <c:x val="7.7992413110523434E-2"/>
          <c:y val="0.78752475019569912"/>
          <c:w val="0.86289105753672746"/>
          <c:h val="0.19496976255161091"/>
        </c:manualLayout>
      </c:layout>
      <c:txPr>
        <a:bodyPr/>
        <a:lstStyle/>
        <a:p>
          <a:pPr>
            <a:defRPr sz="1500"/>
          </a:pPr>
          <a:endParaRPr lang="en-US"/>
        </a:p>
      </c:txPr>
    </c:legend>
    <c:plotVisOnly val="1"/>
    <c:dispBlanksAs val="gap"/>
  </c:chart>
  <c:txPr>
    <a:bodyPr/>
    <a:lstStyle/>
    <a:p>
      <a:pPr>
        <a:defRPr sz="12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35674036787072"/>
          <c:y val="0.12709945819842902"/>
          <c:w val="0.53313981636271346"/>
          <c:h val="0.77164088214223781"/>
        </c:manualLayout>
      </c:layout>
      <c:pieChart>
        <c:varyColors val="1"/>
        <c:ser>
          <c:idx val="0"/>
          <c:order val="0"/>
          <c:tx>
            <c:strRef>
              <c:f>'[Moldova_ARD_tables_figures - Dan.xls]Soils'!$E$2</c:f>
              <c:strCache>
                <c:ptCount val="1"/>
                <c:pt idx="0">
                  <c:v>Suprafața, mii ha</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Pt>
            <c:idx val="5"/>
            <c:spPr>
              <a:solidFill>
                <a:schemeClr val="accent6"/>
              </a:solidFill>
              <a:ln w="19050">
                <a:solidFill>
                  <a:schemeClr val="lt1"/>
                </a:solidFill>
              </a:ln>
              <a:effectLst/>
            </c:spPr>
          </c:dPt>
          <c:dPt>
            <c:idx val="6"/>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'[Moldova_ARD_tables_figures - Dan.xls]Soils'!$D$3:$D$9</c:f>
              <c:strCache>
                <c:ptCount val="7"/>
                <c:pt idx="0">
                  <c:v>81-100 </c:v>
                </c:pt>
                <c:pt idx="1">
                  <c:v>71-80 </c:v>
                </c:pt>
                <c:pt idx="2">
                  <c:v>61-70 </c:v>
                </c:pt>
                <c:pt idx="3">
                  <c:v>51-60 </c:v>
                </c:pt>
                <c:pt idx="4">
                  <c:v>41-50 </c:v>
                </c:pt>
                <c:pt idx="5">
                  <c:v>21-40 </c:v>
                </c:pt>
                <c:pt idx="6">
                  <c:v>0-20</c:v>
                </c:pt>
              </c:strCache>
            </c:strRef>
          </c:cat>
          <c:val>
            <c:numRef>
              <c:f>'[Moldova_ARD_tables_figures - Dan.xls]Soils'!$E$3:$E$9</c:f>
              <c:numCache>
                <c:formatCode>General</c:formatCode>
                <c:ptCount val="7"/>
                <c:pt idx="0">
                  <c:v>689</c:v>
                </c:pt>
                <c:pt idx="1">
                  <c:v>536</c:v>
                </c:pt>
                <c:pt idx="2">
                  <c:v>382</c:v>
                </c:pt>
                <c:pt idx="3">
                  <c:v>382</c:v>
                </c:pt>
                <c:pt idx="4">
                  <c:v>303</c:v>
                </c:pt>
                <c:pt idx="5">
                  <c:v>153</c:v>
                </c:pt>
                <c:pt idx="6">
                  <c:v>178</c:v>
                </c:pt>
              </c:numCache>
            </c:numRef>
          </c:val>
        </c:ser>
        <c:dLbls>
          <c:showVal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view3D>
      <c:rotX val="75"/>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0416666666666673"/>
          <c:y val="0.15046296296296313"/>
          <c:w val="0.81388888888888922"/>
          <c:h val="0.77314814814814858"/>
        </c:manualLayout>
      </c:layout>
      <c:pie3DChart>
        <c:varyColors val="1"/>
        <c:ser>
          <c:idx val="0"/>
          <c:order val="0"/>
          <c:tx>
            <c:strRef>
              <c:f>'[Moldova_ARD_tables_figures - Dan.xls]Water'!$C$2</c:f>
              <c:strCache>
                <c:ptCount val="1"/>
                <c:pt idx="0">
                  <c:v>% din total resurse acvatice</c:v>
                </c:pt>
              </c:strCache>
            </c:strRef>
          </c:tx>
          <c:dPt>
            <c:idx val="0"/>
            <c:spPr>
              <a:solidFill>
                <a:schemeClr val="accent1"/>
              </a:solidFill>
              <a:ln w="25400">
                <a:solidFill>
                  <a:schemeClr val="lt1"/>
                </a:solidFill>
              </a:ln>
              <a:effectLst/>
              <a:sp3d contourW="25400">
                <a:contourClr>
                  <a:schemeClr val="lt1"/>
                </a:contourClr>
              </a:sp3d>
            </c:spPr>
          </c:dPt>
          <c:dPt>
            <c:idx val="1"/>
            <c:spPr>
              <a:solidFill>
                <a:schemeClr val="accent2"/>
              </a:solidFill>
              <a:ln w="25400">
                <a:solidFill>
                  <a:schemeClr val="lt1"/>
                </a:solidFill>
              </a:ln>
              <a:effectLst/>
              <a:sp3d contourW="25400">
                <a:contourClr>
                  <a:schemeClr val="lt1"/>
                </a:contourClr>
              </a:sp3d>
            </c:spPr>
          </c:dPt>
          <c:dPt>
            <c:idx val="2"/>
            <c:spPr>
              <a:solidFill>
                <a:schemeClr val="accent3"/>
              </a:solidFill>
              <a:ln w="25400">
                <a:solidFill>
                  <a:schemeClr val="lt1"/>
                </a:solidFill>
              </a:ln>
              <a:effectLst/>
              <a:sp3d contourW="25400">
                <a:contourClr>
                  <a:schemeClr val="lt1"/>
                </a:contourClr>
              </a:sp3d>
            </c:spPr>
          </c:dPt>
          <c:dPt>
            <c:idx val="3"/>
            <c:spPr>
              <a:solidFill>
                <a:schemeClr val="accent4"/>
              </a:solidFill>
              <a:ln w="25400">
                <a:solidFill>
                  <a:schemeClr val="lt1"/>
                </a:solidFill>
              </a:ln>
              <a:effectLst/>
              <a:sp3d contourW="25400">
                <a:contourClr>
                  <a:schemeClr val="lt1"/>
                </a:contourClr>
              </a:sp3d>
            </c:spPr>
          </c:dPt>
          <c:dLbls>
            <c:dLbl>
              <c:idx val="2"/>
              <c:layout/>
              <c:tx>
                <c:rich>
                  <a:bodyPr/>
                  <a:lstStyle/>
                  <a:p>
                    <a:r>
                      <a:rPr lang="it-IT" baseline="0" dirty="0" smtClean="0"/>
                      <a:t>Râuri, lacuri interne utilizabile, </a:t>
                    </a:r>
                    <a:fld id="{BAC9C2EA-6C70-4C88-84E8-4B3028D02C70}" type="VALUE">
                      <a:rPr lang="it-IT" baseline="0"/>
                      <a:pPr/>
                      <a:t>[VALUE]</a:t>
                    </a:fld>
                    <a:endParaRPr lang="it-IT" baseline="0" dirty="0" smtClean="0"/>
                  </a:p>
                </c:rich>
              </c:tx>
              <c:dLblPos val="outEnd"/>
              <c:showVal val="1"/>
              <c:showCatName val="1"/>
              <c:extLst>
                <c:ext xmlns:c15="http://schemas.microsoft.com/office/drawing/2012/chart" uri="{CE6537A1-D6FC-4f65-9D91-7224C49458BB}">
                  <c15:dlblFieldTable/>
                  <c15:showDataLabelsRange val="0"/>
                </c:ext>
              </c:extLst>
            </c:dLbl>
            <c:dLbl>
              <c:idx val="3"/>
              <c:layout>
                <c:manualLayout>
                  <c:x val="-4.3936725027092012E-2"/>
                  <c:y val="0"/>
                </c:manualLayout>
              </c:layout>
              <c:tx>
                <c:rich>
                  <a:bodyPr/>
                  <a:lstStyle/>
                  <a:p>
                    <a:r>
                      <a:rPr lang="it-IT" dirty="0" smtClean="0"/>
                      <a:t>Râuri, lacuri interne neutilizabile</a:t>
                    </a:r>
                    <a:r>
                      <a:rPr lang="it-IT" baseline="0" dirty="0" smtClean="0"/>
                      <a:t>, </a:t>
                    </a:r>
                    <a:fld id="{60915BE9-4516-4C1B-A7B6-0D337EF3C784}" type="VALUE">
                      <a:rPr lang="it-IT" baseline="0" smtClean="0"/>
                      <a:pPr/>
                      <a:t>[VALUE]</a:t>
                    </a:fld>
                    <a:endParaRPr lang="it-IT" baseline="0" dirty="0" smtClean="0"/>
                  </a:p>
                </c:rich>
              </c:tx>
              <c:dLblPos val="bestFit"/>
              <c:showVal val="1"/>
              <c:showCatName val="1"/>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Val val="1"/>
            <c:showCatName val="1"/>
            <c:extLst>
              <c:ext xmlns:c15="http://schemas.microsoft.com/office/drawing/2012/chart" uri="{CE6537A1-D6FC-4f65-9D91-7224C49458BB}"/>
            </c:extLst>
          </c:dLbls>
          <c:cat>
            <c:strRef>
              <c:f>'[Moldova_ARD_tables_figures - Dan.xls]Water'!$B$3:$B$6</c:f>
              <c:strCache>
                <c:ptCount val="4"/>
                <c:pt idx="0">
                  <c:v>Râul Nistru</c:v>
                </c:pt>
                <c:pt idx="1">
                  <c:v>Râul Prut</c:v>
                </c:pt>
                <c:pt idx="2">
                  <c:v>Interne - utilizabile</c:v>
                </c:pt>
                <c:pt idx="3">
                  <c:v>Interne - neutilizabile</c:v>
                </c:pt>
              </c:strCache>
            </c:strRef>
          </c:cat>
          <c:val>
            <c:numRef>
              <c:f>'[Moldova_ARD_tables_figures - Dan.xls]Water'!$C$3:$C$6</c:f>
              <c:numCache>
                <c:formatCode>0%</c:formatCode>
                <c:ptCount val="4"/>
                <c:pt idx="0">
                  <c:v>0.56999999999999995</c:v>
                </c:pt>
                <c:pt idx="1">
                  <c:v>0.1</c:v>
                </c:pt>
                <c:pt idx="2">
                  <c:v>0.17</c:v>
                </c:pt>
                <c:pt idx="3">
                  <c:v>0.16</c:v>
                </c:pt>
              </c:numCache>
            </c:numRef>
          </c:val>
        </c:ser>
        <c:dLbls>
          <c:showVal val="1"/>
        </c:dLbls>
      </c:pie3DChart>
      <c:spPr>
        <a:noFill/>
        <a:ln>
          <a:noFill/>
        </a:ln>
        <a:effectLst/>
      </c:spPr>
    </c:plotArea>
    <c:plotVisOnly val="1"/>
    <c:dispBlanksAs val="zero"/>
  </c:chart>
  <c:spPr>
    <a:noFill/>
    <a:ln>
      <a:noFill/>
    </a:ln>
    <a:effectLst/>
  </c:spPr>
  <c:txPr>
    <a:bodyPr/>
    <a:lstStyle/>
    <a:p>
      <a:pPr>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'[Moldova_ARD_tables_figures - Dan.xls]Environment'!$B$9</c:f>
              <c:strCache>
                <c:ptCount val="1"/>
                <c:pt idx="0">
                  <c:v>Nord</c:v>
                </c:pt>
              </c:strCache>
            </c:strRef>
          </c:tx>
          <c:spPr>
            <a:solidFill>
              <a:schemeClr val="accent1"/>
            </a:solidFill>
            <a:ln>
              <a:noFill/>
            </a:ln>
            <a:effectLst/>
          </c:spPr>
          <c:cat>
            <c:strRef>
              <c:f>'[Moldova_ARD_tables_figures - Dan.xls]Environment'!$C$8:$F$8</c:f>
              <c:strCache>
                <c:ptCount val="4"/>
                <c:pt idx="0">
                  <c:v>Grâu (2009-2011)</c:v>
                </c:pt>
                <c:pt idx="1">
                  <c:v>Grâu (2012)</c:v>
                </c:pt>
                <c:pt idx="2">
                  <c:v>Porumb (2009-2011)</c:v>
                </c:pt>
                <c:pt idx="3">
                  <c:v>Porumb (2012)</c:v>
                </c:pt>
              </c:strCache>
            </c:strRef>
          </c:cat>
          <c:val>
            <c:numRef>
              <c:f>'[Moldova_ARD_tables_figures - Dan.xls]Environment'!$C$9:$F$9</c:f>
              <c:numCache>
                <c:formatCode>0.00</c:formatCode>
                <c:ptCount val="4"/>
                <c:pt idx="0">
                  <c:v>2.63</c:v>
                </c:pt>
                <c:pt idx="1">
                  <c:v>2.4</c:v>
                </c:pt>
                <c:pt idx="2">
                  <c:v>3.1</c:v>
                </c:pt>
                <c:pt idx="3">
                  <c:v>2</c:v>
                </c:pt>
              </c:numCache>
            </c:numRef>
          </c:val>
        </c:ser>
        <c:ser>
          <c:idx val="1"/>
          <c:order val="1"/>
          <c:tx>
            <c:strRef>
              <c:f>'[Moldova_ARD_tables_figures - Dan.xls]Environment'!$B$10</c:f>
              <c:strCache>
                <c:ptCount val="1"/>
                <c:pt idx="0">
                  <c:v>Centru</c:v>
                </c:pt>
              </c:strCache>
            </c:strRef>
          </c:tx>
          <c:spPr>
            <a:solidFill>
              <a:schemeClr val="accent2"/>
            </a:solidFill>
            <a:ln>
              <a:noFill/>
            </a:ln>
            <a:effectLst/>
          </c:spPr>
          <c:cat>
            <c:strRef>
              <c:f>'[Moldova_ARD_tables_figures - Dan.xls]Environment'!$C$8:$F$8</c:f>
              <c:strCache>
                <c:ptCount val="4"/>
                <c:pt idx="0">
                  <c:v>Grâu (2009-2011)</c:v>
                </c:pt>
                <c:pt idx="1">
                  <c:v>Grâu (2012)</c:v>
                </c:pt>
                <c:pt idx="2">
                  <c:v>Porumb (2009-2011)</c:v>
                </c:pt>
                <c:pt idx="3">
                  <c:v>Porumb (2012)</c:v>
                </c:pt>
              </c:strCache>
            </c:strRef>
          </c:cat>
          <c:val>
            <c:numRef>
              <c:f>'[Moldova_ARD_tables_figures - Dan.xls]Environment'!$C$10:$F$10</c:f>
              <c:numCache>
                <c:formatCode>0.00</c:formatCode>
                <c:ptCount val="4"/>
                <c:pt idx="0">
                  <c:v>2.02</c:v>
                </c:pt>
                <c:pt idx="1">
                  <c:v>1.4</c:v>
                </c:pt>
                <c:pt idx="2">
                  <c:v>2.2999999999999998</c:v>
                </c:pt>
                <c:pt idx="3">
                  <c:v>1</c:v>
                </c:pt>
              </c:numCache>
            </c:numRef>
          </c:val>
        </c:ser>
        <c:ser>
          <c:idx val="2"/>
          <c:order val="2"/>
          <c:tx>
            <c:strRef>
              <c:f>'[Moldova_ARD_tables_figures - Dan.xls]Environment'!$B$11</c:f>
              <c:strCache>
                <c:ptCount val="1"/>
                <c:pt idx="0">
                  <c:v>Sud</c:v>
                </c:pt>
              </c:strCache>
            </c:strRef>
          </c:tx>
          <c:spPr>
            <a:solidFill>
              <a:schemeClr val="accent3"/>
            </a:solidFill>
            <a:ln>
              <a:noFill/>
            </a:ln>
            <a:effectLst/>
          </c:spPr>
          <c:cat>
            <c:strRef>
              <c:f>'[Moldova_ARD_tables_figures - Dan.xls]Environment'!$C$8:$F$8</c:f>
              <c:strCache>
                <c:ptCount val="4"/>
                <c:pt idx="0">
                  <c:v>Grâu (2009-2011)</c:v>
                </c:pt>
                <c:pt idx="1">
                  <c:v>Grâu (2012)</c:v>
                </c:pt>
                <c:pt idx="2">
                  <c:v>Porumb (2009-2011)</c:v>
                </c:pt>
                <c:pt idx="3">
                  <c:v>Porumb (2012)</c:v>
                </c:pt>
              </c:strCache>
            </c:strRef>
          </c:cat>
          <c:val>
            <c:numRef>
              <c:f>'[Moldova_ARD_tables_figures - Dan.xls]Environment'!$C$11:$F$11</c:f>
              <c:numCache>
                <c:formatCode>0.00</c:formatCode>
                <c:ptCount val="4"/>
                <c:pt idx="0">
                  <c:v>2.23</c:v>
                </c:pt>
                <c:pt idx="1">
                  <c:v>1.3</c:v>
                </c:pt>
                <c:pt idx="2">
                  <c:v>2.7</c:v>
                </c:pt>
                <c:pt idx="3">
                  <c:v>1</c:v>
                </c:pt>
              </c:numCache>
            </c:numRef>
          </c:val>
        </c:ser>
        <c:gapWidth val="219"/>
        <c:overlap val="-27"/>
        <c:axId val="68097536"/>
        <c:axId val="68099072"/>
      </c:barChart>
      <c:catAx>
        <c:axId val="680975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8099072"/>
        <c:crosses val="autoZero"/>
        <c:auto val="1"/>
        <c:lblAlgn val="ctr"/>
        <c:lblOffset val="100"/>
      </c:catAx>
      <c:valAx>
        <c:axId val="68099072"/>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809753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'[Moldova_ARD_tables_figures - Dan.xls]Rural2'!$C$39</c:f>
              <c:strCache>
                <c:ptCount val="1"/>
                <c:pt idx="0">
                  <c:v>1992</c:v>
                </c:pt>
              </c:strCache>
            </c:strRef>
          </c:tx>
          <c:cat>
            <c:strRef>
              <c:f>'[Moldova_ARD_tables_figures - Dan.xls]Rural2'!$B$40:$B$47</c:f>
              <c:strCache>
                <c:ptCount val="8"/>
                <c:pt idx="0">
                  <c:v>Armenia</c:v>
                </c:pt>
                <c:pt idx="1">
                  <c:v>Azerbaijan</c:v>
                </c:pt>
                <c:pt idx="2">
                  <c:v>Belarus</c:v>
                </c:pt>
                <c:pt idx="3">
                  <c:v>Georgia</c:v>
                </c:pt>
                <c:pt idx="4">
                  <c:v>Moldova</c:v>
                </c:pt>
                <c:pt idx="5">
                  <c:v>Ucraina</c:v>
                </c:pt>
                <c:pt idx="6">
                  <c:v>UE-15</c:v>
                </c:pt>
                <c:pt idx="7">
                  <c:v>Noi membri UE</c:v>
                </c:pt>
              </c:strCache>
            </c:strRef>
          </c:cat>
          <c:val>
            <c:numRef>
              <c:f>'[Moldova_ARD_tables_figures - Dan.xls]Rural2'!$C$40:$C$47</c:f>
              <c:numCache>
                <c:formatCode>0%</c:formatCode>
                <c:ptCount val="8"/>
                <c:pt idx="0">
                  <c:v>0.32985507246376827</c:v>
                </c:pt>
                <c:pt idx="1">
                  <c:v>0.46749932849852255</c:v>
                </c:pt>
                <c:pt idx="2">
                  <c:v>0.33074383375412708</c:v>
                </c:pt>
                <c:pt idx="3">
                  <c:v>0.45267489711934189</c:v>
                </c:pt>
                <c:pt idx="4">
                  <c:v>0.53117150034254401</c:v>
                </c:pt>
                <c:pt idx="5">
                  <c:v>0.33018319841976856</c:v>
                </c:pt>
                <c:pt idx="6">
                  <c:v>0.25788729172104252</c:v>
                </c:pt>
                <c:pt idx="7">
                  <c:v>0.36449475104099482</c:v>
                </c:pt>
              </c:numCache>
            </c:numRef>
          </c:val>
        </c:ser>
        <c:ser>
          <c:idx val="1"/>
          <c:order val="1"/>
          <c:tx>
            <c:strRef>
              <c:f>'[Moldova_ARD_tables_figures - Dan.xls]Rural2'!$D$39</c:f>
              <c:strCache>
                <c:ptCount val="1"/>
                <c:pt idx="0">
                  <c:v>1997</c:v>
                </c:pt>
              </c:strCache>
            </c:strRef>
          </c:tx>
          <c:cat>
            <c:strRef>
              <c:f>'[Moldova_ARD_tables_figures - Dan.xls]Rural2'!$B$40:$B$47</c:f>
              <c:strCache>
                <c:ptCount val="8"/>
                <c:pt idx="0">
                  <c:v>Armenia</c:v>
                </c:pt>
                <c:pt idx="1">
                  <c:v>Azerbaijan</c:v>
                </c:pt>
                <c:pt idx="2">
                  <c:v>Belarus</c:v>
                </c:pt>
                <c:pt idx="3">
                  <c:v>Georgia</c:v>
                </c:pt>
                <c:pt idx="4">
                  <c:v>Moldova</c:v>
                </c:pt>
                <c:pt idx="5">
                  <c:v>Ucraina</c:v>
                </c:pt>
                <c:pt idx="6">
                  <c:v>UE-15</c:v>
                </c:pt>
                <c:pt idx="7">
                  <c:v>Noi membri UE</c:v>
                </c:pt>
              </c:strCache>
            </c:strRef>
          </c:cat>
          <c:val>
            <c:numRef>
              <c:f>'[Moldova_ARD_tables_figures - Dan.xls]Rural2'!$D$40:$D$47</c:f>
              <c:numCache>
                <c:formatCode>0%</c:formatCode>
                <c:ptCount val="8"/>
                <c:pt idx="0">
                  <c:v>0.34577352472089312</c:v>
                </c:pt>
                <c:pt idx="1">
                  <c:v>0.48344705585039172</c:v>
                </c:pt>
                <c:pt idx="2">
                  <c:v>0.31321050568404579</c:v>
                </c:pt>
                <c:pt idx="3">
                  <c:v>0.46720812182741139</c:v>
                </c:pt>
                <c:pt idx="4">
                  <c:v>0.54311152764761017</c:v>
                </c:pt>
                <c:pt idx="5">
                  <c:v>0.33021472697296578</c:v>
                </c:pt>
                <c:pt idx="6">
                  <c:v>0.25121437747175934</c:v>
                </c:pt>
                <c:pt idx="7">
                  <c:v>0.35581023774341991</c:v>
                </c:pt>
              </c:numCache>
            </c:numRef>
          </c:val>
        </c:ser>
        <c:ser>
          <c:idx val="2"/>
          <c:order val="2"/>
          <c:tx>
            <c:strRef>
              <c:f>'[Moldova_ARD_tables_figures - Dan.xls]Rural2'!$E$39</c:f>
              <c:strCache>
                <c:ptCount val="1"/>
                <c:pt idx="0">
                  <c:v>2002</c:v>
                </c:pt>
              </c:strCache>
            </c:strRef>
          </c:tx>
          <c:cat>
            <c:strRef>
              <c:f>'[Moldova_ARD_tables_figures - Dan.xls]Rural2'!$B$40:$B$47</c:f>
              <c:strCache>
                <c:ptCount val="8"/>
                <c:pt idx="0">
                  <c:v>Armenia</c:v>
                </c:pt>
                <c:pt idx="1">
                  <c:v>Azerbaijan</c:v>
                </c:pt>
                <c:pt idx="2">
                  <c:v>Belarus</c:v>
                </c:pt>
                <c:pt idx="3">
                  <c:v>Georgia</c:v>
                </c:pt>
                <c:pt idx="4">
                  <c:v>Moldova</c:v>
                </c:pt>
                <c:pt idx="5">
                  <c:v>Ucraina</c:v>
                </c:pt>
                <c:pt idx="6">
                  <c:v>UE-15</c:v>
                </c:pt>
                <c:pt idx="7">
                  <c:v>Noi membri UE</c:v>
                </c:pt>
              </c:strCache>
            </c:strRef>
          </c:cat>
          <c:val>
            <c:numRef>
              <c:f>'[Moldova_ARD_tables_figures - Dan.xls]Rural2'!$E$40:$E$47</c:f>
              <c:numCache>
                <c:formatCode>0%</c:formatCode>
                <c:ptCount val="8"/>
                <c:pt idx="0">
                  <c:v>0.35674616138516846</c:v>
                </c:pt>
                <c:pt idx="1">
                  <c:v>0.48768115942028983</c:v>
                </c:pt>
                <c:pt idx="2">
                  <c:v>0.29218106995884813</c:v>
                </c:pt>
                <c:pt idx="3">
                  <c:v>0.47535667963683548</c:v>
                </c:pt>
                <c:pt idx="4">
                  <c:v>0.56336608717561065</c:v>
                </c:pt>
                <c:pt idx="5">
                  <c:v>0.3265114923384414</c:v>
                </c:pt>
                <c:pt idx="6">
                  <c:v>0.24083130720270091</c:v>
                </c:pt>
                <c:pt idx="7">
                  <c:v>0.35552267048349157</c:v>
                </c:pt>
              </c:numCache>
            </c:numRef>
          </c:val>
        </c:ser>
        <c:ser>
          <c:idx val="3"/>
          <c:order val="3"/>
          <c:tx>
            <c:strRef>
              <c:f>'[Moldova_ARD_tables_figures - Dan.xls]Rural2'!$F$39</c:f>
              <c:strCache>
                <c:ptCount val="1"/>
                <c:pt idx="0">
                  <c:v>2007</c:v>
                </c:pt>
              </c:strCache>
            </c:strRef>
          </c:tx>
          <c:cat>
            <c:strRef>
              <c:f>'[Moldova_ARD_tables_figures - Dan.xls]Rural2'!$B$40:$B$47</c:f>
              <c:strCache>
                <c:ptCount val="8"/>
                <c:pt idx="0">
                  <c:v>Armenia</c:v>
                </c:pt>
                <c:pt idx="1">
                  <c:v>Azerbaijan</c:v>
                </c:pt>
                <c:pt idx="2">
                  <c:v>Belarus</c:v>
                </c:pt>
                <c:pt idx="3">
                  <c:v>Georgia</c:v>
                </c:pt>
                <c:pt idx="4">
                  <c:v>Moldova</c:v>
                </c:pt>
                <c:pt idx="5">
                  <c:v>Ucraina</c:v>
                </c:pt>
                <c:pt idx="6">
                  <c:v>UE-15</c:v>
                </c:pt>
                <c:pt idx="7">
                  <c:v>Noi membri UE</c:v>
                </c:pt>
              </c:strCache>
            </c:strRef>
          </c:cat>
          <c:val>
            <c:numRef>
              <c:f>'[Moldova_ARD_tables_figures - Dan.xls]Rural2'!$F$40:$F$47</c:f>
              <c:numCache>
                <c:formatCode>0%</c:formatCode>
                <c:ptCount val="8"/>
                <c:pt idx="0">
                  <c:v>0.35946649316851037</c:v>
                </c:pt>
                <c:pt idx="1">
                  <c:v>0.4831651740165514</c:v>
                </c:pt>
                <c:pt idx="2">
                  <c:v>0.26850328947368435</c:v>
                </c:pt>
                <c:pt idx="3">
                  <c:v>0.47463768115942051</c:v>
                </c:pt>
                <c:pt idx="4">
                  <c:v>0.55746187363834454</c:v>
                </c:pt>
                <c:pt idx="5">
                  <c:v>0.318633594053844</c:v>
                </c:pt>
                <c:pt idx="6">
                  <c:v>0.22573801516411721</c:v>
                </c:pt>
                <c:pt idx="7">
                  <c:v>0.35486542443064201</c:v>
                </c:pt>
              </c:numCache>
            </c:numRef>
          </c:val>
        </c:ser>
        <c:ser>
          <c:idx val="4"/>
          <c:order val="4"/>
          <c:tx>
            <c:strRef>
              <c:f>'[Moldova_ARD_tables_figures - Dan.xls]Rural2'!$G$39</c:f>
              <c:strCache>
                <c:ptCount val="1"/>
                <c:pt idx="0">
                  <c:v>2012</c:v>
                </c:pt>
              </c:strCache>
            </c:strRef>
          </c:tx>
          <c:cat>
            <c:strRef>
              <c:f>'[Moldova_ARD_tables_figures - Dan.xls]Rural2'!$B$40:$B$47</c:f>
              <c:strCache>
                <c:ptCount val="8"/>
                <c:pt idx="0">
                  <c:v>Armenia</c:v>
                </c:pt>
                <c:pt idx="1">
                  <c:v>Azerbaijan</c:v>
                </c:pt>
                <c:pt idx="2">
                  <c:v>Belarus</c:v>
                </c:pt>
                <c:pt idx="3">
                  <c:v>Georgia</c:v>
                </c:pt>
                <c:pt idx="4">
                  <c:v>Moldova</c:v>
                </c:pt>
                <c:pt idx="5">
                  <c:v>Ucraina</c:v>
                </c:pt>
                <c:pt idx="6">
                  <c:v>UE-15</c:v>
                </c:pt>
                <c:pt idx="7">
                  <c:v>Noi membri UE</c:v>
                </c:pt>
              </c:strCache>
            </c:strRef>
          </c:cat>
          <c:val>
            <c:numRef>
              <c:f>'[Moldova_ARD_tables_figures - Dan.xls]Rural2'!$G$40:$G$47</c:f>
              <c:numCache>
                <c:formatCode>0%</c:formatCode>
                <c:ptCount val="8"/>
                <c:pt idx="0">
                  <c:v>0.35638468961080783</c:v>
                </c:pt>
                <c:pt idx="1">
                  <c:v>0.47786859144464544</c:v>
                </c:pt>
                <c:pt idx="2">
                  <c:v>0.24309856198173621</c:v>
                </c:pt>
                <c:pt idx="3">
                  <c:v>0.47049256505576237</c:v>
                </c:pt>
                <c:pt idx="4">
                  <c:v>0.514919011082694</c:v>
                </c:pt>
                <c:pt idx="5">
                  <c:v>0.30658655985758815</c:v>
                </c:pt>
                <c:pt idx="6">
                  <c:v>0.21191564448404993</c:v>
                </c:pt>
                <c:pt idx="7">
                  <c:v>0.35295621059805776</c:v>
                </c:pt>
              </c:numCache>
            </c:numRef>
          </c:val>
        </c:ser>
        <c:axId val="68147072"/>
        <c:axId val="68148608"/>
      </c:barChart>
      <c:catAx>
        <c:axId val="68147072"/>
        <c:scaling>
          <c:orientation val="minMax"/>
        </c:scaling>
        <c:axPos val="b"/>
        <c:numFmt formatCode="General" sourceLinked="1"/>
        <c:tickLblPos val="nextTo"/>
        <c:txPr>
          <a:bodyPr/>
          <a:lstStyle/>
          <a:p>
            <a:pPr>
              <a:defRPr sz="1800"/>
            </a:pPr>
            <a:endParaRPr lang="en-US"/>
          </a:p>
        </c:txPr>
        <c:crossAx val="68148608"/>
        <c:crosses val="autoZero"/>
        <c:auto val="1"/>
        <c:lblAlgn val="ctr"/>
        <c:lblOffset val="100"/>
      </c:catAx>
      <c:valAx>
        <c:axId val="68148608"/>
        <c:scaling>
          <c:orientation val="minMax"/>
        </c:scaling>
        <c:axPos val="l"/>
        <c:majorGridlines/>
        <c:numFmt formatCode="0%" sourceLinked="1"/>
        <c:tickLblPos val="nextTo"/>
        <c:txPr>
          <a:bodyPr/>
          <a:lstStyle/>
          <a:p>
            <a:pPr>
              <a:defRPr sz="1800"/>
            </a:pPr>
            <a:endParaRPr lang="en-US"/>
          </a:p>
        </c:txPr>
        <c:crossAx val="68147072"/>
        <c:crosses val="autoZero"/>
        <c:crossBetween val="between"/>
      </c:valAx>
    </c:plotArea>
    <c:legend>
      <c:legendPos val="r"/>
      <c:layout/>
      <c:txPr>
        <a:bodyPr/>
        <a:lstStyle/>
        <a:p>
          <a:pPr>
            <a:defRPr sz="1800"/>
          </a:pPr>
          <a:endParaRPr lang="en-US"/>
        </a:p>
      </c:txPr>
    </c:legend>
    <c:plotVisOnly val="1"/>
    <c:dispBlanksAs val="gap"/>
  </c:chart>
  <c:externalData r:id="rId2"/>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'[Moldova_ARD_tables_figures - Dan.xls]Rural'!$A$38</c:f>
              <c:strCache>
                <c:ptCount val="1"/>
                <c:pt idx="0">
                  <c:v>Rata activității - Urban</c:v>
                </c:pt>
              </c:strCache>
            </c:strRef>
          </c:tx>
          <c:spPr>
            <a:ln w="38100" cap="rnd" cmpd="sng" algn="ctr">
              <a:solidFill>
                <a:schemeClr val="accent1"/>
              </a:solidFill>
              <a:prstDash val="solid"/>
              <a:round/>
            </a:ln>
            <a:effectLst/>
          </c:spPr>
          <c:marker>
            <c:symbol val="none"/>
          </c:marker>
          <c:cat>
            <c:strRef>
              <c:f>'[Moldova_ARD_tables_figures - Dan.xls]Rural'!$B$37:$M$37</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'[Moldova_ARD_tables_figures - Dan.xls]Rural'!$B$38:$M$38</c:f>
              <c:numCache>
                <c:formatCode>General</c:formatCode>
                <c:ptCount val="12"/>
                <c:pt idx="0">
                  <c:v>57.7</c:v>
                </c:pt>
                <c:pt idx="1">
                  <c:v>55.9</c:v>
                </c:pt>
                <c:pt idx="2">
                  <c:v>56.2</c:v>
                </c:pt>
                <c:pt idx="3">
                  <c:v>54.8</c:v>
                </c:pt>
                <c:pt idx="4">
                  <c:v>52.9</c:v>
                </c:pt>
                <c:pt idx="5">
                  <c:v>52.5</c:v>
                </c:pt>
                <c:pt idx="6">
                  <c:v>49.7</c:v>
                </c:pt>
                <c:pt idx="7">
                  <c:v>47.1</c:v>
                </c:pt>
                <c:pt idx="8">
                  <c:v>47.1</c:v>
                </c:pt>
                <c:pt idx="9">
                  <c:v>47.4</c:v>
                </c:pt>
                <c:pt idx="10">
                  <c:v>47.2</c:v>
                </c:pt>
                <c:pt idx="11">
                  <c:v>48</c:v>
                </c:pt>
              </c:numCache>
            </c:numRef>
          </c:val>
        </c:ser>
        <c:ser>
          <c:idx val="1"/>
          <c:order val="1"/>
          <c:tx>
            <c:strRef>
              <c:f>'[Moldova_ARD_tables_figures - Dan.xls]Rural'!$A$39</c:f>
              <c:strCache>
                <c:ptCount val="1"/>
                <c:pt idx="0">
                  <c:v>Rata activității - Rural</c:v>
                </c:pt>
              </c:strCache>
            </c:strRef>
          </c:tx>
          <c:spPr>
            <a:ln w="38100" cap="rnd" cmpd="sng" algn="ctr">
              <a:solidFill>
                <a:schemeClr val="accent2"/>
              </a:solidFill>
              <a:prstDash val="solid"/>
              <a:round/>
            </a:ln>
            <a:effectLst/>
          </c:spPr>
          <c:marker>
            <c:symbol val="none"/>
          </c:marker>
          <c:cat>
            <c:strRef>
              <c:f>'[Moldova_ARD_tables_figures - Dan.xls]Rural'!$B$37:$M$37</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'[Moldova_ARD_tables_figures - Dan.xls]Rural'!$B$39:$M$39</c:f>
              <c:numCache>
                <c:formatCode>General</c:formatCode>
                <c:ptCount val="12"/>
                <c:pt idx="0">
                  <c:v>61.5</c:v>
                </c:pt>
                <c:pt idx="1">
                  <c:v>59.3</c:v>
                </c:pt>
                <c:pt idx="2">
                  <c:v>57.9</c:v>
                </c:pt>
                <c:pt idx="3">
                  <c:v>49.3</c:v>
                </c:pt>
                <c:pt idx="4">
                  <c:v>47.4</c:v>
                </c:pt>
                <c:pt idx="5">
                  <c:v>46.4</c:v>
                </c:pt>
                <c:pt idx="6">
                  <c:v>43.7</c:v>
                </c:pt>
                <c:pt idx="7">
                  <c:v>43.1</c:v>
                </c:pt>
                <c:pt idx="8">
                  <c:v>42.2</c:v>
                </c:pt>
                <c:pt idx="9">
                  <c:v>39.300000000000004</c:v>
                </c:pt>
                <c:pt idx="10">
                  <c:v>37.5</c:v>
                </c:pt>
                <c:pt idx="11">
                  <c:v>38</c:v>
                </c:pt>
              </c:numCache>
            </c:numRef>
          </c:val>
        </c:ser>
        <c:ser>
          <c:idx val="2"/>
          <c:order val="2"/>
          <c:tx>
            <c:strRef>
              <c:f>'[Moldova_ARD_tables_figures - Dan.xls]Rural'!$A$40</c:f>
              <c:strCache>
                <c:ptCount val="1"/>
                <c:pt idx="0">
                  <c:v>Rata angajării - Urban</c:v>
                </c:pt>
              </c:strCache>
            </c:strRef>
          </c:tx>
          <c:spPr>
            <a:ln w="38100" cap="rnd" cmpd="sng" algn="ctr">
              <a:solidFill>
                <a:schemeClr val="accent3"/>
              </a:solidFill>
              <a:prstDash val="solid"/>
              <a:round/>
            </a:ln>
            <a:effectLst/>
          </c:spPr>
          <c:marker>
            <c:symbol val="none"/>
          </c:marker>
          <c:cat>
            <c:strRef>
              <c:f>'[Moldova_ARD_tables_figures - Dan.xls]Rural'!$B$37:$M$37</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'[Moldova_ARD_tables_figures - Dan.xls]Rural'!$B$40:$M$40</c:f>
              <c:numCache>
                <c:formatCode>General</c:formatCode>
                <c:ptCount val="12"/>
                <c:pt idx="0">
                  <c:v>48.6</c:v>
                </c:pt>
                <c:pt idx="1">
                  <c:v>48.2</c:v>
                </c:pt>
                <c:pt idx="2">
                  <c:v>49.4</c:v>
                </c:pt>
                <c:pt idx="3">
                  <c:v>48.1</c:v>
                </c:pt>
                <c:pt idx="4">
                  <c:v>46.5</c:v>
                </c:pt>
                <c:pt idx="5">
                  <c:v>46.6</c:v>
                </c:pt>
                <c:pt idx="6">
                  <c:v>45.2</c:v>
                </c:pt>
                <c:pt idx="7">
                  <c:v>43.8</c:v>
                </c:pt>
                <c:pt idx="8">
                  <c:v>44.5</c:v>
                </c:pt>
                <c:pt idx="9">
                  <c:v>43.6</c:v>
                </c:pt>
                <c:pt idx="10">
                  <c:v>42.7</c:v>
                </c:pt>
                <c:pt idx="11">
                  <c:v>44.1</c:v>
                </c:pt>
              </c:numCache>
            </c:numRef>
          </c:val>
        </c:ser>
        <c:ser>
          <c:idx val="3"/>
          <c:order val="3"/>
          <c:tx>
            <c:strRef>
              <c:f>'[Moldova_ARD_tables_figures - Dan.xls]Rural'!$A$41</c:f>
              <c:strCache>
                <c:ptCount val="1"/>
                <c:pt idx="0">
                  <c:v>Rata angajării - Rural</c:v>
                </c:pt>
              </c:strCache>
            </c:strRef>
          </c:tx>
          <c:spPr>
            <a:ln w="38100" cap="rnd" cmpd="sng" algn="ctr">
              <a:solidFill>
                <a:schemeClr val="accent4"/>
              </a:solidFill>
              <a:prstDash val="solid"/>
              <a:round/>
            </a:ln>
            <a:effectLst/>
          </c:spPr>
          <c:marker>
            <c:symbol val="none"/>
          </c:marker>
          <c:cat>
            <c:strRef>
              <c:f>'[Moldova_ARD_tables_figures - Dan.xls]Rural'!$B$37:$M$37</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'[Moldova_ARD_tables_figures - Dan.xls]Rural'!$B$41:$M$41</c:f>
              <c:numCache>
                <c:formatCode>General</c:formatCode>
                <c:ptCount val="12"/>
                <c:pt idx="0">
                  <c:v>59.4</c:v>
                </c:pt>
                <c:pt idx="1">
                  <c:v>57.7</c:v>
                </c:pt>
                <c:pt idx="2">
                  <c:v>56.2</c:v>
                </c:pt>
                <c:pt idx="3">
                  <c:v>47.1</c:v>
                </c:pt>
                <c:pt idx="4">
                  <c:v>45</c:v>
                </c:pt>
                <c:pt idx="5">
                  <c:v>44.5</c:v>
                </c:pt>
                <c:pt idx="6">
                  <c:v>41.2</c:v>
                </c:pt>
                <c:pt idx="7">
                  <c:v>41.6</c:v>
                </c:pt>
                <c:pt idx="8">
                  <c:v>41</c:v>
                </c:pt>
                <c:pt idx="9">
                  <c:v>37.4</c:v>
                </c:pt>
                <c:pt idx="10">
                  <c:v>35.4</c:v>
                </c:pt>
                <c:pt idx="11">
                  <c:v>36</c:v>
                </c:pt>
              </c:numCache>
            </c:numRef>
          </c:val>
        </c:ser>
        <c:marker val="1"/>
        <c:axId val="68179456"/>
        <c:axId val="68180992"/>
      </c:lineChart>
      <c:catAx>
        <c:axId val="68179456"/>
        <c:scaling>
          <c:orientation val="minMax"/>
        </c:scaling>
        <c:axPos val="b"/>
        <c:numFmt formatCode="General" sourceLinked="1"/>
        <c:tickLblPos val="nextTo"/>
        <c:spPr>
          <a:noFill/>
          <a:ln w="12700" cap="rnd"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8180992"/>
        <c:crosses val="autoZero"/>
        <c:auto val="1"/>
        <c:lblAlgn val="ctr"/>
        <c:lblOffset val="100"/>
      </c:catAx>
      <c:valAx>
        <c:axId val="68180992"/>
        <c:scaling>
          <c:orientation val="minMax"/>
          <c:max val="65"/>
          <c:min val="35"/>
        </c:scaling>
        <c:axPos val="l"/>
        <c:majorGridlines>
          <c:spPr>
            <a:ln w="12700" cap="rnd" cmpd="sng" algn="ctr">
              <a:solidFill>
                <a:schemeClr val="tx1">
                  <a:tint val="75000"/>
                </a:schemeClr>
              </a:solidFill>
              <a:prstDash val="solid"/>
              <a:round/>
            </a:ln>
            <a:effectLst/>
          </c:spPr>
        </c:majorGridlines>
        <c:numFmt formatCode="General" sourceLinked="1"/>
        <c:tickLblPos val="nextTo"/>
        <c:spPr>
          <a:noFill/>
          <a:ln w="12700" cap="rnd"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817945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chart>
  <c:spPr>
    <a:noFill/>
    <a:ln w="12700" cap="rnd" cmpd="sng" algn="ctr">
      <a:noFill/>
      <a:prstDash val="solid"/>
    </a:ln>
    <a:effectLst/>
  </c:spPr>
  <c:txPr>
    <a:bodyPr/>
    <a:lstStyle/>
    <a:p>
      <a:pPr>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'[Moldova_ARD_tables_figures - Dan.xls]Rural'!$A$126</c:f>
              <c:strCache>
                <c:ptCount val="1"/>
                <c:pt idx="0">
                  <c:v>Agricultură</c:v>
                </c:pt>
              </c:strCache>
            </c:strRef>
          </c:tx>
          <c:cat>
            <c:numRef>
              <c:f>'[Moldova_ARD_tables_figures - Dan.xls]Rural'!$B$125:$I$125</c:f>
              <c:numCache>
                <c:formatCode>General</c:formatCode>
                <c:ptCount val="8"/>
                <c:pt idx="0">
                  <c:v>2004</c:v>
                </c:pt>
                <c:pt idx="1">
                  <c:v>2005</c:v>
                </c:pt>
                <c:pt idx="2">
                  <c:v>2006</c:v>
                </c:pt>
                <c:pt idx="3">
                  <c:v>2007</c:v>
                </c:pt>
                <c:pt idx="4">
                  <c:v>2008</c:v>
                </c:pt>
                <c:pt idx="5">
                  <c:v>2009</c:v>
                </c:pt>
                <c:pt idx="6">
                  <c:v>2010</c:v>
                </c:pt>
                <c:pt idx="7">
                  <c:v>2011</c:v>
                </c:pt>
              </c:numCache>
            </c:numRef>
          </c:cat>
          <c:val>
            <c:numRef>
              <c:f>'[Moldova_ARD_tables_figures - Dan.xls]Rural'!$B$126:$I$126</c:f>
              <c:numCache>
                <c:formatCode>#,##0</c:formatCode>
                <c:ptCount val="8"/>
                <c:pt idx="0">
                  <c:v>642.6</c:v>
                </c:pt>
                <c:pt idx="1">
                  <c:v>744</c:v>
                </c:pt>
                <c:pt idx="2">
                  <c:v>914.5</c:v>
                </c:pt>
                <c:pt idx="3">
                  <c:v>1098.5999999999999</c:v>
                </c:pt>
                <c:pt idx="4">
                  <c:v>1484.4</c:v>
                </c:pt>
                <c:pt idx="5">
                  <c:v>1468.9</c:v>
                </c:pt>
                <c:pt idx="6">
                  <c:v>1638.6</c:v>
                </c:pt>
                <c:pt idx="7">
                  <c:v>1831.8</c:v>
                </c:pt>
              </c:numCache>
            </c:numRef>
          </c:val>
        </c:ser>
        <c:ser>
          <c:idx val="1"/>
          <c:order val="1"/>
          <c:tx>
            <c:strRef>
              <c:f>'[Moldova_ARD_tables_figures - Dan.xls]Rural'!$A$127</c:f>
              <c:strCache>
                <c:ptCount val="1"/>
                <c:pt idx="0">
                  <c:v>Industrie </c:v>
                </c:pt>
              </c:strCache>
            </c:strRef>
          </c:tx>
          <c:cat>
            <c:numRef>
              <c:f>'[Moldova_ARD_tables_figures - Dan.xls]Rural'!$B$125:$I$125</c:f>
              <c:numCache>
                <c:formatCode>General</c:formatCode>
                <c:ptCount val="8"/>
                <c:pt idx="0">
                  <c:v>2004</c:v>
                </c:pt>
                <c:pt idx="1">
                  <c:v>2005</c:v>
                </c:pt>
                <c:pt idx="2">
                  <c:v>2006</c:v>
                </c:pt>
                <c:pt idx="3">
                  <c:v>2007</c:v>
                </c:pt>
                <c:pt idx="4">
                  <c:v>2008</c:v>
                </c:pt>
                <c:pt idx="5">
                  <c:v>2009</c:v>
                </c:pt>
                <c:pt idx="6">
                  <c:v>2010</c:v>
                </c:pt>
                <c:pt idx="7">
                  <c:v>2011</c:v>
                </c:pt>
              </c:numCache>
            </c:numRef>
          </c:cat>
          <c:val>
            <c:numRef>
              <c:f>'[Moldova_ARD_tables_figures - Dan.xls]Rural'!$B$127:$I$127</c:f>
              <c:numCache>
                <c:formatCode>#,##0</c:formatCode>
                <c:ptCount val="8"/>
                <c:pt idx="0">
                  <c:v>1501.9</c:v>
                </c:pt>
                <c:pt idx="1">
                  <c:v>1764.5</c:v>
                </c:pt>
                <c:pt idx="2">
                  <c:v>2084.5</c:v>
                </c:pt>
                <c:pt idx="3">
                  <c:v>2540.6999999999998</c:v>
                </c:pt>
                <c:pt idx="4">
                  <c:v>3041.7</c:v>
                </c:pt>
                <c:pt idx="5">
                  <c:v>3135.6</c:v>
                </c:pt>
                <c:pt idx="6">
                  <c:v>3430.9</c:v>
                </c:pt>
                <c:pt idx="7">
                  <c:v>3393.5</c:v>
                </c:pt>
              </c:numCache>
            </c:numRef>
          </c:val>
        </c:ser>
        <c:ser>
          <c:idx val="2"/>
          <c:order val="2"/>
          <c:tx>
            <c:strRef>
              <c:f>'[Moldova_ARD_tables_figures - Dan.xls]Rural'!$A$128</c:f>
              <c:strCache>
                <c:ptCount val="1"/>
                <c:pt idx="0">
                  <c:v>Construcții</c:v>
                </c:pt>
              </c:strCache>
            </c:strRef>
          </c:tx>
          <c:cat>
            <c:numRef>
              <c:f>'[Moldova_ARD_tables_figures - Dan.xls]Rural'!$B$125:$I$125</c:f>
              <c:numCache>
                <c:formatCode>General</c:formatCode>
                <c:ptCount val="8"/>
                <c:pt idx="0">
                  <c:v>2004</c:v>
                </c:pt>
                <c:pt idx="1">
                  <c:v>2005</c:v>
                </c:pt>
                <c:pt idx="2">
                  <c:v>2006</c:v>
                </c:pt>
                <c:pt idx="3">
                  <c:v>2007</c:v>
                </c:pt>
                <c:pt idx="4">
                  <c:v>2008</c:v>
                </c:pt>
                <c:pt idx="5">
                  <c:v>2009</c:v>
                </c:pt>
                <c:pt idx="6">
                  <c:v>2010</c:v>
                </c:pt>
                <c:pt idx="7">
                  <c:v>2011</c:v>
                </c:pt>
              </c:numCache>
            </c:numRef>
          </c:cat>
          <c:val>
            <c:numRef>
              <c:f>'[Moldova_ARD_tables_figures - Dan.xls]Rural'!$B$128:$I$128</c:f>
              <c:numCache>
                <c:formatCode>#,##0</c:formatCode>
                <c:ptCount val="8"/>
                <c:pt idx="0">
                  <c:v>1639.1</c:v>
                </c:pt>
                <c:pt idx="1">
                  <c:v>1972.8</c:v>
                </c:pt>
                <c:pt idx="2">
                  <c:v>2429.1</c:v>
                </c:pt>
                <c:pt idx="3">
                  <c:v>2967.6</c:v>
                </c:pt>
                <c:pt idx="4">
                  <c:v>3468.9</c:v>
                </c:pt>
                <c:pt idx="5">
                  <c:v>3057.3</c:v>
                </c:pt>
                <c:pt idx="6">
                  <c:v>3248</c:v>
                </c:pt>
                <c:pt idx="7">
                  <c:v>2889.2</c:v>
                </c:pt>
              </c:numCache>
            </c:numRef>
          </c:val>
        </c:ser>
        <c:ser>
          <c:idx val="3"/>
          <c:order val="3"/>
          <c:tx>
            <c:strRef>
              <c:f>'[Moldova_ARD_tables_figures - Dan.xls]Rural'!$A$129</c:f>
              <c:strCache>
                <c:ptCount val="1"/>
                <c:pt idx="0">
                  <c:v>Servicii financiare</c:v>
                </c:pt>
              </c:strCache>
            </c:strRef>
          </c:tx>
          <c:cat>
            <c:numRef>
              <c:f>'[Moldova_ARD_tables_figures - Dan.xls]Rural'!$B$125:$I$125</c:f>
              <c:numCache>
                <c:formatCode>General</c:formatCode>
                <c:ptCount val="8"/>
                <c:pt idx="0">
                  <c:v>2004</c:v>
                </c:pt>
                <c:pt idx="1">
                  <c:v>2005</c:v>
                </c:pt>
                <c:pt idx="2">
                  <c:v>2006</c:v>
                </c:pt>
                <c:pt idx="3">
                  <c:v>2007</c:v>
                </c:pt>
                <c:pt idx="4">
                  <c:v>2008</c:v>
                </c:pt>
                <c:pt idx="5">
                  <c:v>2009</c:v>
                </c:pt>
                <c:pt idx="6">
                  <c:v>2010</c:v>
                </c:pt>
                <c:pt idx="7">
                  <c:v>2011</c:v>
                </c:pt>
              </c:numCache>
            </c:numRef>
          </c:cat>
          <c:val>
            <c:numRef>
              <c:f>'[Moldova_ARD_tables_figures - Dan.xls]Rural'!$B$129:$I$129</c:f>
              <c:numCache>
                <c:formatCode>#,##0</c:formatCode>
                <c:ptCount val="8"/>
                <c:pt idx="0">
                  <c:v>3254.8</c:v>
                </c:pt>
                <c:pt idx="1">
                  <c:v>3450.6</c:v>
                </c:pt>
                <c:pt idx="2">
                  <c:v>3863.3</c:v>
                </c:pt>
                <c:pt idx="3">
                  <c:v>4648.3</c:v>
                </c:pt>
                <c:pt idx="4">
                  <c:v>5446.3</c:v>
                </c:pt>
                <c:pt idx="5">
                  <c:v>5637.7</c:v>
                </c:pt>
                <c:pt idx="6">
                  <c:v>6368.2</c:v>
                </c:pt>
                <c:pt idx="7">
                  <c:v>6047.1</c:v>
                </c:pt>
              </c:numCache>
            </c:numRef>
          </c:val>
        </c:ser>
        <c:axId val="68347008"/>
        <c:axId val="68348544"/>
      </c:barChart>
      <c:catAx>
        <c:axId val="68347008"/>
        <c:scaling>
          <c:orientation val="minMax"/>
        </c:scaling>
        <c:axPos val="b"/>
        <c:numFmt formatCode="General" sourceLinked="1"/>
        <c:tickLblPos val="nextTo"/>
        <c:txPr>
          <a:bodyPr/>
          <a:lstStyle/>
          <a:p>
            <a:pPr>
              <a:defRPr sz="1800"/>
            </a:pPr>
            <a:endParaRPr lang="en-US"/>
          </a:p>
        </c:txPr>
        <c:crossAx val="68348544"/>
        <c:crosses val="autoZero"/>
        <c:auto val="1"/>
        <c:lblAlgn val="ctr"/>
        <c:lblOffset val="100"/>
      </c:catAx>
      <c:valAx>
        <c:axId val="68348544"/>
        <c:scaling>
          <c:orientation val="minMax"/>
        </c:scaling>
        <c:axPos val="l"/>
        <c:majorGridlines/>
        <c:numFmt formatCode="#,##0" sourceLinked="1"/>
        <c:tickLblPos val="nextTo"/>
        <c:txPr>
          <a:bodyPr/>
          <a:lstStyle/>
          <a:p>
            <a:pPr>
              <a:defRPr sz="1800"/>
            </a:pPr>
            <a:endParaRPr lang="en-US"/>
          </a:p>
        </c:txPr>
        <c:crossAx val="68347008"/>
        <c:crosses val="autoZero"/>
        <c:crossBetween val="between"/>
      </c:valAx>
    </c:plotArea>
    <c:legend>
      <c:legendPos val="b"/>
      <c:layout/>
      <c:txPr>
        <a:bodyPr/>
        <a:lstStyle/>
        <a:p>
          <a:pPr>
            <a:defRPr sz="2000"/>
          </a:pPr>
          <a:endParaRPr lang="en-US"/>
        </a:p>
      </c:txPr>
    </c:legend>
    <c:plotVisOnly val="1"/>
    <c:dispBlanksAs val="gap"/>
  </c:chart>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Rural!$A$142</c:f>
              <c:strCache>
                <c:ptCount val="1"/>
                <c:pt idx="0">
                  <c:v>Angajare (Salarii)</c:v>
                </c:pt>
              </c:strCache>
            </c:strRef>
          </c:tx>
          <c:spPr>
            <a:solidFill>
              <a:srgbClr val="0070C0"/>
            </a:solidFill>
          </c:spPr>
          <c:cat>
            <c:strRef>
              <c:f>Rural!$B$141:$C$141</c:f>
              <c:strCache>
                <c:ptCount val="2"/>
                <c:pt idx="0">
                  <c:v>Mediu urban</c:v>
                </c:pt>
                <c:pt idx="1">
                  <c:v>Mediu rural</c:v>
                </c:pt>
              </c:strCache>
            </c:strRef>
          </c:cat>
          <c:val>
            <c:numRef>
              <c:f>Rural!$B$142:$C$142</c:f>
              <c:numCache>
                <c:formatCode>General</c:formatCode>
                <c:ptCount val="2"/>
                <c:pt idx="0">
                  <c:v>55</c:v>
                </c:pt>
                <c:pt idx="1">
                  <c:v>30.8</c:v>
                </c:pt>
              </c:numCache>
            </c:numRef>
          </c:val>
        </c:ser>
        <c:ser>
          <c:idx val="1"/>
          <c:order val="1"/>
          <c:tx>
            <c:strRef>
              <c:f>Rural!$A$143</c:f>
              <c:strCache>
                <c:ptCount val="1"/>
                <c:pt idx="0">
                  <c:v>Auto-angajare agricolă</c:v>
                </c:pt>
              </c:strCache>
            </c:strRef>
          </c:tx>
          <c:spPr>
            <a:solidFill>
              <a:srgbClr val="FF0000"/>
            </a:solidFill>
          </c:spPr>
          <c:cat>
            <c:strRef>
              <c:f>Rural!$B$141:$C$141</c:f>
              <c:strCache>
                <c:ptCount val="2"/>
                <c:pt idx="0">
                  <c:v>Mediu urban</c:v>
                </c:pt>
                <c:pt idx="1">
                  <c:v>Mediu rural</c:v>
                </c:pt>
              </c:strCache>
            </c:strRef>
          </c:cat>
          <c:val>
            <c:numRef>
              <c:f>Rural!$B$143:$C$143</c:f>
              <c:numCache>
                <c:formatCode>General</c:formatCode>
                <c:ptCount val="2"/>
                <c:pt idx="0">
                  <c:v>1.9000000000000001</c:v>
                </c:pt>
                <c:pt idx="1">
                  <c:v>19.399999999999999</c:v>
                </c:pt>
              </c:numCache>
            </c:numRef>
          </c:val>
        </c:ser>
        <c:ser>
          <c:idx val="2"/>
          <c:order val="2"/>
          <c:tx>
            <c:strRef>
              <c:f>Rural!$A$144</c:f>
              <c:strCache>
                <c:ptCount val="1"/>
                <c:pt idx="0">
                  <c:v>Auto-angajare ne-agricolă</c:v>
                </c:pt>
              </c:strCache>
            </c:strRef>
          </c:tx>
          <c:spPr>
            <a:solidFill>
              <a:srgbClr val="00B050"/>
            </a:solidFill>
          </c:spPr>
          <c:cat>
            <c:strRef>
              <c:f>Rural!$B$141:$C$141</c:f>
              <c:strCache>
                <c:ptCount val="2"/>
                <c:pt idx="0">
                  <c:v>Mediu urban</c:v>
                </c:pt>
                <c:pt idx="1">
                  <c:v>Mediu rural</c:v>
                </c:pt>
              </c:strCache>
            </c:strRef>
          </c:cat>
          <c:val>
            <c:numRef>
              <c:f>Rural!$B$144:$C$144</c:f>
              <c:numCache>
                <c:formatCode>General</c:formatCode>
                <c:ptCount val="2"/>
                <c:pt idx="0">
                  <c:v>8.9</c:v>
                </c:pt>
                <c:pt idx="1">
                  <c:v>5.3</c:v>
                </c:pt>
              </c:numCache>
            </c:numRef>
          </c:val>
        </c:ser>
        <c:ser>
          <c:idx val="3"/>
          <c:order val="3"/>
          <c:tx>
            <c:strRef>
              <c:f>Rural!$A$145</c:f>
              <c:strCache>
                <c:ptCount val="1"/>
                <c:pt idx="0">
                  <c:v>Pensii</c:v>
                </c:pt>
              </c:strCache>
            </c:strRef>
          </c:tx>
          <c:spPr>
            <a:solidFill>
              <a:srgbClr val="FFC000"/>
            </a:solidFill>
          </c:spPr>
          <c:cat>
            <c:strRef>
              <c:f>Rural!$B$141:$C$141</c:f>
              <c:strCache>
                <c:ptCount val="2"/>
                <c:pt idx="0">
                  <c:v>Mediu urban</c:v>
                </c:pt>
                <c:pt idx="1">
                  <c:v>Mediu rural</c:v>
                </c:pt>
              </c:strCache>
            </c:strRef>
          </c:cat>
          <c:val>
            <c:numRef>
              <c:f>Rural!$B$145:$C$145</c:f>
              <c:numCache>
                <c:formatCode>General</c:formatCode>
                <c:ptCount val="2"/>
                <c:pt idx="0">
                  <c:v>13</c:v>
                </c:pt>
                <c:pt idx="1">
                  <c:v>17.399999999999999</c:v>
                </c:pt>
              </c:numCache>
            </c:numRef>
          </c:val>
        </c:ser>
        <c:ser>
          <c:idx val="4"/>
          <c:order val="4"/>
          <c:tx>
            <c:strRef>
              <c:f>Rural!$A$146</c:f>
              <c:strCache>
                <c:ptCount val="1"/>
                <c:pt idx="0">
                  <c:v>Remitențe</c:v>
                </c:pt>
              </c:strCache>
            </c:strRef>
          </c:tx>
          <c:spPr>
            <a:solidFill>
              <a:srgbClr val="00B0F0"/>
            </a:solidFill>
          </c:spPr>
          <c:cat>
            <c:strRef>
              <c:f>Rural!$B$141:$C$141</c:f>
              <c:strCache>
                <c:ptCount val="2"/>
                <c:pt idx="0">
                  <c:v>Mediu urban</c:v>
                </c:pt>
                <c:pt idx="1">
                  <c:v>Mediu rural</c:v>
                </c:pt>
              </c:strCache>
            </c:strRef>
          </c:cat>
          <c:val>
            <c:numRef>
              <c:f>Rural!$B$146:$C$146</c:f>
              <c:numCache>
                <c:formatCode>General</c:formatCode>
                <c:ptCount val="2"/>
                <c:pt idx="0">
                  <c:v>11.7</c:v>
                </c:pt>
                <c:pt idx="1">
                  <c:v>20.6</c:v>
                </c:pt>
              </c:numCache>
            </c:numRef>
          </c:val>
        </c:ser>
        <c:ser>
          <c:idx val="5"/>
          <c:order val="5"/>
          <c:tx>
            <c:strRef>
              <c:f>Rural!$A$147</c:f>
              <c:strCache>
                <c:ptCount val="1"/>
                <c:pt idx="0">
                  <c:v>Alte venituri</c:v>
                </c:pt>
              </c:strCache>
            </c:strRef>
          </c:tx>
          <c:spPr>
            <a:solidFill>
              <a:srgbClr val="C00000"/>
            </a:solidFill>
          </c:spPr>
          <c:cat>
            <c:strRef>
              <c:f>Rural!$B$141:$C$141</c:f>
              <c:strCache>
                <c:ptCount val="2"/>
                <c:pt idx="0">
                  <c:v>Mediu urban</c:v>
                </c:pt>
                <c:pt idx="1">
                  <c:v>Mediu rural</c:v>
                </c:pt>
              </c:strCache>
            </c:strRef>
          </c:cat>
          <c:val>
            <c:numRef>
              <c:f>Rural!$B$147:$C$147</c:f>
              <c:numCache>
                <c:formatCode>General</c:formatCode>
                <c:ptCount val="2"/>
                <c:pt idx="0">
                  <c:v>9.5</c:v>
                </c:pt>
                <c:pt idx="1">
                  <c:v>6.5</c:v>
                </c:pt>
              </c:numCache>
            </c:numRef>
          </c:val>
        </c:ser>
        <c:overlap val="100"/>
        <c:axId val="68286720"/>
        <c:axId val="68313088"/>
      </c:barChart>
      <c:catAx>
        <c:axId val="68286720"/>
        <c:scaling>
          <c:orientation val="minMax"/>
        </c:scaling>
        <c:axPos val="b"/>
        <c:numFmt formatCode="General" sourceLinked="1"/>
        <c:tickLblPos val="nextTo"/>
        <c:txPr>
          <a:bodyPr/>
          <a:lstStyle/>
          <a:p>
            <a:pPr>
              <a:defRPr sz="1800"/>
            </a:pPr>
            <a:endParaRPr lang="en-US"/>
          </a:p>
        </c:txPr>
        <c:crossAx val="68313088"/>
        <c:crosses val="autoZero"/>
        <c:auto val="1"/>
        <c:lblAlgn val="ctr"/>
        <c:lblOffset val="100"/>
      </c:catAx>
      <c:valAx>
        <c:axId val="68313088"/>
        <c:scaling>
          <c:orientation val="minMax"/>
        </c:scaling>
        <c:axPos val="l"/>
        <c:majorGridlines/>
        <c:numFmt formatCode="0%" sourceLinked="1"/>
        <c:tickLblPos val="nextTo"/>
        <c:txPr>
          <a:bodyPr/>
          <a:lstStyle/>
          <a:p>
            <a:pPr>
              <a:defRPr sz="1800"/>
            </a:pPr>
            <a:endParaRPr lang="en-US"/>
          </a:p>
        </c:txPr>
        <c:crossAx val="68286720"/>
        <c:crosses val="autoZero"/>
        <c:crossBetween val="between"/>
      </c:valAx>
    </c:plotArea>
    <c:legend>
      <c:legendPos val="r"/>
      <c:layout/>
      <c:txPr>
        <a:bodyPr/>
        <a:lstStyle/>
        <a:p>
          <a:pPr>
            <a:defRPr sz="18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2633919464730111E-2"/>
          <c:y val="4.3000514668039107E-2"/>
          <c:w val="0.8017733534603515"/>
          <c:h val="0.70973168369393902"/>
        </c:manualLayout>
      </c:layout>
      <c:barChart>
        <c:barDir val="col"/>
        <c:grouping val="clustered"/>
        <c:ser>
          <c:idx val="0"/>
          <c:order val="0"/>
          <c:tx>
            <c:strRef>
              <c:f>Comparative!$C$181</c:f>
              <c:strCache>
                <c:ptCount val="1"/>
                <c:pt idx="0">
                  <c:v>2000</c:v>
                </c:pt>
              </c:strCache>
            </c:strRef>
          </c:tx>
          <c:spPr>
            <a:solidFill>
              <a:srgbClr val="0070C0"/>
            </a:solidFill>
          </c:spPr>
          <c:cat>
            <c:strRef>
              <c:f>Comparative!$B$182:$B$190</c:f>
              <c:strCache>
                <c:ptCount val="9"/>
                <c:pt idx="0">
                  <c:v>Armenia</c:v>
                </c:pt>
                <c:pt idx="1">
                  <c:v>Azerbaijan</c:v>
                </c:pt>
                <c:pt idx="2">
                  <c:v>Belarus</c:v>
                </c:pt>
                <c:pt idx="3">
                  <c:v>Georgia</c:v>
                </c:pt>
                <c:pt idx="4">
                  <c:v>Moldova</c:v>
                </c:pt>
                <c:pt idx="5">
                  <c:v>Ucraina</c:v>
                </c:pt>
                <c:pt idx="6">
                  <c:v>UE-15</c:v>
                </c:pt>
                <c:pt idx="7">
                  <c:v>Noi membri UE</c:v>
                </c:pt>
                <c:pt idx="8">
                  <c:v>Europa de Est</c:v>
                </c:pt>
              </c:strCache>
            </c:strRef>
          </c:cat>
          <c:val>
            <c:numRef>
              <c:f>Comparative!$C$182:$C$190</c:f>
              <c:numCache>
                <c:formatCode>0%</c:formatCode>
                <c:ptCount val="9"/>
                <c:pt idx="0">
                  <c:v>0.25547870156234948</c:v>
                </c:pt>
                <c:pt idx="1">
                  <c:v>0.17143373466760048</c:v>
                </c:pt>
                <c:pt idx="2">
                  <c:v>0.14153227355989098</c:v>
                </c:pt>
                <c:pt idx="3">
                  <c:v>0.21933493196197543</c:v>
                </c:pt>
                <c:pt idx="4">
                  <c:v>0.29029382399087167</c:v>
                </c:pt>
                <c:pt idx="5">
                  <c:v>0.17082807669379318</c:v>
                </c:pt>
                <c:pt idx="6">
                  <c:v>2.4249532475103582E-2</c:v>
                </c:pt>
                <c:pt idx="7">
                  <c:v>5.7390456190034002E-2</c:v>
                </c:pt>
                <c:pt idx="8">
                  <c:v>0.20815025707274676</c:v>
                </c:pt>
              </c:numCache>
            </c:numRef>
          </c:val>
        </c:ser>
        <c:ser>
          <c:idx val="1"/>
          <c:order val="1"/>
          <c:tx>
            <c:strRef>
              <c:f>Comparative!$D$181</c:f>
              <c:strCache>
                <c:ptCount val="1"/>
                <c:pt idx="0">
                  <c:v>2003</c:v>
                </c:pt>
              </c:strCache>
            </c:strRef>
          </c:tx>
          <c:spPr>
            <a:solidFill>
              <a:srgbClr val="FF0000"/>
            </a:solidFill>
          </c:spPr>
          <c:cat>
            <c:strRef>
              <c:f>Comparative!$B$182:$B$190</c:f>
              <c:strCache>
                <c:ptCount val="9"/>
                <c:pt idx="0">
                  <c:v>Armenia</c:v>
                </c:pt>
                <c:pt idx="1">
                  <c:v>Azerbaijan</c:v>
                </c:pt>
                <c:pt idx="2">
                  <c:v>Belarus</c:v>
                </c:pt>
                <c:pt idx="3">
                  <c:v>Georgia</c:v>
                </c:pt>
                <c:pt idx="4">
                  <c:v>Moldova</c:v>
                </c:pt>
                <c:pt idx="5">
                  <c:v>Ucraina</c:v>
                </c:pt>
                <c:pt idx="6">
                  <c:v>UE-15</c:v>
                </c:pt>
                <c:pt idx="7">
                  <c:v>Noi membri UE</c:v>
                </c:pt>
                <c:pt idx="8">
                  <c:v>Europa de Est</c:v>
                </c:pt>
              </c:strCache>
            </c:strRef>
          </c:cat>
          <c:val>
            <c:numRef>
              <c:f>Comparative!$D$182:$D$190</c:f>
              <c:numCache>
                <c:formatCode>0%</c:formatCode>
                <c:ptCount val="9"/>
                <c:pt idx="0">
                  <c:v>0.23682098048232766</c:v>
                </c:pt>
                <c:pt idx="1">
                  <c:v>0.13461514805628491</c:v>
                </c:pt>
                <c:pt idx="2">
                  <c:v>0.10204042062266114</c:v>
                </c:pt>
                <c:pt idx="3">
                  <c:v>0.20554531124932676</c:v>
                </c:pt>
                <c:pt idx="4">
                  <c:v>0.21519332007965808</c:v>
                </c:pt>
                <c:pt idx="5">
                  <c:v>0.12096978981504224</c:v>
                </c:pt>
                <c:pt idx="6">
                  <c:v>2.0867094076082438E-2</c:v>
                </c:pt>
                <c:pt idx="7">
                  <c:v>5.1319339398694555E-2</c:v>
                </c:pt>
                <c:pt idx="8">
                  <c:v>0.16919749505088341</c:v>
                </c:pt>
              </c:numCache>
            </c:numRef>
          </c:val>
        </c:ser>
        <c:ser>
          <c:idx val="2"/>
          <c:order val="2"/>
          <c:tx>
            <c:strRef>
              <c:f>Comparative!$E$181</c:f>
              <c:strCache>
                <c:ptCount val="1"/>
                <c:pt idx="0">
                  <c:v>2006</c:v>
                </c:pt>
              </c:strCache>
            </c:strRef>
          </c:tx>
          <c:spPr>
            <a:solidFill>
              <a:srgbClr val="00B0F0"/>
            </a:solidFill>
          </c:spPr>
          <c:cat>
            <c:strRef>
              <c:f>Comparative!$B$182:$B$190</c:f>
              <c:strCache>
                <c:ptCount val="9"/>
                <c:pt idx="0">
                  <c:v>Armenia</c:v>
                </c:pt>
                <c:pt idx="1">
                  <c:v>Azerbaijan</c:v>
                </c:pt>
                <c:pt idx="2">
                  <c:v>Belarus</c:v>
                </c:pt>
                <c:pt idx="3">
                  <c:v>Georgia</c:v>
                </c:pt>
                <c:pt idx="4">
                  <c:v>Moldova</c:v>
                </c:pt>
                <c:pt idx="5">
                  <c:v>Ucraina</c:v>
                </c:pt>
                <c:pt idx="6">
                  <c:v>UE-15</c:v>
                </c:pt>
                <c:pt idx="7">
                  <c:v>Noi membri UE</c:v>
                </c:pt>
                <c:pt idx="8">
                  <c:v>Europa de Est</c:v>
                </c:pt>
              </c:strCache>
            </c:strRef>
          </c:cat>
          <c:val>
            <c:numRef>
              <c:f>Comparative!$E$182:$E$190</c:f>
              <c:numCache>
                <c:formatCode>0%</c:formatCode>
                <c:ptCount val="9"/>
                <c:pt idx="0">
                  <c:v>0.20451097908675839</c:v>
                </c:pt>
                <c:pt idx="1">
                  <c:v>7.5009183588828021E-2</c:v>
                </c:pt>
                <c:pt idx="2">
                  <c:v>9.7521118555199598E-2</c:v>
                </c:pt>
                <c:pt idx="3">
                  <c:v>0.12819500914912363</c:v>
                </c:pt>
                <c:pt idx="4">
                  <c:v>0.17378266603322284</c:v>
                </c:pt>
                <c:pt idx="5">
                  <c:v>8.6806588163830981E-2</c:v>
                </c:pt>
                <c:pt idx="6">
                  <c:v>1.6362350443487585E-2</c:v>
                </c:pt>
                <c:pt idx="7">
                  <c:v>4.2054779283412953E-2</c:v>
                </c:pt>
                <c:pt idx="8">
                  <c:v>0.12763759076282721</c:v>
                </c:pt>
              </c:numCache>
            </c:numRef>
          </c:val>
        </c:ser>
        <c:ser>
          <c:idx val="3"/>
          <c:order val="3"/>
          <c:tx>
            <c:strRef>
              <c:f>Comparative!$F$181</c:f>
              <c:strCache>
                <c:ptCount val="1"/>
                <c:pt idx="0">
                  <c:v>2010</c:v>
                </c:pt>
              </c:strCache>
            </c:strRef>
          </c:tx>
          <c:spPr>
            <a:solidFill>
              <a:srgbClr val="00B050"/>
            </a:solidFill>
          </c:spPr>
          <c:cat>
            <c:strRef>
              <c:f>Comparative!$B$182:$B$190</c:f>
              <c:strCache>
                <c:ptCount val="9"/>
                <c:pt idx="0">
                  <c:v>Armenia</c:v>
                </c:pt>
                <c:pt idx="1">
                  <c:v>Azerbaijan</c:v>
                </c:pt>
                <c:pt idx="2">
                  <c:v>Belarus</c:v>
                </c:pt>
                <c:pt idx="3">
                  <c:v>Georgia</c:v>
                </c:pt>
                <c:pt idx="4">
                  <c:v>Moldova</c:v>
                </c:pt>
                <c:pt idx="5">
                  <c:v>Ucraina</c:v>
                </c:pt>
                <c:pt idx="6">
                  <c:v>UE-15</c:v>
                </c:pt>
                <c:pt idx="7">
                  <c:v>Noi membri UE</c:v>
                </c:pt>
                <c:pt idx="8">
                  <c:v>Europa de Est</c:v>
                </c:pt>
              </c:strCache>
            </c:strRef>
          </c:cat>
          <c:val>
            <c:numRef>
              <c:f>Comparative!$F$182:$F$190</c:f>
              <c:numCache>
                <c:formatCode>0%</c:formatCode>
                <c:ptCount val="9"/>
                <c:pt idx="0">
                  <c:v>0.19577841713083521</c:v>
                </c:pt>
                <c:pt idx="1">
                  <c:v>5.7530123602606772E-2</c:v>
                </c:pt>
                <c:pt idx="2">
                  <c:v>9.124821039613612E-2</c:v>
                </c:pt>
                <c:pt idx="3">
                  <c:v>8.3814006641134045E-2</c:v>
                </c:pt>
                <c:pt idx="4">
                  <c:v>9.6576950573966758E-2</c:v>
                </c:pt>
                <c:pt idx="5">
                  <c:v>8.2730029147188064E-2</c:v>
                </c:pt>
                <c:pt idx="6">
                  <c:v>1.5872612025628854E-2</c:v>
                </c:pt>
                <c:pt idx="7">
                  <c:v>3.7120803611331993E-2</c:v>
                </c:pt>
                <c:pt idx="8">
                  <c:v>0.10127962291531117</c:v>
                </c:pt>
              </c:numCache>
            </c:numRef>
          </c:val>
        </c:ser>
        <c:axId val="58286464"/>
        <c:axId val="58288000"/>
      </c:barChart>
      <c:catAx>
        <c:axId val="58286464"/>
        <c:scaling>
          <c:orientation val="minMax"/>
        </c:scaling>
        <c:axPos val="b"/>
        <c:numFmt formatCode="General" sourceLinked="1"/>
        <c:tickLblPos val="nextTo"/>
        <c:txPr>
          <a:bodyPr/>
          <a:lstStyle/>
          <a:p>
            <a:pPr>
              <a:defRPr sz="1500"/>
            </a:pPr>
            <a:endParaRPr lang="en-US"/>
          </a:p>
        </c:txPr>
        <c:crossAx val="58288000"/>
        <c:crosses val="autoZero"/>
        <c:auto val="1"/>
        <c:lblAlgn val="ctr"/>
        <c:lblOffset val="100"/>
      </c:catAx>
      <c:valAx>
        <c:axId val="58288000"/>
        <c:scaling>
          <c:orientation val="minMax"/>
        </c:scaling>
        <c:axPos val="l"/>
        <c:majorGridlines/>
        <c:numFmt formatCode="0%" sourceLinked="1"/>
        <c:tickLblPos val="nextTo"/>
        <c:txPr>
          <a:bodyPr/>
          <a:lstStyle/>
          <a:p>
            <a:pPr>
              <a:defRPr sz="1500"/>
            </a:pPr>
            <a:endParaRPr lang="en-US"/>
          </a:p>
        </c:txPr>
        <c:crossAx val="58286464"/>
        <c:crosses val="autoZero"/>
        <c:crossBetween val="between"/>
      </c:valAx>
    </c:plotArea>
    <c:legend>
      <c:legendPos val="r"/>
      <c:layout/>
      <c:txPr>
        <a:bodyPr/>
        <a:lstStyle/>
        <a:p>
          <a:pPr>
            <a:defRPr sz="15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Employment!$B$9</c:f>
              <c:strCache>
                <c:ptCount val="1"/>
                <c:pt idx="0">
                  <c:v>Agricultura</c:v>
                </c:pt>
              </c:strCache>
            </c:strRef>
          </c:tx>
          <c:spPr>
            <a:solidFill>
              <a:srgbClr val="0070C0"/>
            </a:solidFill>
          </c:spPr>
          <c:cat>
            <c:strRef>
              <c:f>Employment!$C$8:$N$8</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Employment!$C$9:$N$9</c:f>
              <c:numCache>
                <c:formatCode>0</c:formatCode>
                <c:ptCount val="12"/>
                <c:pt idx="0">
                  <c:v>50.864914828997762</c:v>
                </c:pt>
                <c:pt idx="1">
                  <c:v>51.020680453635734</c:v>
                </c:pt>
                <c:pt idx="2">
                  <c:v>49.637897814098736</c:v>
                </c:pt>
                <c:pt idx="3">
                  <c:v>42.992996682639152</c:v>
                </c:pt>
                <c:pt idx="4">
                  <c:v>40.497720364741646</c:v>
                </c:pt>
                <c:pt idx="5">
                  <c:v>40.677786201667907</c:v>
                </c:pt>
                <c:pt idx="6">
                  <c:v>33.595800524934383</c:v>
                </c:pt>
                <c:pt idx="7">
                  <c:v>32.761385503527912</c:v>
                </c:pt>
                <c:pt idx="8">
                  <c:v>31.065547561950428</c:v>
                </c:pt>
                <c:pt idx="9">
                  <c:v>28.17302171637003</c:v>
                </c:pt>
                <c:pt idx="10">
                  <c:v>27.521274827920973</c:v>
                </c:pt>
                <c:pt idx="11">
                  <c:v>27.526203664252236</c:v>
                </c:pt>
              </c:numCache>
            </c:numRef>
          </c:val>
        </c:ser>
        <c:ser>
          <c:idx val="1"/>
          <c:order val="1"/>
          <c:tx>
            <c:strRef>
              <c:f>Employment!$B$10</c:f>
              <c:strCache>
                <c:ptCount val="1"/>
                <c:pt idx="0">
                  <c:v>Industria</c:v>
                </c:pt>
              </c:strCache>
            </c:strRef>
          </c:tx>
          <c:spPr>
            <a:solidFill>
              <a:srgbClr val="FF0000"/>
            </a:solidFill>
          </c:spPr>
          <c:cat>
            <c:strRef>
              <c:f>Employment!$C$8:$N$8</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Employment!$C$10:$N$10</c:f>
              <c:numCache>
                <c:formatCode>0</c:formatCode>
                <c:ptCount val="12"/>
                <c:pt idx="0">
                  <c:v>10.966591839429562</c:v>
                </c:pt>
                <c:pt idx="1">
                  <c:v>11.014009339559706</c:v>
                </c:pt>
                <c:pt idx="2">
                  <c:v>11.387947644674773</c:v>
                </c:pt>
                <c:pt idx="3">
                  <c:v>12.126796903796535</c:v>
                </c:pt>
                <c:pt idx="4">
                  <c:v>12.294072948328266</c:v>
                </c:pt>
                <c:pt idx="5">
                  <c:v>12.078847611827147</c:v>
                </c:pt>
                <c:pt idx="6">
                  <c:v>12.829078183408891</c:v>
                </c:pt>
                <c:pt idx="7">
                  <c:v>12.676395125080173</c:v>
                </c:pt>
                <c:pt idx="8">
                  <c:v>13.059152677857721</c:v>
                </c:pt>
                <c:pt idx="9">
                  <c:v>13.123543517173832</c:v>
                </c:pt>
                <c:pt idx="10">
                  <c:v>12.750903032264272</c:v>
                </c:pt>
                <c:pt idx="11">
                  <c:v>13.051555176821475</c:v>
                </c:pt>
              </c:numCache>
            </c:numRef>
          </c:val>
        </c:ser>
        <c:ser>
          <c:idx val="2"/>
          <c:order val="2"/>
          <c:tx>
            <c:strRef>
              <c:f>Employment!$B$11</c:f>
              <c:strCache>
                <c:ptCount val="1"/>
                <c:pt idx="0">
                  <c:v>Construcțiile</c:v>
                </c:pt>
              </c:strCache>
            </c:strRef>
          </c:tx>
          <c:spPr>
            <a:solidFill>
              <a:srgbClr val="00B0F0"/>
            </a:solidFill>
          </c:spPr>
          <c:cat>
            <c:strRef>
              <c:f>Employment!$C$8:$N$8</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Employment!$C$11:$N$11</c:f>
              <c:numCache>
                <c:formatCode>0</c:formatCode>
                <c:ptCount val="12"/>
                <c:pt idx="0">
                  <c:v>2.9314670540076588</c:v>
                </c:pt>
                <c:pt idx="1">
                  <c:v>2.8819212808539043</c:v>
                </c:pt>
                <c:pt idx="2">
                  <c:v>3.0562753305428187</c:v>
                </c:pt>
                <c:pt idx="3">
                  <c:v>3.9218577220788782</c:v>
                </c:pt>
                <c:pt idx="4">
                  <c:v>3.9536474164133737</c:v>
                </c:pt>
                <c:pt idx="5">
                  <c:v>3.9150871872630777</c:v>
                </c:pt>
                <c:pt idx="6">
                  <c:v>5.3527399984092865</c:v>
                </c:pt>
                <c:pt idx="7">
                  <c:v>6.0695958948043645</c:v>
                </c:pt>
                <c:pt idx="8">
                  <c:v>6.6163069544364479</c:v>
                </c:pt>
                <c:pt idx="9">
                  <c:v>6.1543787361950733</c:v>
                </c:pt>
                <c:pt idx="10">
                  <c:v>5.9027261516394525</c:v>
                </c:pt>
                <c:pt idx="11">
                  <c:v>5.6957818491691476</c:v>
                </c:pt>
              </c:numCache>
            </c:numRef>
          </c:val>
        </c:ser>
        <c:ser>
          <c:idx val="3"/>
          <c:order val="3"/>
          <c:tx>
            <c:strRef>
              <c:f>Employment!$B$12</c:f>
              <c:strCache>
                <c:ptCount val="1"/>
                <c:pt idx="0">
                  <c:v>Serviciile</c:v>
                </c:pt>
              </c:strCache>
            </c:strRef>
          </c:tx>
          <c:spPr>
            <a:solidFill>
              <a:srgbClr val="00B050"/>
            </a:solidFill>
          </c:spPr>
          <c:cat>
            <c:strRef>
              <c:f>Employment!$C$8:$N$8</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Employment!$C$12:$N$12</c:f>
              <c:numCache>
                <c:formatCode>0</c:formatCode>
                <c:ptCount val="12"/>
                <c:pt idx="0">
                  <c:v>35.237026277565036</c:v>
                </c:pt>
                <c:pt idx="1">
                  <c:v>35.07671781187458</c:v>
                </c:pt>
                <c:pt idx="2">
                  <c:v>35.916550395322574</c:v>
                </c:pt>
                <c:pt idx="3">
                  <c:v>40.914117213416866</c:v>
                </c:pt>
                <c:pt idx="4">
                  <c:v>43.258358662613979</c:v>
                </c:pt>
                <c:pt idx="5">
                  <c:v>43.301743745261533</c:v>
                </c:pt>
                <c:pt idx="6">
                  <c:v>48.222381293247416</c:v>
                </c:pt>
                <c:pt idx="7">
                  <c:v>48.492623476587546</c:v>
                </c:pt>
                <c:pt idx="8">
                  <c:v>49.264588329336526</c:v>
                </c:pt>
                <c:pt idx="9">
                  <c:v>52.549900368131318</c:v>
                </c:pt>
                <c:pt idx="10">
                  <c:v>53.825095988175349</c:v>
                </c:pt>
                <c:pt idx="11">
                  <c:v>53.725607158074162</c:v>
                </c:pt>
              </c:numCache>
            </c:numRef>
          </c:val>
        </c:ser>
        <c:overlap val="100"/>
        <c:axId val="58206080"/>
        <c:axId val="58207616"/>
      </c:barChart>
      <c:lineChart>
        <c:grouping val="standard"/>
        <c:ser>
          <c:idx val="4"/>
          <c:order val="4"/>
          <c:tx>
            <c:strRef>
              <c:f>Employment!$B$13</c:f>
              <c:strCache>
                <c:ptCount val="1"/>
                <c:pt idx="0">
                  <c:v>Total angajare (mii persoane)</c:v>
                </c:pt>
              </c:strCache>
            </c:strRef>
          </c:tx>
          <c:spPr>
            <a:ln>
              <a:solidFill>
                <a:srgbClr val="FF0000"/>
              </a:solidFill>
            </a:ln>
          </c:spPr>
          <c:marker>
            <c:symbol val="none"/>
          </c:marker>
          <c:cat>
            <c:strRef>
              <c:f>Employment!$C$8:$N$8</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Employment!$C$13:$N$13</c:f>
              <c:numCache>
                <c:formatCode>0</c:formatCode>
                <c:ptCount val="12"/>
                <c:pt idx="0">
                  <c:v>1514.6</c:v>
                </c:pt>
                <c:pt idx="1">
                  <c:v>1499</c:v>
                </c:pt>
                <c:pt idx="2">
                  <c:v>1505.1</c:v>
                </c:pt>
                <c:pt idx="3">
                  <c:v>1356.5</c:v>
                </c:pt>
                <c:pt idx="4">
                  <c:v>1316</c:v>
                </c:pt>
                <c:pt idx="5">
                  <c:v>1319</c:v>
                </c:pt>
                <c:pt idx="6">
                  <c:v>1257.3</c:v>
                </c:pt>
                <c:pt idx="7">
                  <c:v>1247.2</c:v>
                </c:pt>
                <c:pt idx="8">
                  <c:v>1251</c:v>
                </c:pt>
                <c:pt idx="9">
                  <c:v>1184.3599999999999</c:v>
                </c:pt>
                <c:pt idx="10">
                  <c:v>1143.3699999999999</c:v>
                </c:pt>
                <c:pt idx="11">
                  <c:v>1173.5</c:v>
                </c:pt>
              </c:numCache>
            </c:numRef>
          </c:val>
        </c:ser>
        <c:marker val="1"/>
        <c:axId val="58229888"/>
        <c:axId val="58231424"/>
      </c:lineChart>
      <c:catAx>
        <c:axId val="58206080"/>
        <c:scaling>
          <c:orientation val="minMax"/>
        </c:scaling>
        <c:axPos val="b"/>
        <c:numFmt formatCode="General" sourceLinked="1"/>
        <c:tickLblPos val="nextTo"/>
        <c:crossAx val="58207616"/>
        <c:crosses val="autoZero"/>
        <c:auto val="1"/>
        <c:lblAlgn val="ctr"/>
        <c:lblOffset val="100"/>
      </c:catAx>
      <c:valAx>
        <c:axId val="58207616"/>
        <c:scaling>
          <c:orientation val="minMax"/>
        </c:scaling>
        <c:axPos val="l"/>
        <c:majorGridlines/>
        <c:numFmt formatCode="0%" sourceLinked="1"/>
        <c:tickLblPos val="nextTo"/>
        <c:txPr>
          <a:bodyPr/>
          <a:lstStyle/>
          <a:p>
            <a:pPr>
              <a:defRPr sz="1500"/>
            </a:pPr>
            <a:endParaRPr lang="en-US"/>
          </a:p>
        </c:txPr>
        <c:crossAx val="58206080"/>
        <c:crosses val="autoZero"/>
        <c:crossBetween val="between"/>
      </c:valAx>
      <c:catAx>
        <c:axId val="58229888"/>
        <c:scaling>
          <c:orientation val="minMax"/>
        </c:scaling>
        <c:delete val="1"/>
        <c:axPos val="b"/>
        <c:numFmt formatCode="General" sourceLinked="1"/>
        <c:tickLblPos val="none"/>
        <c:crossAx val="58231424"/>
        <c:crosses val="autoZero"/>
        <c:auto val="1"/>
        <c:lblAlgn val="ctr"/>
        <c:lblOffset val="100"/>
      </c:catAx>
      <c:valAx>
        <c:axId val="58231424"/>
        <c:scaling>
          <c:orientation val="minMax"/>
        </c:scaling>
        <c:axPos val="r"/>
        <c:numFmt formatCode="0" sourceLinked="1"/>
        <c:tickLblPos val="nextTo"/>
        <c:txPr>
          <a:bodyPr/>
          <a:lstStyle/>
          <a:p>
            <a:pPr>
              <a:defRPr sz="1500"/>
            </a:pPr>
            <a:endParaRPr lang="en-US"/>
          </a:p>
        </c:txPr>
        <c:crossAx val="58229888"/>
        <c:crosses val="max"/>
        <c:crossBetween val="between"/>
      </c:valAx>
    </c:plotArea>
    <c:legend>
      <c:legendPos val="b"/>
      <c:layout/>
      <c:txPr>
        <a:bodyPr/>
        <a:lstStyle/>
        <a:p>
          <a:pPr>
            <a:defRPr sz="15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Comparative!$C$224</c:f>
              <c:strCache>
                <c:ptCount val="1"/>
                <c:pt idx="0">
                  <c:v>2000</c:v>
                </c:pt>
              </c:strCache>
            </c:strRef>
          </c:tx>
          <c:spPr>
            <a:solidFill>
              <a:srgbClr val="0070C0"/>
            </a:solidFill>
          </c:spPr>
          <c:cat>
            <c:strRef>
              <c:f>Comparative!$B$225:$B$232</c:f>
              <c:strCache>
                <c:ptCount val="8"/>
                <c:pt idx="0">
                  <c:v>Azerbaijan</c:v>
                </c:pt>
                <c:pt idx="1">
                  <c:v>Belarus</c:v>
                </c:pt>
                <c:pt idx="2">
                  <c:v>Georgia</c:v>
                </c:pt>
                <c:pt idx="3">
                  <c:v>Moldova</c:v>
                </c:pt>
                <c:pt idx="4">
                  <c:v>Ukraine</c:v>
                </c:pt>
                <c:pt idx="5">
                  <c:v>EU15</c:v>
                </c:pt>
                <c:pt idx="6">
                  <c:v>NMS</c:v>
                </c:pt>
                <c:pt idx="7">
                  <c:v>Eastern Europe</c:v>
                </c:pt>
              </c:strCache>
            </c:strRef>
          </c:cat>
          <c:val>
            <c:numRef>
              <c:f>Comparative!$C$225:$C$232</c:f>
              <c:numCache>
                <c:formatCode>0%</c:formatCode>
                <c:ptCount val="8"/>
                <c:pt idx="0">
                  <c:v>0.39149267280508393</c:v>
                </c:pt>
                <c:pt idx="1">
                  <c:v>0.52155453951665531</c:v>
                </c:pt>
                <c:pt idx="2">
                  <c:v>0.52155453951665531</c:v>
                </c:pt>
                <c:pt idx="3">
                  <c:v>0.50864914828997765</c:v>
                </c:pt>
                <c:pt idx="4">
                  <c:v>0.21123172242874838</c:v>
                </c:pt>
                <c:pt idx="5">
                  <c:v>5.2000000000000032E-2</c:v>
                </c:pt>
                <c:pt idx="6">
                  <c:v>0.11669999999999998</c:v>
                </c:pt>
                <c:pt idx="7">
                  <c:v>0.25691339443660699</c:v>
                </c:pt>
              </c:numCache>
            </c:numRef>
          </c:val>
        </c:ser>
        <c:ser>
          <c:idx val="1"/>
          <c:order val="1"/>
          <c:tx>
            <c:strRef>
              <c:f>Comparative!$D$224</c:f>
              <c:strCache>
                <c:ptCount val="1"/>
                <c:pt idx="0">
                  <c:v>2003</c:v>
                </c:pt>
              </c:strCache>
            </c:strRef>
          </c:tx>
          <c:spPr>
            <a:solidFill>
              <a:srgbClr val="FF0000"/>
            </a:solidFill>
          </c:spPr>
          <c:cat>
            <c:strRef>
              <c:f>Comparative!$B$225:$B$232</c:f>
              <c:strCache>
                <c:ptCount val="8"/>
                <c:pt idx="0">
                  <c:v>Azerbaijan</c:v>
                </c:pt>
                <c:pt idx="1">
                  <c:v>Belarus</c:v>
                </c:pt>
                <c:pt idx="2">
                  <c:v>Georgia</c:v>
                </c:pt>
                <c:pt idx="3">
                  <c:v>Moldova</c:v>
                </c:pt>
                <c:pt idx="4">
                  <c:v>Ukraine</c:v>
                </c:pt>
                <c:pt idx="5">
                  <c:v>EU15</c:v>
                </c:pt>
                <c:pt idx="6">
                  <c:v>NMS</c:v>
                </c:pt>
                <c:pt idx="7">
                  <c:v>Eastern Europe</c:v>
                </c:pt>
              </c:strCache>
            </c:strRef>
          </c:cat>
          <c:val>
            <c:numRef>
              <c:f>Comparative!$D$225:$D$232</c:f>
              <c:numCache>
                <c:formatCode>0%</c:formatCode>
                <c:ptCount val="8"/>
                <c:pt idx="0">
                  <c:v>0.3891909580627298</c:v>
                </c:pt>
                <c:pt idx="1">
                  <c:v>0.54857016915532497</c:v>
                </c:pt>
                <c:pt idx="2">
                  <c:v>0.54857016915532497</c:v>
                </c:pt>
                <c:pt idx="3">
                  <c:v>0.42992996682639167</c:v>
                </c:pt>
                <c:pt idx="4">
                  <c:v>0.19498296409813873</c:v>
                </c:pt>
                <c:pt idx="5">
                  <c:v>4.8000000000000001E-2</c:v>
                </c:pt>
                <c:pt idx="6">
                  <c:v>0.10440000000000002</c:v>
                </c:pt>
                <c:pt idx="7">
                  <c:v>0.24013874936027399</c:v>
                </c:pt>
              </c:numCache>
            </c:numRef>
          </c:val>
        </c:ser>
        <c:ser>
          <c:idx val="2"/>
          <c:order val="2"/>
          <c:tx>
            <c:strRef>
              <c:f>Comparative!$E$224</c:f>
              <c:strCache>
                <c:ptCount val="1"/>
                <c:pt idx="0">
                  <c:v>2006</c:v>
                </c:pt>
              </c:strCache>
            </c:strRef>
          </c:tx>
          <c:spPr>
            <a:solidFill>
              <a:srgbClr val="00B0F0"/>
            </a:solidFill>
          </c:spPr>
          <c:cat>
            <c:strRef>
              <c:f>Comparative!$B$225:$B$232</c:f>
              <c:strCache>
                <c:ptCount val="8"/>
                <c:pt idx="0">
                  <c:v>Azerbaijan</c:v>
                </c:pt>
                <c:pt idx="1">
                  <c:v>Belarus</c:v>
                </c:pt>
                <c:pt idx="2">
                  <c:v>Georgia</c:v>
                </c:pt>
                <c:pt idx="3">
                  <c:v>Moldova</c:v>
                </c:pt>
                <c:pt idx="4">
                  <c:v>Ukraine</c:v>
                </c:pt>
                <c:pt idx="5">
                  <c:v>EU15</c:v>
                </c:pt>
                <c:pt idx="6">
                  <c:v>NMS</c:v>
                </c:pt>
                <c:pt idx="7">
                  <c:v>Eastern Europe</c:v>
                </c:pt>
              </c:strCache>
            </c:strRef>
          </c:cat>
          <c:val>
            <c:numRef>
              <c:f>Comparative!$E$225:$E$232</c:f>
              <c:numCache>
                <c:formatCode>0%</c:formatCode>
                <c:ptCount val="8"/>
                <c:pt idx="0">
                  <c:v>0.38513184781551035</c:v>
                </c:pt>
                <c:pt idx="1">
                  <c:v>0.5530818977851546</c:v>
                </c:pt>
                <c:pt idx="2">
                  <c:v>0.5530818977851546</c:v>
                </c:pt>
                <c:pt idx="3">
                  <c:v>0.33595800524934433</c:v>
                </c:pt>
                <c:pt idx="4">
                  <c:v>0.22882337050901089</c:v>
                </c:pt>
                <c:pt idx="5">
                  <c:v>4.3000000000000003E-2</c:v>
                </c:pt>
                <c:pt idx="6">
                  <c:v>0.10008333333333333</c:v>
                </c:pt>
                <c:pt idx="7">
                  <c:v>0.25477163015224702</c:v>
                </c:pt>
              </c:numCache>
            </c:numRef>
          </c:val>
        </c:ser>
        <c:ser>
          <c:idx val="3"/>
          <c:order val="3"/>
          <c:tx>
            <c:strRef>
              <c:f>Comparative!$F$224</c:f>
              <c:strCache>
                <c:ptCount val="1"/>
                <c:pt idx="0">
                  <c:v>2011</c:v>
                </c:pt>
              </c:strCache>
            </c:strRef>
          </c:tx>
          <c:spPr>
            <a:solidFill>
              <a:srgbClr val="00B050"/>
            </a:solidFill>
          </c:spPr>
          <c:cat>
            <c:strRef>
              <c:f>Comparative!$B$225:$B$232</c:f>
              <c:strCache>
                <c:ptCount val="8"/>
                <c:pt idx="0">
                  <c:v>Azerbaijan</c:v>
                </c:pt>
                <c:pt idx="1">
                  <c:v>Belarus</c:v>
                </c:pt>
                <c:pt idx="2">
                  <c:v>Georgia</c:v>
                </c:pt>
                <c:pt idx="3">
                  <c:v>Moldova</c:v>
                </c:pt>
                <c:pt idx="4">
                  <c:v>Ukraine</c:v>
                </c:pt>
                <c:pt idx="5">
                  <c:v>EU15</c:v>
                </c:pt>
                <c:pt idx="6">
                  <c:v>NMS</c:v>
                </c:pt>
                <c:pt idx="7">
                  <c:v>Eastern Europe</c:v>
                </c:pt>
              </c:strCache>
            </c:strRef>
          </c:cat>
          <c:val>
            <c:numRef>
              <c:f>Comparative!$F$225:$F$232</c:f>
              <c:numCache>
                <c:formatCode>0%</c:formatCode>
                <c:ptCount val="8"/>
                <c:pt idx="0">
                  <c:v>0.37881696836716089</c:v>
                </c:pt>
                <c:pt idx="1">
                  <c:v>0.52998437687777911</c:v>
                </c:pt>
                <c:pt idx="2">
                  <c:v>0.52998437687777911</c:v>
                </c:pt>
                <c:pt idx="3">
                  <c:v>0.27526203664252225</c:v>
                </c:pt>
                <c:pt idx="4">
                  <c:v>0.20259592013461783</c:v>
                </c:pt>
                <c:pt idx="5">
                  <c:v>4.0000000000000022E-2</c:v>
                </c:pt>
                <c:pt idx="6">
                  <c:v>8.1909090909090945E-2</c:v>
                </c:pt>
                <c:pt idx="7">
                  <c:v>0.25</c:v>
                </c:pt>
              </c:numCache>
            </c:numRef>
          </c:val>
        </c:ser>
        <c:axId val="58258560"/>
        <c:axId val="58260096"/>
      </c:barChart>
      <c:catAx>
        <c:axId val="58258560"/>
        <c:scaling>
          <c:orientation val="minMax"/>
        </c:scaling>
        <c:axPos val="b"/>
        <c:numFmt formatCode="General" sourceLinked="1"/>
        <c:tickLblPos val="nextTo"/>
        <c:txPr>
          <a:bodyPr/>
          <a:lstStyle/>
          <a:p>
            <a:pPr>
              <a:defRPr sz="1500"/>
            </a:pPr>
            <a:endParaRPr lang="en-US"/>
          </a:p>
        </c:txPr>
        <c:crossAx val="58260096"/>
        <c:crosses val="autoZero"/>
        <c:auto val="1"/>
        <c:lblAlgn val="ctr"/>
        <c:lblOffset val="100"/>
      </c:catAx>
      <c:valAx>
        <c:axId val="58260096"/>
        <c:scaling>
          <c:orientation val="minMax"/>
        </c:scaling>
        <c:axPos val="l"/>
        <c:majorGridlines/>
        <c:numFmt formatCode="0%" sourceLinked="1"/>
        <c:tickLblPos val="nextTo"/>
        <c:txPr>
          <a:bodyPr/>
          <a:lstStyle/>
          <a:p>
            <a:pPr>
              <a:defRPr sz="1500"/>
            </a:pPr>
            <a:endParaRPr lang="en-US"/>
          </a:p>
        </c:txPr>
        <c:crossAx val="58258560"/>
        <c:crosses val="autoZero"/>
        <c:crossBetween val="between"/>
      </c:valAx>
    </c:plotArea>
    <c:legend>
      <c:legendPos val="r"/>
      <c:layout/>
      <c:txPr>
        <a:bodyPr/>
        <a:lstStyle/>
        <a:p>
          <a:pPr>
            <a:defRPr sz="15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Comparative!$C$196</c:f>
              <c:strCache>
                <c:ptCount val="1"/>
                <c:pt idx="0">
                  <c:v>2000</c:v>
                </c:pt>
              </c:strCache>
            </c:strRef>
          </c:tx>
          <c:spPr>
            <a:solidFill>
              <a:srgbClr val="0070C0"/>
            </a:solidFill>
          </c:spPr>
          <c:cat>
            <c:strRef>
              <c:f>Comparative!$B$197:$B$205</c:f>
              <c:strCache>
                <c:ptCount val="9"/>
                <c:pt idx="0">
                  <c:v>Armenia</c:v>
                </c:pt>
                <c:pt idx="1">
                  <c:v>Azerbaijan</c:v>
                </c:pt>
                <c:pt idx="2">
                  <c:v>Belarus</c:v>
                </c:pt>
                <c:pt idx="3">
                  <c:v>Georgia</c:v>
                </c:pt>
                <c:pt idx="4">
                  <c:v>Moldova</c:v>
                </c:pt>
                <c:pt idx="5">
                  <c:v>Ucraina</c:v>
                </c:pt>
                <c:pt idx="6">
                  <c:v>UE-15</c:v>
                </c:pt>
                <c:pt idx="7">
                  <c:v>Noi membri UE</c:v>
                </c:pt>
                <c:pt idx="8">
                  <c:v>Europa de Est</c:v>
                </c:pt>
              </c:strCache>
            </c:strRef>
          </c:cat>
          <c:val>
            <c:numRef>
              <c:f>Comparative!$C$197:$C$205</c:f>
              <c:numCache>
                <c:formatCode>0</c:formatCode>
                <c:ptCount val="9"/>
                <c:pt idx="0">
                  <c:v>2550.2323598421667</c:v>
                </c:pt>
                <c:pt idx="1">
                  <c:v>872.54700735766551</c:v>
                </c:pt>
                <c:pt idx="2">
                  <c:v>2422.5715657543346</c:v>
                </c:pt>
                <c:pt idx="3">
                  <c:v>1334.532119051788</c:v>
                </c:pt>
                <c:pt idx="4">
                  <c:v>839.44693222927651</c:v>
                </c:pt>
                <c:pt idx="5">
                  <c:v>1374.7960075661431</c:v>
                </c:pt>
                <c:pt idx="6">
                  <c:v>25244.821466387104</c:v>
                </c:pt>
                <c:pt idx="7">
                  <c:v>8294.4231572630924</c:v>
                </c:pt>
                <c:pt idx="8">
                  <c:v>1565.6876653002291</c:v>
                </c:pt>
              </c:numCache>
            </c:numRef>
          </c:val>
        </c:ser>
        <c:ser>
          <c:idx val="1"/>
          <c:order val="1"/>
          <c:tx>
            <c:strRef>
              <c:f>Comparative!$D$196</c:f>
              <c:strCache>
                <c:ptCount val="1"/>
                <c:pt idx="0">
                  <c:v>2003</c:v>
                </c:pt>
              </c:strCache>
            </c:strRef>
          </c:tx>
          <c:spPr>
            <a:solidFill>
              <a:srgbClr val="FF0000"/>
            </a:solidFill>
          </c:spPr>
          <c:cat>
            <c:strRef>
              <c:f>Comparative!$B$197:$B$205</c:f>
              <c:strCache>
                <c:ptCount val="9"/>
                <c:pt idx="0">
                  <c:v>Armenia</c:v>
                </c:pt>
                <c:pt idx="1">
                  <c:v>Azerbaijan</c:v>
                </c:pt>
                <c:pt idx="2">
                  <c:v>Belarus</c:v>
                </c:pt>
                <c:pt idx="3">
                  <c:v>Georgia</c:v>
                </c:pt>
                <c:pt idx="4">
                  <c:v>Moldova</c:v>
                </c:pt>
                <c:pt idx="5">
                  <c:v>Ucraina</c:v>
                </c:pt>
                <c:pt idx="6">
                  <c:v>UE-15</c:v>
                </c:pt>
                <c:pt idx="7">
                  <c:v>Noi membri UE</c:v>
                </c:pt>
                <c:pt idx="8">
                  <c:v>Europa de Est</c:v>
                </c:pt>
              </c:strCache>
            </c:strRef>
          </c:cat>
          <c:val>
            <c:numRef>
              <c:f>Comparative!$D$197:$D$205</c:f>
              <c:numCache>
                <c:formatCode>0</c:formatCode>
                <c:ptCount val="9"/>
                <c:pt idx="0">
                  <c:v>3264.1500949270385</c:v>
                </c:pt>
                <c:pt idx="1">
                  <c:v>1050.3019486385174</c:v>
                </c:pt>
                <c:pt idx="2">
                  <c:v>3029.014783963054</c:v>
                </c:pt>
                <c:pt idx="3">
                  <c:v>1696.3272571323766</c:v>
                </c:pt>
                <c:pt idx="4">
                  <c:v>1032.2115718659193</c:v>
                </c:pt>
                <c:pt idx="5">
                  <c:v>1538.482637300425</c:v>
                </c:pt>
                <c:pt idx="6">
                  <c:v>26040.184842841289</c:v>
                </c:pt>
                <c:pt idx="7">
                  <c:v>11578.763622285669</c:v>
                </c:pt>
                <c:pt idx="8">
                  <c:v>1935.0813823045548</c:v>
                </c:pt>
              </c:numCache>
            </c:numRef>
          </c:val>
        </c:ser>
        <c:ser>
          <c:idx val="2"/>
          <c:order val="2"/>
          <c:tx>
            <c:strRef>
              <c:f>Comparative!$E$196</c:f>
              <c:strCache>
                <c:ptCount val="1"/>
                <c:pt idx="0">
                  <c:v>2006</c:v>
                </c:pt>
              </c:strCache>
            </c:strRef>
          </c:tx>
          <c:spPr>
            <a:solidFill>
              <a:srgbClr val="00B0F0"/>
            </a:solidFill>
          </c:spPr>
          <c:cat>
            <c:strRef>
              <c:f>Comparative!$B$197:$B$205</c:f>
              <c:strCache>
                <c:ptCount val="9"/>
                <c:pt idx="0">
                  <c:v>Armenia</c:v>
                </c:pt>
                <c:pt idx="1">
                  <c:v>Azerbaijan</c:v>
                </c:pt>
                <c:pt idx="2">
                  <c:v>Belarus</c:v>
                </c:pt>
                <c:pt idx="3">
                  <c:v>Georgia</c:v>
                </c:pt>
                <c:pt idx="4">
                  <c:v>Moldova</c:v>
                </c:pt>
                <c:pt idx="5">
                  <c:v>Ucraina</c:v>
                </c:pt>
                <c:pt idx="6">
                  <c:v>UE-15</c:v>
                </c:pt>
                <c:pt idx="7">
                  <c:v>Noi membri UE</c:v>
                </c:pt>
                <c:pt idx="8">
                  <c:v>Europa de Est</c:v>
                </c:pt>
              </c:strCache>
            </c:strRef>
          </c:cat>
          <c:val>
            <c:numRef>
              <c:f>Comparative!$E$197:$E$205</c:f>
              <c:numCache>
                <c:formatCode>0</c:formatCode>
                <c:ptCount val="9"/>
                <c:pt idx="0">
                  <c:v>4421.6455739522198</c:v>
                </c:pt>
                <c:pt idx="1">
                  <c:v>1177.5074844551084</c:v>
                </c:pt>
                <c:pt idx="2">
                  <c:v>4182.3204409064874</c:v>
                </c:pt>
                <c:pt idx="3">
                  <c:v>1732.1391808974652</c:v>
                </c:pt>
                <c:pt idx="4">
                  <c:v>1412.716493457827</c:v>
                </c:pt>
                <c:pt idx="5">
                  <c:v>2062.4688851375945</c:v>
                </c:pt>
                <c:pt idx="6">
                  <c:v>29079.607348158352</c:v>
                </c:pt>
                <c:pt idx="7">
                  <c:v>13107.624942602139</c:v>
                </c:pt>
                <c:pt idx="8">
                  <c:v>2498.1330098011172</c:v>
                </c:pt>
              </c:numCache>
            </c:numRef>
          </c:val>
        </c:ser>
        <c:ser>
          <c:idx val="3"/>
          <c:order val="3"/>
          <c:tx>
            <c:strRef>
              <c:f>Comparative!$F$196</c:f>
              <c:strCache>
                <c:ptCount val="1"/>
                <c:pt idx="0">
                  <c:v>2010</c:v>
                </c:pt>
              </c:strCache>
            </c:strRef>
          </c:tx>
          <c:spPr>
            <a:solidFill>
              <a:srgbClr val="00B050"/>
            </a:solidFill>
          </c:spPr>
          <c:cat>
            <c:strRef>
              <c:f>Comparative!$B$197:$B$205</c:f>
              <c:strCache>
                <c:ptCount val="9"/>
                <c:pt idx="0">
                  <c:v>Armenia</c:v>
                </c:pt>
                <c:pt idx="1">
                  <c:v>Azerbaijan</c:v>
                </c:pt>
                <c:pt idx="2">
                  <c:v>Belarus</c:v>
                </c:pt>
                <c:pt idx="3">
                  <c:v>Georgia</c:v>
                </c:pt>
                <c:pt idx="4">
                  <c:v>Moldova</c:v>
                </c:pt>
                <c:pt idx="5">
                  <c:v>Ucraina</c:v>
                </c:pt>
                <c:pt idx="6">
                  <c:v>UE-15</c:v>
                </c:pt>
                <c:pt idx="7">
                  <c:v>Noi membri UE</c:v>
                </c:pt>
                <c:pt idx="8">
                  <c:v>Europa de Est</c:v>
                </c:pt>
              </c:strCache>
            </c:strRef>
          </c:cat>
          <c:val>
            <c:numRef>
              <c:f>Comparative!$F$197:$F$205</c:f>
              <c:numCache>
                <c:formatCode>0</c:formatCode>
                <c:ptCount val="9"/>
                <c:pt idx="0">
                  <c:v>4722.8041273934914</c:v>
                </c:pt>
                <c:pt idx="1">
                  <c:v>1241.2573195687751</c:v>
                </c:pt>
                <c:pt idx="2">
                  <c:v>5700.0404159780255</c:v>
                </c:pt>
                <c:pt idx="3">
                  <c:v>1817.4511015054193</c:v>
                </c:pt>
                <c:pt idx="4">
                  <c:v>1610.4573738629515</c:v>
                </c:pt>
                <c:pt idx="5">
                  <c:v>2500.2245870389984</c:v>
                </c:pt>
                <c:pt idx="6">
                  <c:v>34498.472660010179</c:v>
                </c:pt>
                <c:pt idx="7">
                  <c:v>16216.457363540625</c:v>
                </c:pt>
                <c:pt idx="8">
                  <c:v>2932.0391542246111</c:v>
                </c:pt>
              </c:numCache>
            </c:numRef>
          </c:val>
        </c:ser>
        <c:axId val="58336000"/>
        <c:axId val="58337536"/>
      </c:barChart>
      <c:catAx>
        <c:axId val="58336000"/>
        <c:scaling>
          <c:orientation val="minMax"/>
        </c:scaling>
        <c:axPos val="b"/>
        <c:numFmt formatCode="General" sourceLinked="1"/>
        <c:tickLblPos val="nextTo"/>
        <c:txPr>
          <a:bodyPr/>
          <a:lstStyle/>
          <a:p>
            <a:pPr>
              <a:defRPr sz="1500"/>
            </a:pPr>
            <a:endParaRPr lang="en-US"/>
          </a:p>
        </c:txPr>
        <c:crossAx val="58337536"/>
        <c:crosses val="autoZero"/>
        <c:auto val="1"/>
        <c:lblAlgn val="ctr"/>
        <c:lblOffset val="100"/>
      </c:catAx>
      <c:valAx>
        <c:axId val="58337536"/>
        <c:scaling>
          <c:orientation val="minMax"/>
        </c:scaling>
        <c:axPos val="l"/>
        <c:majorGridlines/>
        <c:numFmt formatCode="0" sourceLinked="1"/>
        <c:tickLblPos val="nextTo"/>
        <c:txPr>
          <a:bodyPr/>
          <a:lstStyle/>
          <a:p>
            <a:pPr>
              <a:defRPr sz="1500"/>
            </a:pPr>
            <a:endParaRPr lang="en-US"/>
          </a:p>
        </c:txPr>
        <c:crossAx val="58336000"/>
        <c:crosses val="autoZero"/>
        <c:crossBetween val="between"/>
      </c:valAx>
    </c:plotArea>
    <c:legend>
      <c:legendPos val="r"/>
      <c:layout/>
      <c:txPr>
        <a:bodyPr/>
        <a:lstStyle/>
        <a:p>
          <a:pPr>
            <a:defRPr sz="1700"/>
          </a:pPr>
          <a:endParaRPr lang="en-US"/>
        </a:p>
      </c:txPr>
    </c:legend>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Production!$A$3</c:f>
              <c:strCache>
                <c:ptCount val="1"/>
                <c:pt idx="0">
                  <c:v>Producția vegetală</c:v>
                </c:pt>
              </c:strCache>
            </c:strRef>
          </c:tx>
          <c:spPr>
            <a:solidFill>
              <a:srgbClr val="0070C0"/>
            </a:solidFill>
          </c:spPr>
          <c:cat>
            <c:numRef>
              <c:f>Production!$B$2:$M$2</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Production!$B$3:$M$3</c:f>
              <c:numCache>
                <c:formatCode>General</c:formatCode>
                <c:ptCount val="12"/>
                <c:pt idx="0">
                  <c:v>5727</c:v>
                </c:pt>
                <c:pt idx="1">
                  <c:v>6298</c:v>
                </c:pt>
                <c:pt idx="2">
                  <c:v>7086</c:v>
                </c:pt>
                <c:pt idx="3">
                  <c:v>7900</c:v>
                </c:pt>
                <c:pt idx="4">
                  <c:v>8449</c:v>
                </c:pt>
                <c:pt idx="5">
                  <c:v>9079</c:v>
                </c:pt>
                <c:pt idx="6">
                  <c:v>7941</c:v>
                </c:pt>
                <c:pt idx="7">
                  <c:v>10600</c:v>
                </c:pt>
                <c:pt idx="8">
                  <c:v>7861</c:v>
                </c:pt>
                <c:pt idx="9">
                  <c:v>13616</c:v>
                </c:pt>
                <c:pt idx="10">
                  <c:v>15751</c:v>
                </c:pt>
                <c:pt idx="11">
                  <c:v>11346</c:v>
                </c:pt>
              </c:numCache>
            </c:numRef>
          </c:val>
        </c:ser>
        <c:ser>
          <c:idx val="1"/>
          <c:order val="1"/>
          <c:tx>
            <c:strRef>
              <c:f>Production!$A$4</c:f>
              <c:strCache>
                <c:ptCount val="1"/>
                <c:pt idx="0">
                  <c:v>Producția animală</c:v>
                </c:pt>
              </c:strCache>
            </c:strRef>
          </c:tx>
          <c:spPr>
            <a:solidFill>
              <a:srgbClr val="FF0000"/>
            </a:solidFill>
          </c:spPr>
          <c:cat>
            <c:numRef>
              <c:f>Production!$B$2:$M$2</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Production!$B$4:$M$4</c:f>
              <c:numCache>
                <c:formatCode>General</c:formatCode>
                <c:ptCount val="12"/>
                <c:pt idx="0">
                  <c:v>2655</c:v>
                </c:pt>
                <c:pt idx="1">
                  <c:v>2870</c:v>
                </c:pt>
                <c:pt idx="2">
                  <c:v>2937</c:v>
                </c:pt>
                <c:pt idx="3">
                  <c:v>3524</c:v>
                </c:pt>
                <c:pt idx="4">
                  <c:v>3851</c:v>
                </c:pt>
                <c:pt idx="5">
                  <c:v>4278</c:v>
                </c:pt>
                <c:pt idx="6">
                  <c:v>4509</c:v>
                </c:pt>
                <c:pt idx="7">
                  <c:v>5519</c:v>
                </c:pt>
                <c:pt idx="8">
                  <c:v>4987</c:v>
                </c:pt>
                <c:pt idx="9">
                  <c:v>5786</c:v>
                </c:pt>
                <c:pt idx="10">
                  <c:v>6347</c:v>
                </c:pt>
                <c:pt idx="11">
                  <c:v>8417</c:v>
                </c:pt>
              </c:numCache>
            </c:numRef>
          </c:val>
        </c:ser>
        <c:ser>
          <c:idx val="2"/>
          <c:order val="2"/>
          <c:tx>
            <c:strRef>
              <c:f>Production!$A$5</c:f>
              <c:strCache>
                <c:ptCount val="1"/>
                <c:pt idx="0">
                  <c:v>Servicii agricole</c:v>
                </c:pt>
              </c:strCache>
            </c:strRef>
          </c:tx>
          <c:spPr>
            <a:solidFill>
              <a:srgbClr val="00B050"/>
            </a:solidFill>
          </c:spPr>
          <c:cat>
            <c:numRef>
              <c:f>Production!$B$2:$M$2</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Production!$B$5:$M$5</c:f>
              <c:numCache>
                <c:formatCode>General</c:formatCode>
                <c:ptCount val="12"/>
                <c:pt idx="0">
                  <c:v>264</c:v>
                </c:pt>
                <c:pt idx="1">
                  <c:v>306</c:v>
                </c:pt>
                <c:pt idx="2">
                  <c:v>331</c:v>
                </c:pt>
                <c:pt idx="3">
                  <c:v>395</c:v>
                </c:pt>
                <c:pt idx="4">
                  <c:v>388</c:v>
                </c:pt>
                <c:pt idx="5">
                  <c:v>377</c:v>
                </c:pt>
                <c:pt idx="6">
                  <c:v>375</c:v>
                </c:pt>
                <c:pt idx="7">
                  <c:v>384</c:v>
                </c:pt>
                <c:pt idx="8">
                  <c:v>452</c:v>
                </c:pt>
                <c:pt idx="9">
                  <c:v>471</c:v>
                </c:pt>
                <c:pt idx="10">
                  <c:v>521</c:v>
                </c:pt>
                <c:pt idx="11">
                  <c:v>500</c:v>
                </c:pt>
              </c:numCache>
            </c:numRef>
          </c:val>
        </c:ser>
        <c:overlap val="100"/>
        <c:axId val="58383360"/>
        <c:axId val="58458880"/>
      </c:barChart>
      <c:catAx>
        <c:axId val="58383360"/>
        <c:scaling>
          <c:orientation val="minMax"/>
        </c:scaling>
        <c:axPos val="b"/>
        <c:numFmt formatCode="General" sourceLinked="1"/>
        <c:tickLblPos val="nextTo"/>
        <c:txPr>
          <a:bodyPr/>
          <a:lstStyle/>
          <a:p>
            <a:pPr>
              <a:defRPr sz="1700">
                <a:latin typeface="Calibri" panose="020F0502020204030204" pitchFamily="34" charset="0"/>
              </a:defRPr>
            </a:pPr>
            <a:endParaRPr lang="en-US"/>
          </a:p>
        </c:txPr>
        <c:crossAx val="58458880"/>
        <c:crosses val="autoZero"/>
        <c:auto val="1"/>
        <c:lblAlgn val="ctr"/>
        <c:lblOffset val="100"/>
      </c:catAx>
      <c:valAx>
        <c:axId val="58458880"/>
        <c:scaling>
          <c:orientation val="minMax"/>
        </c:scaling>
        <c:axPos val="l"/>
        <c:majorGridlines/>
        <c:numFmt formatCode="0%" sourceLinked="1"/>
        <c:tickLblPos val="nextTo"/>
        <c:txPr>
          <a:bodyPr/>
          <a:lstStyle/>
          <a:p>
            <a:pPr>
              <a:defRPr sz="1700">
                <a:latin typeface="Calibri" panose="020F0502020204030204" pitchFamily="34" charset="0"/>
              </a:defRPr>
            </a:pPr>
            <a:endParaRPr lang="en-US"/>
          </a:p>
        </c:txPr>
        <c:crossAx val="58383360"/>
        <c:crosses val="autoZero"/>
        <c:crossBetween val="between"/>
      </c:valAx>
    </c:plotArea>
    <c:legend>
      <c:legendPos val="b"/>
      <c:layout/>
      <c:txPr>
        <a:bodyPr/>
        <a:lstStyle/>
        <a:p>
          <a:pPr>
            <a:defRPr sz="1800">
              <a:latin typeface="Calibri" panose="020F0502020204030204" pitchFamily="34" charset="0"/>
            </a:defRPr>
          </a:pPr>
          <a:endParaRPr lang="en-US"/>
        </a:p>
      </c:txPr>
    </c:legend>
    <c:plotVisOnly val="1"/>
    <c:dispBlanksAs val="gap"/>
  </c:chart>
  <c:txPr>
    <a:bodyPr/>
    <a:lstStyle/>
    <a:p>
      <a:pPr>
        <a:defRPr sz="1400">
          <a:latin typeface="Times New Roman" pitchFamily="18" charset="0"/>
          <a:cs typeface="Times New Roman" pitchFamily="18"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Production!$A$26</c:f>
              <c:strCache>
                <c:ptCount val="1"/>
                <c:pt idx="0">
                  <c:v>Cereale, porumb, floarea soarelui</c:v>
                </c:pt>
              </c:strCache>
            </c:strRef>
          </c:tx>
          <c:spPr>
            <a:solidFill>
              <a:srgbClr val="0070C0"/>
            </a:solidFill>
          </c:spPr>
          <c:cat>
            <c:numRef>
              <c:f>Production!$B$25:$H$25</c:f>
              <c:numCache>
                <c:formatCode>General</c:formatCode>
                <c:ptCount val="7"/>
                <c:pt idx="0">
                  <c:v>2005</c:v>
                </c:pt>
                <c:pt idx="1">
                  <c:v>2006</c:v>
                </c:pt>
                <c:pt idx="2">
                  <c:v>2007</c:v>
                </c:pt>
                <c:pt idx="3">
                  <c:v>2008</c:v>
                </c:pt>
                <c:pt idx="4">
                  <c:v>2009</c:v>
                </c:pt>
                <c:pt idx="5">
                  <c:v>2010</c:v>
                </c:pt>
                <c:pt idx="6">
                  <c:v>2011</c:v>
                </c:pt>
              </c:numCache>
            </c:numRef>
          </c:cat>
          <c:val>
            <c:numRef>
              <c:f>Production!$B$26:$H$26</c:f>
              <c:numCache>
                <c:formatCode>General</c:formatCode>
                <c:ptCount val="7"/>
                <c:pt idx="0">
                  <c:v>34.800000000000004</c:v>
                </c:pt>
                <c:pt idx="1">
                  <c:v>32.4</c:v>
                </c:pt>
                <c:pt idx="2">
                  <c:v>21.9</c:v>
                </c:pt>
                <c:pt idx="3">
                  <c:v>39.800000000000004</c:v>
                </c:pt>
                <c:pt idx="4">
                  <c:v>31.5</c:v>
                </c:pt>
                <c:pt idx="5">
                  <c:v>35</c:v>
                </c:pt>
                <c:pt idx="6">
                  <c:v>33</c:v>
                </c:pt>
              </c:numCache>
            </c:numRef>
          </c:val>
        </c:ser>
        <c:ser>
          <c:idx val="1"/>
          <c:order val="1"/>
          <c:tx>
            <c:strRef>
              <c:f>Production!$A$27</c:f>
              <c:strCache>
                <c:ptCount val="1"/>
                <c:pt idx="0">
                  <c:v>Struguri</c:v>
                </c:pt>
              </c:strCache>
            </c:strRef>
          </c:tx>
          <c:spPr>
            <a:solidFill>
              <a:srgbClr val="FF0000"/>
            </a:solidFill>
          </c:spPr>
          <c:cat>
            <c:numRef>
              <c:f>Production!$B$25:$H$25</c:f>
              <c:numCache>
                <c:formatCode>General</c:formatCode>
                <c:ptCount val="7"/>
                <c:pt idx="0">
                  <c:v>2005</c:v>
                </c:pt>
                <c:pt idx="1">
                  <c:v>2006</c:v>
                </c:pt>
                <c:pt idx="2">
                  <c:v>2007</c:v>
                </c:pt>
                <c:pt idx="3">
                  <c:v>2008</c:v>
                </c:pt>
                <c:pt idx="4">
                  <c:v>2009</c:v>
                </c:pt>
                <c:pt idx="5">
                  <c:v>2010</c:v>
                </c:pt>
                <c:pt idx="6">
                  <c:v>2011</c:v>
                </c:pt>
              </c:numCache>
            </c:numRef>
          </c:cat>
          <c:val>
            <c:numRef>
              <c:f>Production!$B$27:$H$27</c:f>
              <c:numCache>
                <c:formatCode>General</c:formatCode>
                <c:ptCount val="7"/>
                <c:pt idx="0">
                  <c:v>12.8</c:v>
                </c:pt>
                <c:pt idx="1">
                  <c:v>11.6</c:v>
                </c:pt>
                <c:pt idx="2">
                  <c:v>19.399999999999999</c:v>
                </c:pt>
                <c:pt idx="3">
                  <c:v>15.6</c:v>
                </c:pt>
                <c:pt idx="4">
                  <c:v>18.7</c:v>
                </c:pt>
                <c:pt idx="5">
                  <c:v>12.1</c:v>
                </c:pt>
                <c:pt idx="6">
                  <c:v>14.4</c:v>
                </c:pt>
              </c:numCache>
            </c:numRef>
          </c:val>
        </c:ser>
        <c:ser>
          <c:idx val="2"/>
          <c:order val="2"/>
          <c:tx>
            <c:strRef>
              <c:f>Production!$A$28</c:f>
              <c:strCache>
                <c:ptCount val="1"/>
                <c:pt idx="0">
                  <c:v>Legume</c:v>
                </c:pt>
              </c:strCache>
            </c:strRef>
          </c:tx>
          <c:spPr>
            <a:solidFill>
              <a:srgbClr val="00B050"/>
            </a:solidFill>
          </c:spPr>
          <c:cat>
            <c:numRef>
              <c:f>Production!$B$25:$H$25</c:f>
              <c:numCache>
                <c:formatCode>General</c:formatCode>
                <c:ptCount val="7"/>
                <c:pt idx="0">
                  <c:v>2005</c:v>
                </c:pt>
                <c:pt idx="1">
                  <c:v>2006</c:v>
                </c:pt>
                <c:pt idx="2">
                  <c:v>2007</c:v>
                </c:pt>
                <c:pt idx="3">
                  <c:v>2008</c:v>
                </c:pt>
                <c:pt idx="4">
                  <c:v>2009</c:v>
                </c:pt>
                <c:pt idx="5">
                  <c:v>2010</c:v>
                </c:pt>
                <c:pt idx="6">
                  <c:v>2011</c:v>
                </c:pt>
              </c:numCache>
            </c:numRef>
          </c:cat>
          <c:val>
            <c:numRef>
              <c:f>Production!$B$28:$H$28</c:f>
              <c:numCache>
                <c:formatCode>General</c:formatCode>
                <c:ptCount val="7"/>
                <c:pt idx="0">
                  <c:v>13.8</c:v>
                </c:pt>
                <c:pt idx="1">
                  <c:v>15.8</c:v>
                </c:pt>
                <c:pt idx="2">
                  <c:v>10.3</c:v>
                </c:pt>
                <c:pt idx="3">
                  <c:v>11.9</c:v>
                </c:pt>
                <c:pt idx="4">
                  <c:v>12.5</c:v>
                </c:pt>
                <c:pt idx="5">
                  <c:v>12.3</c:v>
                </c:pt>
                <c:pt idx="6">
                  <c:v>13.6</c:v>
                </c:pt>
              </c:numCache>
            </c:numRef>
          </c:val>
        </c:ser>
        <c:ser>
          <c:idx val="3"/>
          <c:order val="3"/>
          <c:tx>
            <c:strRef>
              <c:f>Production!$A$29</c:f>
              <c:strCache>
                <c:ptCount val="1"/>
                <c:pt idx="0">
                  <c:v>Fructe, nuci, pomușoare</c:v>
                </c:pt>
              </c:strCache>
            </c:strRef>
          </c:tx>
          <c:spPr>
            <a:solidFill>
              <a:srgbClr val="00B0F0"/>
            </a:solidFill>
          </c:spPr>
          <c:cat>
            <c:numRef>
              <c:f>Production!$B$25:$H$25</c:f>
              <c:numCache>
                <c:formatCode>General</c:formatCode>
                <c:ptCount val="7"/>
                <c:pt idx="0">
                  <c:v>2005</c:v>
                </c:pt>
                <c:pt idx="1">
                  <c:v>2006</c:v>
                </c:pt>
                <c:pt idx="2">
                  <c:v>2007</c:v>
                </c:pt>
                <c:pt idx="3">
                  <c:v>2008</c:v>
                </c:pt>
                <c:pt idx="4">
                  <c:v>2009</c:v>
                </c:pt>
                <c:pt idx="5">
                  <c:v>2010</c:v>
                </c:pt>
                <c:pt idx="6">
                  <c:v>2011</c:v>
                </c:pt>
              </c:numCache>
            </c:numRef>
          </c:cat>
          <c:val>
            <c:numRef>
              <c:f>Production!$B$29:$H$29</c:f>
              <c:numCache>
                <c:formatCode>General</c:formatCode>
                <c:ptCount val="7"/>
                <c:pt idx="0">
                  <c:v>4.4000000000000004</c:v>
                </c:pt>
                <c:pt idx="1">
                  <c:v>3.9</c:v>
                </c:pt>
                <c:pt idx="2">
                  <c:v>4</c:v>
                </c:pt>
                <c:pt idx="3">
                  <c:v>4.2</c:v>
                </c:pt>
                <c:pt idx="4">
                  <c:v>4</c:v>
                </c:pt>
                <c:pt idx="5">
                  <c:v>3.9</c:v>
                </c:pt>
                <c:pt idx="6">
                  <c:v>4.8</c:v>
                </c:pt>
              </c:numCache>
            </c:numRef>
          </c:val>
        </c:ser>
        <c:ser>
          <c:idx val="4"/>
          <c:order val="4"/>
          <c:tx>
            <c:strRef>
              <c:f>Production!$A$30</c:f>
              <c:strCache>
                <c:ptCount val="1"/>
                <c:pt idx="0">
                  <c:v>Porcine</c:v>
                </c:pt>
              </c:strCache>
            </c:strRef>
          </c:tx>
          <c:spPr>
            <a:solidFill>
              <a:srgbClr val="FFC000"/>
            </a:solidFill>
          </c:spPr>
          <c:cat>
            <c:numRef>
              <c:f>Production!$B$25:$H$25</c:f>
              <c:numCache>
                <c:formatCode>General</c:formatCode>
                <c:ptCount val="7"/>
                <c:pt idx="0">
                  <c:v>2005</c:v>
                </c:pt>
                <c:pt idx="1">
                  <c:v>2006</c:v>
                </c:pt>
                <c:pt idx="2">
                  <c:v>2007</c:v>
                </c:pt>
                <c:pt idx="3">
                  <c:v>2008</c:v>
                </c:pt>
                <c:pt idx="4">
                  <c:v>2009</c:v>
                </c:pt>
                <c:pt idx="5">
                  <c:v>2010</c:v>
                </c:pt>
                <c:pt idx="6">
                  <c:v>2011</c:v>
                </c:pt>
              </c:numCache>
            </c:numRef>
          </c:cat>
          <c:val>
            <c:numRef>
              <c:f>Production!$B$30:$H$30</c:f>
              <c:numCache>
                <c:formatCode>General</c:formatCode>
                <c:ptCount val="7"/>
                <c:pt idx="0">
                  <c:v>6.8</c:v>
                </c:pt>
                <c:pt idx="1">
                  <c:v>8.4</c:v>
                </c:pt>
                <c:pt idx="2">
                  <c:v>11.5</c:v>
                </c:pt>
                <c:pt idx="3">
                  <c:v>5.7</c:v>
                </c:pt>
                <c:pt idx="4">
                  <c:v>7.8</c:v>
                </c:pt>
                <c:pt idx="5">
                  <c:v>9.7000000000000011</c:v>
                </c:pt>
                <c:pt idx="6">
                  <c:v>10.200000000000001</c:v>
                </c:pt>
              </c:numCache>
            </c:numRef>
          </c:val>
        </c:ser>
        <c:ser>
          <c:idx val="5"/>
          <c:order val="5"/>
          <c:tx>
            <c:strRef>
              <c:f>Production!$A$31</c:f>
              <c:strCache>
                <c:ptCount val="1"/>
                <c:pt idx="0">
                  <c:v>Lapte</c:v>
                </c:pt>
              </c:strCache>
            </c:strRef>
          </c:tx>
          <c:spPr>
            <a:solidFill>
              <a:srgbClr val="C00000"/>
            </a:solidFill>
          </c:spPr>
          <c:cat>
            <c:numRef>
              <c:f>Production!$B$25:$H$25</c:f>
              <c:numCache>
                <c:formatCode>General</c:formatCode>
                <c:ptCount val="7"/>
                <c:pt idx="0">
                  <c:v>2005</c:v>
                </c:pt>
                <c:pt idx="1">
                  <c:v>2006</c:v>
                </c:pt>
                <c:pt idx="2">
                  <c:v>2007</c:v>
                </c:pt>
                <c:pt idx="3">
                  <c:v>2008</c:v>
                </c:pt>
                <c:pt idx="4">
                  <c:v>2009</c:v>
                </c:pt>
                <c:pt idx="5">
                  <c:v>2010</c:v>
                </c:pt>
                <c:pt idx="6">
                  <c:v>2011</c:v>
                </c:pt>
              </c:numCache>
            </c:numRef>
          </c:cat>
          <c:val>
            <c:numRef>
              <c:f>Production!$B$31:$H$31</c:f>
              <c:numCache>
                <c:formatCode>General</c:formatCode>
                <c:ptCount val="7"/>
                <c:pt idx="0">
                  <c:v>10.9</c:v>
                </c:pt>
                <c:pt idx="1">
                  <c:v>10.6</c:v>
                </c:pt>
                <c:pt idx="2">
                  <c:v>13.3</c:v>
                </c:pt>
                <c:pt idx="3">
                  <c:v>9.1</c:v>
                </c:pt>
                <c:pt idx="4">
                  <c:v>10.7</c:v>
                </c:pt>
                <c:pt idx="5">
                  <c:v>10.200000000000001</c:v>
                </c:pt>
                <c:pt idx="6">
                  <c:v>9.2000000000000011</c:v>
                </c:pt>
              </c:numCache>
            </c:numRef>
          </c:val>
        </c:ser>
        <c:ser>
          <c:idx val="6"/>
          <c:order val="6"/>
          <c:tx>
            <c:strRef>
              <c:f>Production!$A$32</c:f>
              <c:strCache>
                <c:ptCount val="1"/>
                <c:pt idx="0">
                  <c:v>Păsări</c:v>
                </c:pt>
              </c:strCache>
            </c:strRef>
          </c:tx>
          <c:spPr>
            <a:solidFill>
              <a:srgbClr val="7030A0"/>
            </a:solidFill>
          </c:spPr>
          <c:cat>
            <c:numRef>
              <c:f>Production!$B$25:$H$25</c:f>
              <c:numCache>
                <c:formatCode>General</c:formatCode>
                <c:ptCount val="7"/>
                <c:pt idx="0">
                  <c:v>2005</c:v>
                </c:pt>
                <c:pt idx="1">
                  <c:v>2006</c:v>
                </c:pt>
                <c:pt idx="2">
                  <c:v>2007</c:v>
                </c:pt>
                <c:pt idx="3">
                  <c:v>2008</c:v>
                </c:pt>
                <c:pt idx="4">
                  <c:v>2009</c:v>
                </c:pt>
                <c:pt idx="5">
                  <c:v>2010</c:v>
                </c:pt>
                <c:pt idx="6">
                  <c:v>2011</c:v>
                </c:pt>
              </c:numCache>
            </c:numRef>
          </c:cat>
          <c:val>
            <c:numRef>
              <c:f>Production!$B$32:$H$32</c:f>
              <c:numCache>
                <c:formatCode>General</c:formatCode>
                <c:ptCount val="7"/>
                <c:pt idx="0">
                  <c:v>4.4000000000000004</c:v>
                </c:pt>
                <c:pt idx="1">
                  <c:v>4.8</c:v>
                </c:pt>
                <c:pt idx="2">
                  <c:v>6.4</c:v>
                </c:pt>
                <c:pt idx="3">
                  <c:v>4.5</c:v>
                </c:pt>
                <c:pt idx="4">
                  <c:v>5.7</c:v>
                </c:pt>
                <c:pt idx="5">
                  <c:v>6.2</c:v>
                </c:pt>
                <c:pt idx="6">
                  <c:v>5.9</c:v>
                </c:pt>
              </c:numCache>
            </c:numRef>
          </c:val>
        </c:ser>
        <c:ser>
          <c:idx val="7"/>
          <c:order val="7"/>
          <c:tx>
            <c:strRef>
              <c:f>Production!$A$33</c:f>
              <c:strCache>
                <c:ptCount val="1"/>
                <c:pt idx="0">
                  <c:v>Alte</c:v>
                </c:pt>
              </c:strCache>
            </c:strRef>
          </c:tx>
          <c:spPr>
            <a:solidFill>
              <a:schemeClr val="tx1"/>
            </a:solidFill>
          </c:spPr>
          <c:cat>
            <c:numRef>
              <c:f>Production!$B$25:$H$25</c:f>
              <c:numCache>
                <c:formatCode>General</c:formatCode>
                <c:ptCount val="7"/>
                <c:pt idx="0">
                  <c:v>2005</c:v>
                </c:pt>
                <c:pt idx="1">
                  <c:v>2006</c:v>
                </c:pt>
                <c:pt idx="2">
                  <c:v>2007</c:v>
                </c:pt>
                <c:pt idx="3">
                  <c:v>2008</c:v>
                </c:pt>
                <c:pt idx="4">
                  <c:v>2009</c:v>
                </c:pt>
                <c:pt idx="5">
                  <c:v>2010</c:v>
                </c:pt>
                <c:pt idx="6">
                  <c:v>2011</c:v>
                </c:pt>
              </c:numCache>
            </c:numRef>
          </c:cat>
          <c:val>
            <c:numRef>
              <c:f>Production!$B$33:$H$33</c:f>
              <c:numCache>
                <c:formatCode>General</c:formatCode>
                <c:ptCount val="7"/>
                <c:pt idx="0">
                  <c:v>12.100000000000001</c:v>
                </c:pt>
                <c:pt idx="1">
                  <c:v>12.500000000000014</c:v>
                </c:pt>
                <c:pt idx="2">
                  <c:v>13.200000000000003</c:v>
                </c:pt>
                <c:pt idx="3">
                  <c:v>9.2000000000000011</c:v>
                </c:pt>
                <c:pt idx="4">
                  <c:v>9.1000000000000014</c:v>
                </c:pt>
                <c:pt idx="5">
                  <c:v>10.600000000000001</c:v>
                </c:pt>
                <c:pt idx="6">
                  <c:v>8.9000000000000021</c:v>
                </c:pt>
              </c:numCache>
            </c:numRef>
          </c:val>
        </c:ser>
        <c:overlap val="100"/>
        <c:axId val="58531840"/>
        <c:axId val="58533376"/>
      </c:barChart>
      <c:lineChart>
        <c:grouping val="standard"/>
        <c:ser>
          <c:idx val="8"/>
          <c:order val="8"/>
          <c:tx>
            <c:strRef>
              <c:f>Production!$A$34</c:f>
              <c:strCache>
                <c:ptCount val="1"/>
                <c:pt idx="0">
                  <c:v>Total producție agricolă</c:v>
                </c:pt>
              </c:strCache>
            </c:strRef>
          </c:tx>
          <c:spPr>
            <a:ln>
              <a:solidFill>
                <a:srgbClr val="FF0000"/>
              </a:solidFill>
            </a:ln>
          </c:spPr>
          <c:marker>
            <c:symbol val="none"/>
          </c:marker>
          <c:cat>
            <c:numRef>
              <c:f>Production!$B$25:$H$25</c:f>
              <c:numCache>
                <c:formatCode>General</c:formatCode>
                <c:ptCount val="7"/>
                <c:pt idx="0">
                  <c:v>2005</c:v>
                </c:pt>
                <c:pt idx="1">
                  <c:v>2006</c:v>
                </c:pt>
                <c:pt idx="2">
                  <c:v>2007</c:v>
                </c:pt>
                <c:pt idx="3">
                  <c:v>2008</c:v>
                </c:pt>
                <c:pt idx="4">
                  <c:v>2009</c:v>
                </c:pt>
                <c:pt idx="5">
                  <c:v>2010</c:v>
                </c:pt>
                <c:pt idx="6">
                  <c:v>2011</c:v>
                </c:pt>
              </c:numCache>
            </c:numRef>
          </c:cat>
          <c:val>
            <c:numRef>
              <c:f>Production!$B$34:$H$34</c:f>
              <c:numCache>
                <c:formatCode>General</c:formatCode>
                <c:ptCount val="7"/>
                <c:pt idx="0">
                  <c:v>12688</c:v>
                </c:pt>
                <c:pt idx="1">
                  <c:v>13734</c:v>
                </c:pt>
                <c:pt idx="2">
                  <c:v>12825</c:v>
                </c:pt>
                <c:pt idx="3">
                  <c:v>16503</c:v>
                </c:pt>
                <c:pt idx="4">
                  <c:v>13300</c:v>
                </c:pt>
                <c:pt idx="5">
                  <c:v>19873</c:v>
                </c:pt>
                <c:pt idx="6">
                  <c:v>22619</c:v>
                </c:pt>
              </c:numCache>
            </c:numRef>
          </c:val>
        </c:ser>
        <c:marker val="1"/>
        <c:axId val="58534912"/>
        <c:axId val="58540800"/>
      </c:lineChart>
      <c:catAx>
        <c:axId val="58531840"/>
        <c:scaling>
          <c:orientation val="minMax"/>
        </c:scaling>
        <c:axPos val="b"/>
        <c:numFmt formatCode="General" sourceLinked="1"/>
        <c:tickLblPos val="nextTo"/>
        <c:txPr>
          <a:bodyPr/>
          <a:lstStyle/>
          <a:p>
            <a:pPr>
              <a:defRPr sz="1500"/>
            </a:pPr>
            <a:endParaRPr lang="en-US"/>
          </a:p>
        </c:txPr>
        <c:crossAx val="58533376"/>
        <c:crosses val="autoZero"/>
        <c:auto val="1"/>
        <c:lblAlgn val="ctr"/>
        <c:lblOffset val="100"/>
      </c:catAx>
      <c:valAx>
        <c:axId val="58533376"/>
        <c:scaling>
          <c:orientation val="minMax"/>
        </c:scaling>
        <c:axPos val="l"/>
        <c:majorGridlines/>
        <c:numFmt formatCode="0%" sourceLinked="1"/>
        <c:tickLblPos val="nextTo"/>
        <c:txPr>
          <a:bodyPr/>
          <a:lstStyle/>
          <a:p>
            <a:pPr>
              <a:defRPr sz="1500"/>
            </a:pPr>
            <a:endParaRPr lang="en-US"/>
          </a:p>
        </c:txPr>
        <c:crossAx val="58531840"/>
        <c:crosses val="autoZero"/>
        <c:crossBetween val="between"/>
      </c:valAx>
      <c:catAx>
        <c:axId val="58534912"/>
        <c:scaling>
          <c:orientation val="minMax"/>
        </c:scaling>
        <c:delete val="1"/>
        <c:axPos val="b"/>
        <c:numFmt formatCode="General" sourceLinked="1"/>
        <c:tickLblPos val="none"/>
        <c:crossAx val="58540800"/>
        <c:crosses val="autoZero"/>
        <c:auto val="1"/>
        <c:lblAlgn val="ctr"/>
        <c:lblOffset val="100"/>
      </c:catAx>
      <c:valAx>
        <c:axId val="58540800"/>
        <c:scaling>
          <c:orientation val="minMax"/>
        </c:scaling>
        <c:axPos val="r"/>
        <c:numFmt formatCode="General" sourceLinked="1"/>
        <c:tickLblPos val="nextTo"/>
        <c:txPr>
          <a:bodyPr/>
          <a:lstStyle/>
          <a:p>
            <a:pPr>
              <a:defRPr sz="1500"/>
            </a:pPr>
            <a:endParaRPr lang="en-US"/>
          </a:p>
        </c:txPr>
        <c:crossAx val="58534912"/>
        <c:crosses val="max"/>
        <c:crossBetween val="between"/>
      </c:valAx>
    </c:plotArea>
    <c:legend>
      <c:legendPos val="b"/>
      <c:layout/>
      <c:txPr>
        <a:bodyPr/>
        <a:lstStyle/>
        <a:p>
          <a:pPr>
            <a:defRPr sz="1500"/>
          </a:pPr>
          <a:endParaRPr lang="en-U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Land!$Q$2</c:f>
              <c:strCache>
                <c:ptCount val="1"/>
                <c:pt idx="0">
                  <c:v>2000</c:v>
                </c:pt>
              </c:strCache>
            </c:strRef>
          </c:tx>
          <c:spPr>
            <a:solidFill>
              <a:srgbClr val="0070C0"/>
            </a:solidFill>
          </c:spPr>
          <c:cat>
            <c:strRef>
              <c:f>Land!$P$3:$P$11</c:f>
              <c:strCache>
                <c:ptCount val="9"/>
                <c:pt idx="0">
                  <c:v>Belarus</c:v>
                </c:pt>
                <c:pt idx="1">
                  <c:v>Moldova</c:v>
                </c:pt>
                <c:pt idx="2">
                  <c:v>Ukraine</c:v>
                </c:pt>
                <c:pt idx="3">
                  <c:v>Armenia</c:v>
                </c:pt>
                <c:pt idx="4">
                  <c:v>Azerbaijan</c:v>
                </c:pt>
                <c:pt idx="5">
                  <c:v>Georgia</c:v>
                </c:pt>
                <c:pt idx="6">
                  <c:v>UE-15</c:v>
                </c:pt>
                <c:pt idx="7">
                  <c:v>Noi membri UE</c:v>
                </c:pt>
                <c:pt idx="8">
                  <c:v>Europa de Est</c:v>
                </c:pt>
              </c:strCache>
            </c:strRef>
          </c:cat>
          <c:val>
            <c:numRef>
              <c:f>Land!$Q$3:$Q$11</c:f>
              <c:numCache>
                <c:formatCode>0%</c:formatCode>
                <c:ptCount val="9"/>
                <c:pt idx="0">
                  <c:v>0.66249716452250562</c:v>
                </c:pt>
                <c:pt idx="1">
                  <c:v>0.711210445829902</c:v>
                </c:pt>
                <c:pt idx="2">
                  <c:v>0.7562764470084401</c:v>
                </c:pt>
                <c:pt idx="3">
                  <c:v>0.35525370130803507</c:v>
                </c:pt>
                <c:pt idx="4">
                  <c:v>0.38511518015357371</c:v>
                </c:pt>
                <c:pt idx="5">
                  <c:v>0.26433333333333325</c:v>
                </c:pt>
                <c:pt idx="6">
                  <c:v>0.52451809025952811</c:v>
                </c:pt>
                <c:pt idx="7">
                  <c:v>0.71002117513385132</c:v>
                </c:pt>
                <c:pt idx="8">
                  <c:v>0.68164274910309164</c:v>
                </c:pt>
              </c:numCache>
            </c:numRef>
          </c:val>
        </c:ser>
        <c:ser>
          <c:idx val="1"/>
          <c:order val="1"/>
          <c:tx>
            <c:strRef>
              <c:f>Land!$R$2</c:f>
              <c:strCache>
                <c:ptCount val="1"/>
                <c:pt idx="0">
                  <c:v>2003</c:v>
                </c:pt>
              </c:strCache>
            </c:strRef>
          </c:tx>
          <c:spPr>
            <a:solidFill>
              <a:srgbClr val="FF0000"/>
            </a:solidFill>
          </c:spPr>
          <c:cat>
            <c:strRef>
              <c:f>Land!$P$3:$P$11</c:f>
              <c:strCache>
                <c:ptCount val="9"/>
                <c:pt idx="0">
                  <c:v>Belarus</c:v>
                </c:pt>
                <c:pt idx="1">
                  <c:v>Moldova</c:v>
                </c:pt>
                <c:pt idx="2">
                  <c:v>Ukraine</c:v>
                </c:pt>
                <c:pt idx="3">
                  <c:v>Armenia</c:v>
                </c:pt>
                <c:pt idx="4">
                  <c:v>Azerbaijan</c:v>
                </c:pt>
                <c:pt idx="5">
                  <c:v>Georgia</c:v>
                </c:pt>
                <c:pt idx="6">
                  <c:v>UE-15</c:v>
                </c:pt>
                <c:pt idx="7">
                  <c:v>Noi membri UE</c:v>
                </c:pt>
                <c:pt idx="8">
                  <c:v>Europa de Est</c:v>
                </c:pt>
              </c:strCache>
            </c:strRef>
          </c:cat>
          <c:val>
            <c:numRef>
              <c:f>Land!$R$3:$R$11</c:f>
              <c:numCache>
                <c:formatCode>0%</c:formatCode>
                <c:ptCount val="9"/>
                <c:pt idx="0">
                  <c:v>0.61149483347425571</c:v>
                </c:pt>
                <c:pt idx="1">
                  <c:v>0.72720814586786597</c:v>
                </c:pt>
                <c:pt idx="2">
                  <c:v>0.75519718011853365</c:v>
                </c:pt>
                <c:pt idx="3">
                  <c:v>0.35525370130803507</c:v>
                </c:pt>
                <c:pt idx="4">
                  <c:v>0.38667816430404295</c:v>
                </c:pt>
                <c:pt idx="5">
                  <c:v>0.26679973386560218</c:v>
                </c:pt>
                <c:pt idx="6">
                  <c:v>0.53195359431299061</c:v>
                </c:pt>
                <c:pt idx="7">
                  <c:v>0.69702031885424631</c:v>
                </c:pt>
                <c:pt idx="8">
                  <c:v>0.67437861865100224</c:v>
                </c:pt>
              </c:numCache>
            </c:numRef>
          </c:val>
        </c:ser>
        <c:ser>
          <c:idx val="2"/>
          <c:order val="2"/>
          <c:tx>
            <c:strRef>
              <c:f>Land!$S$2</c:f>
              <c:strCache>
                <c:ptCount val="1"/>
                <c:pt idx="0">
                  <c:v>2006</c:v>
                </c:pt>
              </c:strCache>
            </c:strRef>
          </c:tx>
          <c:spPr>
            <a:solidFill>
              <a:srgbClr val="00B050"/>
            </a:solidFill>
          </c:spPr>
          <c:cat>
            <c:strRef>
              <c:f>Land!$P$3:$P$11</c:f>
              <c:strCache>
                <c:ptCount val="9"/>
                <c:pt idx="0">
                  <c:v>Belarus</c:v>
                </c:pt>
                <c:pt idx="1">
                  <c:v>Moldova</c:v>
                </c:pt>
                <c:pt idx="2">
                  <c:v>Ukraine</c:v>
                </c:pt>
                <c:pt idx="3">
                  <c:v>Armenia</c:v>
                </c:pt>
                <c:pt idx="4">
                  <c:v>Azerbaijan</c:v>
                </c:pt>
                <c:pt idx="5">
                  <c:v>Georgia</c:v>
                </c:pt>
                <c:pt idx="6">
                  <c:v>UE-15</c:v>
                </c:pt>
                <c:pt idx="7">
                  <c:v>Noi membri UE</c:v>
                </c:pt>
                <c:pt idx="8">
                  <c:v>Europa de Est</c:v>
                </c:pt>
              </c:strCache>
            </c:strRef>
          </c:cat>
          <c:val>
            <c:numRef>
              <c:f>Land!$S$3:$S$11</c:f>
              <c:numCache>
                <c:formatCode>0%</c:formatCode>
                <c:ptCount val="9"/>
                <c:pt idx="0">
                  <c:v>0.61652327794410655</c:v>
                </c:pt>
                <c:pt idx="1">
                  <c:v>0.7279803033913117</c:v>
                </c:pt>
                <c:pt idx="2">
                  <c:v>0.75643628988075085</c:v>
                </c:pt>
                <c:pt idx="3">
                  <c:v>0.21266904583020296</c:v>
                </c:pt>
                <c:pt idx="4">
                  <c:v>0.38715306980656028</c:v>
                </c:pt>
                <c:pt idx="5">
                  <c:v>0.18924247801569477</c:v>
                </c:pt>
                <c:pt idx="6">
                  <c:v>0.5218634217900735</c:v>
                </c:pt>
                <c:pt idx="7">
                  <c:v>0.70325843938987975</c:v>
                </c:pt>
                <c:pt idx="8">
                  <c:v>0.66741096961520341</c:v>
                </c:pt>
              </c:numCache>
            </c:numRef>
          </c:val>
        </c:ser>
        <c:ser>
          <c:idx val="3"/>
          <c:order val="3"/>
          <c:tx>
            <c:strRef>
              <c:f>Land!$T$2</c:f>
              <c:strCache>
                <c:ptCount val="1"/>
                <c:pt idx="0">
                  <c:v>2011</c:v>
                </c:pt>
              </c:strCache>
            </c:strRef>
          </c:tx>
          <c:spPr>
            <a:solidFill>
              <a:srgbClr val="00B0F0"/>
            </a:solidFill>
          </c:spPr>
          <c:cat>
            <c:strRef>
              <c:f>Land!$P$3:$P$11</c:f>
              <c:strCache>
                <c:ptCount val="9"/>
                <c:pt idx="0">
                  <c:v>Belarus</c:v>
                </c:pt>
                <c:pt idx="1">
                  <c:v>Moldova</c:v>
                </c:pt>
                <c:pt idx="2">
                  <c:v>Ukraine</c:v>
                </c:pt>
                <c:pt idx="3">
                  <c:v>Armenia</c:v>
                </c:pt>
                <c:pt idx="4">
                  <c:v>Azerbaijan</c:v>
                </c:pt>
                <c:pt idx="5">
                  <c:v>Georgia</c:v>
                </c:pt>
                <c:pt idx="6">
                  <c:v>UE-15</c:v>
                </c:pt>
                <c:pt idx="7">
                  <c:v>Noi membri UE</c:v>
                </c:pt>
                <c:pt idx="8">
                  <c:v>Europa de Est</c:v>
                </c:pt>
              </c:strCache>
            </c:strRef>
          </c:cat>
          <c:val>
            <c:numRef>
              <c:f>Land!$T$3:$T$11</c:f>
              <c:numCache>
                <c:formatCode>0%</c:formatCode>
                <c:ptCount val="9"/>
                <c:pt idx="0">
                  <c:v>0.62050935316655431</c:v>
                </c:pt>
                <c:pt idx="1">
                  <c:v>0.72479833463440102</c:v>
                </c:pt>
                <c:pt idx="2">
                  <c:v>0.75971900787806579</c:v>
                </c:pt>
                <c:pt idx="3">
                  <c:v>0.21627347135291294</c:v>
                </c:pt>
                <c:pt idx="4">
                  <c:v>0.40301346441547342</c:v>
                </c:pt>
                <c:pt idx="5">
                  <c:v>0.16767922235722971</c:v>
                </c:pt>
                <c:pt idx="6">
                  <c:v>0.52516147853511863</c:v>
                </c:pt>
                <c:pt idx="7">
                  <c:v>0.70933942278378803</c:v>
                </c:pt>
                <c:pt idx="8">
                  <c:v>0.6716373210128137</c:v>
                </c:pt>
              </c:numCache>
            </c:numRef>
          </c:val>
        </c:ser>
        <c:axId val="58579968"/>
        <c:axId val="58659584"/>
      </c:barChart>
      <c:catAx>
        <c:axId val="58579968"/>
        <c:scaling>
          <c:orientation val="minMax"/>
        </c:scaling>
        <c:axPos val="b"/>
        <c:numFmt formatCode="General" sourceLinked="1"/>
        <c:tickLblPos val="nextTo"/>
        <c:txPr>
          <a:bodyPr/>
          <a:lstStyle/>
          <a:p>
            <a:pPr>
              <a:defRPr sz="1500"/>
            </a:pPr>
            <a:endParaRPr lang="en-US"/>
          </a:p>
        </c:txPr>
        <c:crossAx val="58659584"/>
        <c:crosses val="autoZero"/>
        <c:auto val="1"/>
        <c:lblAlgn val="ctr"/>
        <c:lblOffset val="100"/>
      </c:catAx>
      <c:valAx>
        <c:axId val="58659584"/>
        <c:scaling>
          <c:orientation val="minMax"/>
        </c:scaling>
        <c:axPos val="l"/>
        <c:majorGridlines/>
        <c:numFmt formatCode="0%" sourceLinked="1"/>
        <c:tickLblPos val="nextTo"/>
        <c:txPr>
          <a:bodyPr/>
          <a:lstStyle/>
          <a:p>
            <a:pPr>
              <a:defRPr sz="1800"/>
            </a:pPr>
            <a:endParaRPr lang="en-US"/>
          </a:p>
        </c:txPr>
        <c:crossAx val="58579968"/>
        <c:crosses val="autoZero"/>
        <c:crossBetween val="between"/>
      </c:valAx>
    </c:plotArea>
    <c:legend>
      <c:legendPos val="r"/>
      <c:layout/>
      <c:txPr>
        <a:bodyPr/>
        <a:lstStyle/>
        <a:p>
          <a:pPr>
            <a:defRPr sz="1500"/>
          </a:pPr>
          <a:endParaRPr lang="en-US"/>
        </a:p>
      </c:txP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Comparative!$C$403</c:f>
              <c:strCache>
                <c:ptCount val="1"/>
                <c:pt idx="0">
                  <c:v>2000</c:v>
                </c:pt>
              </c:strCache>
            </c:strRef>
          </c:tx>
          <c:spPr>
            <a:solidFill>
              <a:srgbClr val="0070C0"/>
            </a:solidFill>
          </c:spPr>
          <c:cat>
            <c:strRef>
              <c:f>Comparative!$B$404:$B$412</c:f>
              <c:strCache>
                <c:ptCount val="9"/>
                <c:pt idx="0">
                  <c:v>Armenia</c:v>
                </c:pt>
                <c:pt idx="1">
                  <c:v>Azerbaijan</c:v>
                </c:pt>
                <c:pt idx="2">
                  <c:v>Belarus</c:v>
                </c:pt>
                <c:pt idx="3">
                  <c:v>Georgia</c:v>
                </c:pt>
                <c:pt idx="4">
                  <c:v>Moldova</c:v>
                </c:pt>
                <c:pt idx="5">
                  <c:v>Ucraina</c:v>
                </c:pt>
                <c:pt idx="6">
                  <c:v>UE-15</c:v>
                </c:pt>
                <c:pt idx="7">
                  <c:v>Noi membri</c:v>
                </c:pt>
                <c:pt idx="8">
                  <c:v>Europa de Est</c:v>
                </c:pt>
              </c:strCache>
            </c:strRef>
          </c:cat>
          <c:val>
            <c:numRef>
              <c:f>Comparative!$C$404:$C$412</c:f>
              <c:numCache>
                <c:formatCode>0.00</c:formatCode>
                <c:ptCount val="9"/>
                <c:pt idx="0">
                  <c:v>1.4102180924098726</c:v>
                </c:pt>
                <c:pt idx="1">
                  <c:v>2.3351994456288634</c:v>
                </c:pt>
                <c:pt idx="2">
                  <c:v>1.9516887558785805</c:v>
                </c:pt>
                <c:pt idx="3">
                  <c:v>1.3624598846765998</c:v>
                </c:pt>
                <c:pt idx="4">
                  <c:v>2.0327539479300043</c:v>
                </c:pt>
                <c:pt idx="5">
                  <c:v>1.9507768199547681</c:v>
                </c:pt>
                <c:pt idx="6">
                  <c:v>5.7394879269257775</c:v>
                </c:pt>
                <c:pt idx="7">
                  <c:v>2.6028751972936872</c:v>
                </c:pt>
                <c:pt idx="8">
                  <c:v>1.9544093435691501</c:v>
                </c:pt>
              </c:numCache>
            </c:numRef>
          </c:val>
        </c:ser>
        <c:ser>
          <c:idx val="1"/>
          <c:order val="1"/>
          <c:tx>
            <c:strRef>
              <c:f>Comparative!$D$403</c:f>
              <c:strCache>
                <c:ptCount val="1"/>
                <c:pt idx="0">
                  <c:v>2003</c:v>
                </c:pt>
              </c:strCache>
            </c:strRef>
          </c:tx>
          <c:spPr>
            <a:solidFill>
              <a:srgbClr val="FF0000"/>
            </a:solidFill>
          </c:spPr>
          <c:cat>
            <c:strRef>
              <c:f>Comparative!$B$404:$B$412</c:f>
              <c:strCache>
                <c:ptCount val="9"/>
                <c:pt idx="0">
                  <c:v>Armenia</c:v>
                </c:pt>
                <c:pt idx="1">
                  <c:v>Azerbaijan</c:v>
                </c:pt>
                <c:pt idx="2">
                  <c:v>Belarus</c:v>
                </c:pt>
                <c:pt idx="3">
                  <c:v>Georgia</c:v>
                </c:pt>
                <c:pt idx="4">
                  <c:v>Moldova</c:v>
                </c:pt>
                <c:pt idx="5">
                  <c:v>Ucraina</c:v>
                </c:pt>
                <c:pt idx="6">
                  <c:v>UE-15</c:v>
                </c:pt>
                <c:pt idx="7">
                  <c:v>Noi membri</c:v>
                </c:pt>
                <c:pt idx="8">
                  <c:v>Europa de Est</c:v>
                </c:pt>
              </c:strCache>
            </c:strRef>
          </c:cat>
          <c:val>
            <c:numRef>
              <c:f>Comparative!$D$404:$D$412</c:f>
              <c:numCache>
                <c:formatCode>0.00</c:formatCode>
                <c:ptCount val="9"/>
                <c:pt idx="0">
                  <c:v>1.589099457950065</c:v>
                </c:pt>
                <c:pt idx="1">
                  <c:v>2.6041463341342213</c:v>
                </c:pt>
                <c:pt idx="2">
                  <c:v>2.4270339052584</c:v>
                </c:pt>
                <c:pt idx="3">
                  <c:v>2.1368901894596153</c:v>
                </c:pt>
                <c:pt idx="4">
                  <c:v>1.8616810908162653</c:v>
                </c:pt>
                <c:pt idx="5">
                  <c:v>1.8490821546795071</c:v>
                </c:pt>
                <c:pt idx="6">
                  <c:v>5.1723288792535085</c:v>
                </c:pt>
                <c:pt idx="7">
                  <c:v>2.8420338780855632</c:v>
                </c:pt>
                <c:pt idx="8">
                  <c:v>1.973684300603004</c:v>
                </c:pt>
              </c:numCache>
            </c:numRef>
          </c:val>
        </c:ser>
        <c:ser>
          <c:idx val="2"/>
          <c:order val="2"/>
          <c:tx>
            <c:strRef>
              <c:f>Comparative!$E$403</c:f>
              <c:strCache>
                <c:ptCount val="1"/>
                <c:pt idx="0">
                  <c:v>2006</c:v>
                </c:pt>
              </c:strCache>
            </c:strRef>
          </c:tx>
          <c:spPr>
            <a:solidFill>
              <a:srgbClr val="00B050"/>
            </a:solidFill>
          </c:spPr>
          <c:cat>
            <c:strRef>
              <c:f>Comparative!$B$404:$B$412</c:f>
              <c:strCache>
                <c:ptCount val="9"/>
                <c:pt idx="0">
                  <c:v>Armenia</c:v>
                </c:pt>
                <c:pt idx="1">
                  <c:v>Azerbaijan</c:v>
                </c:pt>
                <c:pt idx="2">
                  <c:v>Belarus</c:v>
                </c:pt>
                <c:pt idx="3">
                  <c:v>Georgia</c:v>
                </c:pt>
                <c:pt idx="4">
                  <c:v>Moldova</c:v>
                </c:pt>
                <c:pt idx="5">
                  <c:v>Ucraina</c:v>
                </c:pt>
                <c:pt idx="6">
                  <c:v>UE-15</c:v>
                </c:pt>
                <c:pt idx="7">
                  <c:v>Noi membri</c:v>
                </c:pt>
                <c:pt idx="8">
                  <c:v>Europa de Est</c:v>
                </c:pt>
              </c:strCache>
            </c:strRef>
          </c:cat>
          <c:val>
            <c:numRef>
              <c:f>Comparative!$E$404:$E$412</c:f>
              <c:numCache>
                <c:formatCode>0.00</c:formatCode>
                <c:ptCount val="9"/>
                <c:pt idx="0">
                  <c:v>1.3642497175571544</c:v>
                </c:pt>
                <c:pt idx="1">
                  <c:v>2.5993435802014484</c:v>
                </c:pt>
                <c:pt idx="2">
                  <c:v>2.5551095917378541</c:v>
                </c:pt>
                <c:pt idx="3">
                  <c:v>1.5838321872062533</c:v>
                </c:pt>
                <c:pt idx="4">
                  <c:v>2.5501876183372554</c:v>
                </c:pt>
                <c:pt idx="5">
                  <c:v>2.4277981033246157</c:v>
                </c:pt>
                <c:pt idx="6">
                  <c:v>5.6031126732804299</c:v>
                </c:pt>
                <c:pt idx="7">
                  <c:v>3.2252398507037934</c:v>
                </c:pt>
                <c:pt idx="8">
                  <c:v>2.4380299964126926</c:v>
                </c:pt>
              </c:numCache>
            </c:numRef>
          </c:val>
        </c:ser>
        <c:ser>
          <c:idx val="3"/>
          <c:order val="3"/>
          <c:tx>
            <c:strRef>
              <c:f>Comparative!$F$403</c:f>
              <c:strCache>
                <c:ptCount val="1"/>
                <c:pt idx="0">
                  <c:v>2011</c:v>
                </c:pt>
              </c:strCache>
            </c:strRef>
          </c:tx>
          <c:spPr>
            <a:solidFill>
              <a:srgbClr val="00B0F0"/>
            </a:solidFill>
          </c:spPr>
          <c:cat>
            <c:strRef>
              <c:f>Comparative!$B$404:$B$412</c:f>
              <c:strCache>
                <c:ptCount val="9"/>
                <c:pt idx="0">
                  <c:v>Armenia</c:v>
                </c:pt>
                <c:pt idx="1">
                  <c:v>Azerbaijan</c:v>
                </c:pt>
                <c:pt idx="2">
                  <c:v>Belarus</c:v>
                </c:pt>
                <c:pt idx="3">
                  <c:v>Georgia</c:v>
                </c:pt>
                <c:pt idx="4">
                  <c:v>Moldova</c:v>
                </c:pt>
                <c:pt idx="5">
                  <c:v>Ucraina</c:v>
                </c:pt>
                <c:pt idx="6">
                  <c:v>UE-15</c:v>
                </c:pt>
                <c:pt idx="7">
                  <c:v>Noi membri</c:v>
                </c:pt>
                <c:pt idx="8">
                  <c:v>Europa de Est</c:v>
                </c:pt>
              </c:strCache>
            </c:strRef>
          </c:cat>
          <c:val>
            <c:numRef>
              <c:f>Comparative!$F$404:$F$412</c:f>
              <c:numCache>
                <c:formatCode>0.00</c:formatCode>
                <c:ptCount val="9"/>
                <c:pt idx="0">
                  <c:v>2.7415983580755254</c:v>
                </c:pt>
                <c:pt idx="1">
                  <c:v>2.4844087131385542</c:v>
                </c:pt>
                <c:pt idx="2">
                  <c:v>3.2503040154163187</c:v>
                </c:pt>
                <c:pt idx="3">
                  <c:v>2.2013557233091974</c:v>
                </c:pt>
                <c:pt idx="4">
                  <c:v>2.8658973602199391</c:v>
                </c:pt>
                <c:pt idx="5">
                  <c:v>3.7540973760777314</c:v>
                </c:pt>
                <c:pt idx="6">
                  <c:v>5.9127201806471419</c:v>
                </c:pt>
                <c:pt idx="7">
                  <c:v>3.9381987706335866</c:v>
                </c:pt>
                <c:pt idx="8">
                  <c:v>3.5670194407436915</c:v>
                </c:pt>
              </c:numCache>
            </c:numRef>
          </c:val>
        </c:ser>
        <c:axId val="58698368"/>
        <c:axId val="58704256"/>
      </c:barChart>
      <c:catAx>
        <c:axId val="58698368"/>
        <c:scaling>
          <c:orientation val="minMax"/>
        </c:scaling>
        <c:axPos val="b"/>
        <c:numFmt formatCode="General" sourceLinked="1"/>
        <c:tickLblPos val="nextTo"/>
        <c:txPr>
          <a:bodyPr/>
          <a:lstStyle/>
          <a:p>
            <a:pPr>
              <a:defRPr sz="1500"/>
            </a:pPr>
            <a:endParaRPr lang="en-US"/>
          </a:p>
        </c:txPr>
        <c:crossAx val="58704256"/>
        <c:crosses val="autoZero"/>
        <c:auto val="1"/>
        <c:lblAlgn val="ctr"/>
        <c:lblOffset val="100"/>
      </c:catAx>
      <c:valAx>
        <c:axId val="58704256"/>
        <c:scaling>
          <c:orientation val="minMax"/>
        </c:scaling>
        <c:axPos val="l"/>
        <c:majorGridlines/>
        <c:numFmt formatCode="0.00" sourceLinked="1"/>
        <c:tickLblPos val="nextTo"/>
        <c:txPr>
          <a:bodyPr/>
          <a:lstStyle/>
          <a:p>
            <a:pPr>
              <a:defRPr sz="1600"/>
            </a:pPr>
            <a:endParaRPr lang="en-US"/>
          </a:p>
        </c:txPr>
        <c:crossAx val="58698368"/>
        <c:crosses val="autoZero"/>
        <c:crossBetween val="between"/>
      </c:valAx>
    </c:plotArea>
    <c:legend>
      <c:legendPos val="b"/>
      <c:layout/>
      <c:txPr>
        <a:bodyPr/>
        <a:lstStyle/>
        <a:p>
          <a:pPr>
            <a:defRPr sz="1700"/>
          </a:pPr>
          <a:endParaRPr lang="en-US"/>
        </a:p>
      </c:txPr>
    </c:legend>
    <c:plotVisOnly val="1"/>
    <c:dispBlanksAs val="gap"/>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B197A-A4FF-4C1C-9808-86A33F54B776}" type="doc">
      <dgm:prSet loTypeId="urn:microsoft.com/office/officeart/2005/8/layout/radial5" loCatId="cycle" qsTypeId="urn:microsoft.com/office/officeart/2005/8/quickstyle/simple1#1" qsCatId="simple" csTypeId="urn:microsoft.com/office/officeart/2005/8/colors/colorful1#1" csCatId="colorful" phldr="1"/>
      <dgm:spPr/>
      <dgm:t>
        <a:bodyPr/>
        <a:lstStyle/>
        <a:p>
          <a:endParaRPr lang="en-US"/>
        </a:p>
      </dgm:t>
    </dgm:pt>
    <dgm:pt modelId="{EF36179B-23F6-4026-81A8-377D48A286DC}">
      <dgm:prSet phldrT="[Text]" custT="1"/>
      <dgm:spPr/>
      <dgm:t>
        <a:bodyPr/>
        <a:lstStyle/>
        <a:p>
          <a:r>
            <a:rPr lang="ro-RO" sz="2000" dirty="0" smtClean="0"/>
            <a:t>Puncte Tari</a:t>
          </a:r>
          <a:endParaRPr lang="en-US" sz="2000" dirty="0"/>
        </a:p>
      </dgm:t>
    </dgm:pt>
    <dgm:pt modelId="{08389295-80A0-4361-9275-DABF5FF1ACF7}" type="parTrans" cxnId="{9B544900-6D2E-4C6B-8BFE-124C99333361}">
      <dgm:prSet/>
      <dgm:spPr/>
      <dgm:t>
        <a:bodyPr/>
        <a:lstStyle/>
        <a:p>
          <a:endParaRPr lang="en-US" sz="1800"/>
        </a:p>
      </dgm:t>
    </dgm:pt>
    <dgm:pt modelId="{722C6FA6-3C8F-4163-8893-75228757E1FE}" type="sibTrans" cxnId="{9B544900-6D2E-4C6B-8BFE-124C99333361}">
      <dgm:prSet/>
      <dgm:spPr/>
      <dgm:t>
        <a:bodyPr/>
        <a:lstStyle/>
        <a:p>
          <a:endParaRPr lang="en-US" sz="1800"/>
        </a:p>
      </dgm:t>
    </dgm:pt>
    <dgm:pt modelId="{1888FE63-48DC-48D3-83CC-10B8A0C7BCE8}">
      <dgm:prSet phldrT="[Text]" custT="1"/>
      <dgm:spPr/>
      <dgm:t>
        <a:bodyPr/>
        <a:lstStyle/>
        <a:p>
          <a:r>
            <a:rPr lang="ro-RO" sz="1800" dirty="0" smtClean="0"/>
            <a:t>Tradiții vin, fructe, legume</a:t>
          </a:r>
          <a:endParaRPr lang="en-US" sz="1800" dirty="0"/>
        </a:p>
      </dgm:t>
    </dgm:pt>
    <dgm:pt modelId="{84B01673-C525-4DD8-B0D6-3015B4005386}" type="parTrans" cxnId="{F1B0C097-4F4A-45B4-953A-0F24FE34D6D7}">
      <dgm:prSet custT="1"/>
      <dgm:spPr/>
      <dgm:t>
        <a:bodyPr/>
        <a:lstStyle/>
        <a:p>
          <a:endParaRPr lang="en-US" sz="1800"/>
        </a:p>
      </dgm:t>
    </dgm:pt>
    <dgm:pt modelId="{48F705D6-2EEE-4C8A-A085-FCEE901E2CD7}" type="sibTrans" cxnId="{F1B0C097-4F4A-45B4-953A-0F24FE34D6D7}">
      <dgm:prSet/>
      <dgm:spPr/>
      <dgm:t>
        <a:bodyPr/>
        <a:lstStyle/>
        <a:p>
          <a:endParaRPr lang="en-US" sz="1800"/>
        </a:p>
      </dgm:t>
    </dgm:pt>
    <dgm:pt modelId="{A7A5431C-F70E-4FF6-9288-5F57AB364288}">
      <dgm:prSet phldrT="[Text]" custT="1"/>
      <dgm:spPr/>
      <dgm:t>
        <a:bodyPr/>
        <a:lstStyle/>
        <a:p>
          <a:r>
            <a:rPr lang="ro-RO" sz="1800" dirty="0" smtClean="0"/>
            <a:t>Proprie-</a:t>
          </a:r>
          <a:r>
            <a:rPr lang="ro-RO" sz="1800" dirty="0" err="1" smtClean="0"/>
            <a:t>tate</a:t>
          </a:r>
          <a:r>
            <a:rPr lang="ro-RO" sz="1800" dirty="0" smtClean="0"/>
            <a:t> privată</a:t>
          </a:r>
          <a:endParaRPr lang="en-US" sz="1800" dirty="0"/>
        </a:p>
      </dgm:t>
    </dgm:pt>
    <dgm:pt modelId="{FF85D699-B23F-4226-9F01-255BB20C1A85}" type="parTrans" cxnId="{C9E4091E-1CA7-4EF3-B993-E0D331C728C5}">
      <dgm:prSet custT="1"/>
      <dgm:spPr/>
      <dgm:t>
        <a:bodyPr/>
        <a:lstStyle/>
        <a:p>
          <a:endParaRPr lang="en-US" sz="1800"/>
        </a:p>
      </dgm:t>
    </dgm:pt>
    <dgm:pt modelId="{E23682D6-C5D3-4859-906B-7743ED48E47F}" type="sibTrans" cxnId="{C9E4091E-1CA7-4EF3-B993-E0D331C728C5}">
      <dgm:prSet/>
      <dgm:spPr/>
      <dgm:t>
        <a:bodyPr/>
        <a:lstStyle/>
        <a:p>
          <a:endParaRPr lang="en-US" sz="1800"/>
        </a:p>
      </dgm:t>
    </dgm:pt>
    <dgm:pt modelId="{2C70580F-046A-4F57-8092-5767D098F555}">
      <dgm:prSet phldrT="[Text]" custT="1"/>
      <dgm:spPr/>
      <dgm:t>
        <a:bodyPr/>
        <a:lstStyle/>
        <a:p>
          <a:r>
            <a:rPr lang="ro-RO" sz="1800" dirty="0" smtClean="0"/>
            <a:t>Balanță externă pozitivă</a:t>
          </a:r>
          <a:endParaRPr lang="en-US" sz="1800" dirty="0"/>
        </a:p>
      </dgm:t>
    </dgm:pt>
    <dgm:pt modelId="{65B16CCD-5B95-48BF-BDF4-C7A38E8AF52C}" type="parTrans" cxnId="{10AB85E1-72B4-4D2C-A85B-0D6CEDDC0495}">
      <dgm:prSet custT="1"/>
      <dgm:spPr/>
      <dgm:t>
        <a:bodyPr/>
        <a:lstStyle/>
        <a:p>
          <a:endParaRPr lang="en-US" sz="1800"/>
        </a:p>
      </dgm:t>
    </dgm:pt>
    <dgm:pt modelId="{5E767743-BDCA-4503-94A7-B2C3458416B9}" type="sibTrans" cxnId="{10AB85E1-72B4-4D2C-A85B-0D6CEDDC0495}">
      <dgm:prSet/>
      <dgm:spPr/>
      <dgm:t>
        <a:bodyPr/>
        <a:lstStyle/>
        <a:p>
          <a:endParaRPr lang="en-US" sz="1800"/>
        </a:p>
      </dgm:t>
    </dgm:pt>
    <dgm:pt modelId="{7663DA33-558A-4718-A0E5-57093CC8F5B4}">
      <dgm:prSet phldrT="[Text]" custT="1"/>
      <dgm:spPr/>
      <dgm:t>
        <a:bodyPr/>
        <a:lstStyle/>
        <a:p>
          <a:r>
            <a:rPr lang="ro-RO" sz="1800" dirty="0" smtClean="0"/>
            <a:t>Produc-</a:t>
          </a:r>
          <a:r>
            <a:rPr lang="ro-RO" sz="1800" dirty="0" err="1" smtClean="0"/>
            <a:t>tivitate</a:t>
          </a:r>
          <a:r>
            <a:rPr lang="ro-RO" sz="1800" dirty="0" smtClean="0"/>
            <a:t> în creștere</a:t>
          </a:r>
          <a:endParaRPr lang="en-US" sz="1800" dirty="0"/>
        </a:p>
      </dgm:t>
    </dgm:pt>
    <dgm:pt modelId="{EE6C86E6-67B0-4168-9AA6-3005254B360A}" type="sibTrans" cxnId="{E6814870-4051-465C-B614-7A2607D707A8}">
      <dgm:prSet/>
      <dgm:spPr/>
      <dgm:t>
        <a:bodyPr/>
        <a:lstStyle/>
        <a:p>
          <a:endParaRPr lang="en-US" sz="1800"/>
        </a:p>
      </dgm:t>
    </dgm:pt>
    <dgm:pt modelId="{C822CC17-C3C7-4A95-8FD1-FF802B59ED79}" type="parTrans" cxnId="{E6814870-4051-465C-B614-7A2607D707A8}">
      <dgm:prSet custT="1"/>
      <dgm:spPr/>
      <dgm:t>
        <a:bodyPr/>
        <a:lstStyle/>
        <a:p>
          <a:endParaRPr lang="en-US" sz="1800"/>
        </a:p>
      </dgm:t>
    </dgm:pt>
    <dgm:pt modelId="{F24CEA9B-0BAF-434D-BAA5-EF1D80DCE217}">
      <dgm:prSet phldrT="[Text]" custT="1"/>
      <dgm:spPr/>
      <dgm:t>
        <a:bodyPr/>
        <a:lstStyle/>
        <a:p>
          <a:r>
            <a:rPr lang="ro-RO" sz="1800" dirty="0" err="1" smtClean="0"/>
            <a:t>Extensi-une</a:t>
          </a:r>
          <a:r>
            <a:rPr lang="ro-RO" sz="1800" dirty="0" smtClean="0"/>
            <a:t> rurală</a:t>
          </a:r>
          <a:endParaRPr lang="en-US" sz="1800" dirty="0"/>
        </a:p>
      </dgm:t>
    </dgm:pt>
    <dgm:pt modelId="{5B923130-0259-409E-A51A-03AFE3F338D7}" type="parTrans" cxnId="{2693220E-82CA-4664-85AB-DBF34173EFE2}">
      <dgm:prSet custT="1"/>
      <dgm:spPr/>
      <dgm:t>
        <a:bodyPr/>
        <a:lstStyle/>
        <a:p>
          <a:endParaRPr lang="en-US" sz="1800"/>
        </a:p>
      </dgm:t>
    </dgm:pt>
    <dgm:pt modelId="{E3ADBF6E-4EDA-4BA1-B19B-2E0721908344}" type="sibTrans" cxnId="{2693220E-82CA-4664-85AB-DBF34173EFE2}">
      <dgm:prSet/>
      <dgm:spPr/>
      <dgm:t>
        <a:bodyPr/>
        <a:lstStyle/>
        <a:p>
          <a:endParaRPr lang="en-US" sz="1800"/>
        </a:p>
      </dgm:t>
    </dgm:pt>
    <dgm:pt modelId="{8AD0B956-A992-4C16-81CB-49308EE8BF25}">
      <dgm:prSet phldrT="[Text]" custT="1"/>
      <dgm:spPr/>
      <dgm:t>
        <a:bodyPr/>
        <a:lstStyle/>
        <a:p>
          <a:r>
            <a:rPr lang="ro-RO" sz="1800" dirty="0" err="1" smtClean="0"/>
            <a:t>Apropi</a:t>
          </a:r>
          <a:r>
            <a:rPr lang="ro-RO" sz="1800" dirty="0" smtClean="0"/>
            <a:t>-ere de piețe de export</a:t>
          </a:r>
          <a:endParaRPr lang="en-US" sz="1800" dirty="0"/>
        </a:p>
      </dgm:t>
    </dgm:pt>
    <dgm:pt modelId="{5EBEBDED-40E3-43E0-B90F-C693DBEADB3E}" type="parTrans" cxnId="{992F6CAE-4635-4A26-8937-10219593BB5F}">
      <dgm:prSet custT="1"/>
      <dgm:spPr/>
      <dgm:t>
        <a:bodyPr/>
        <a:lstStyle/>
        <a:p>
          <a:endParaRPr lang="en-US" sz="1800"/>
        </a:p>
      </dgm:t>
    </dgm:pt>
    <dgm:pt modelId="{21C75766-CFEE-4BE0-9B3F-3DE6A25C43D0}" type="sibTrans" cxnId="{992F6CAE-4635-4A26-8937-10219593BB5F}">
      <dgm:prSet/>
      <dgm:spPr/>
      <dgm:t>
        <a:bodyPr/>
        <a:lstStyle/>
        <a:p>
          <a:endParaRPr lang="en-US" sz="1800"/>
        </a:p>
      </dgm:t>
    </dgm:pt>
    <dgm:pt modelId="{2B7AA9C7-F839-4B9B-AC70-9DC8A1B4572A}" type="pres">
      <dgm:prSet presAssocID="{DF4B197A-A4FF-4C1C-9808-86A33F54B776}" presName="Name0" presStyleCnt="0">
        <dgm:presLayoutVars>
          <dgm:chMax val="1"/>
          <dgm:dir/>
          <dgm:animLvl val="ctr"/>
          <dgm:resizeHandles val="exact"/>
        </dgm:presLayoutVars>
      </dgm:prSet>
      <dgm:spPr/>
      <dgm:t>
        <a:bodyPr/>
        <a:lstStyle/>
        <a:p>
          <a:endParaRPr lang="en-US"/>
        </a:p>
      </dgm:t>
    </dgm:pt>
    <dgm:pt modelId="{CD5881A4-6ADB-43D3-8F50-F59717B5D1F9}" type="pres">
      <dgm:prSet presAssocID="{EF36179B-23F6-4026-81A8-377D48A286DC}" presName="centerShape" presStyleLbl="node0" presStyleIdx="0" presStyleCnt="1"/>
      <dgm:spPr/>
      <dgm:t>
        <a:bodyPr/>
        <a:lstStyle/>
        <a:p>
          <a:endParaRPr lang="en-US"/>
        </a:p>
      </dgm:t>
    </dgm:pt>
    <dgm:pt modelId="{ABA584C8-427E-4926-9C02-018DC17C3CFB}" type="pres">
      <dgm:prSet presAssocID="{84B01673-C525-4DD8-B0D6-3015B4005386}" presName="parTrans" presStyleLbl="sibTrans2D1" presStyleIdx="0" presStyleCnt="6"/>
      <dgm:spPr/>
      <dgm:t>
        <a:bodyPr/>
        <a:lstStyle/>
        <a:p>
          <a:endParaRPr lang="en-US"/>
        </a:p>
      </dgm:t>
    </dgm:pt>
    <dgm:pt modelId="{47A9CC22-2233-402B-AD3C-6EF46172283A}" type="pres">
      <dgm:prSet presAssocID="{84B01673-C525-4DD8-B0D6-3015B4005386}" presName="connectorText" presStyleLbl="sibTrans2D1" presStyleIdx="0" presStyleCnt="6"/>
      <dgm:spPr/>
      <dgm:t>
        <a:bodyPr/>
        <a:lstStyle/>
        <a:p>
          <a:endParaRPr lang="en-US"/>
        </a:p>
      </dgm:t>
    </dgm:pt>
    <dgm:pt modelId="{2EED59E9-4860-4C09-9430-D000DF234DB2}" type="pres">
      <dgm:prSet presAssocID="{1888FE63-48DC-48D3-83CC-10B8A0C7BCE8}" presName="node" presStyleLbl="node1" presStyleIdx="0" presStyleCnt="6">
        <dgm:presLayoutVars>
          <dgm:bulletEnabled val="1"/>
        </dgm:presLayoutVars>
      </dgm:prSet>
      <dgm:spPr/>
      <dgm:t>
        <a:bodyPr/>
        <a:lstStyle/>
        <a:p>
          <a:endParaRPr lang="en-US"/>
        </a:p>
      </dgm:t>
    </dgm:pt>
    <dgm:pt modelId="{90AAFEF7-9063-4F56-A953-08BF50B42898}" type="pres">
      <dgm:prSet presAssocID="{C822CC17-C3C7-4A95-8FD1-FF802B59ED79}" presName="parTrans" presStyleLbl="sibTrans2D1" presStyleIdx="1" presStyleCnt="6"/>
      <dgm:spPr/>
      <dgm:t>
        <a:bodyPr/>
        <a:lstStyle/>
        <a:p>
          <a:endParaRPr lang="en-US"/>
        </a:p>
      </dgm:t>
    </dgm:pt>
    <dgm:pt modelId="{4CCBFCBD-CA2E-4AA0-BD57-C0314F2E5C57}" type="pres">
      <dgm:prSet presAssocID="{C822CC17-C3C7-4A95-8FD1-FF802B59ED79}" presName="connectorText" presStyleLbl="sibTrans2D1" presStyleIdx="1" presStyleCnt="6"/>
      <dgm:spPr/>
      <dgm:t>
        <a:bodyPr/>
        <a:lstStyle/>
        <a:p>
          <a:endParaRPr lang="en-US"/>
        </a:p>
      </dgm:t>
    </dgm:pt>
    <dgm:pt modelId="{6050621D-6860-4468-8E60-9389535C3C34}" type="pres">
      <dgm:prSet presAssocID="{7663DA33-558A-4718-A0E5-57093CC8F5B4}" presName="node" presStyleLbl="node1" presStyleIdx="1" presStyleCnt="6">
        <dgm:presLayoutVars>
          <dgm:bulletEnabled val="1"/>
        </dgm:presLayoutVars>
      </dgm:prSet>
      <dgm:spPr/>
      <dgm:t>
        <a:bodyPr/>
        <a:lstStyle/>
        <a:p>
          <a:endParaRPr lang="en-US"/>
        </a:p>
      </dgm:t>
    </dgm:pt>
    <dgm:pt modelId="{559C8028-85F3-44AE-816F-87E37945C433}" type="pres">
      <dgm:prSet presAssocID="{FF85D699-B23F-4226-9F01-255BB20C1A85}" presName="parTrans" presStyleLbl="sibTrans2D1" presStyleIdx="2" presStyleCnt="6"/>
      <dgm:spPr/>
      <dgm:t>
        <a:bodyPr/>
        <a:lstStyle/>
        <a:p>
          <a:endParaRPr lang="en-US"/>
        </a:p>
      </dgm:t>
    </dgm:pt>
    <dgm:pt modelId="{36A8D8BF-B53C-470D-8BCB-1EFDF2B8AF07}" type="pres">
      <dgm:prSet presAssocID="{FF85D699-B23F-4226-9F01-255BB20C1A85}" presName="connectorText" presStyleLbl="sibTrans2D1" presStyleIdx="2" presStyleCnt="6"/>
      <dgm:spPr/>
      <dgm:t>
        <a:bodyPr/>
        <a:lstStyle/>
        <a:p>
          <a:endParaRPr lang="en-US"/>
        </a:p>
      </dgm:t>
    </dgm:pt>
    <dgm:pt modelId="{5E706F47-9F1C-4D3B-9C51-B05D34EF14C8}" type="pres">
      <dgm:prSet presAssocID="{A7A5431C-F70E-4FF6-9288-5F57AB364288}" presName="node" presStyleLbl="node1" presStyleIdx="2" presStyleCnt="6">
        <dgm:presLayoutVars>
          <dgm:bulletEnabled val="1"/>
        </dgm:presLayoutVars>
      </dgm:prSet>
      <dgm:spPr/>
      <dgm:t>
        <a:bodyPr/>
        <a:lstStyle/>
        <a:p>
          <a:endParaRPr lang="en-US"/>
        </a:p>
      </dgm:t>
    </dgm:pt>
    <dgm:pt modelId="{20E92144-55BE-4FF0-8AC5-7F4841A6DE79}" type="pres">
      <dgm:prSet presAssocID="{65B16CCD-5B95-48BF-BDF4-C7A38E8AF52C}" presName="parTrans" presStyleLbl="sibTrans2D1" presStyleIdx="3" presStyleCnt="6"/>
      <dgm:spPr/>
      <dgm:t>
        <a:bodyPr/>
        <a:lstStyle/>
        <a:p>
          <a:endParaRPr lang="en-US"/>
        </a:p>
      </dgm:t>
    </dgm:pt>
    <dgm:pt modelId="{4127DF40-F948-4939-A194-17F08C8AFCC5}" type="pres">
      <dgm:prSet presAssocID="{65B16CCD-5B95-48BF-BDF4-C7A38E8AF52C}" presName="connectorText" presStyleLbl="sibTrans2D1" presStyleIdx="3" presStyleCnt="6"/>
      <dgm:spPr/>
      <dgm:t>
        <a:bodyPr/>
        <a:lstStyle/>
        <a:p>
          <a:endParaRPr lang="en-US"/>
        </a:p>
      </dgm:t>
    </dgm:pt>
    <dgm:pt modelId="{E0C55E28-0C1A-4F30-B9BF-79E07BB346C0}" type="pres">
      <dgm:prSet presAssocID="{2C70580F-046A-4F57-8092-5767D098F555}" presName="node" presStyleLbl="node1" presStyleIdx="3" presStyleCnt="6">
        <dgm:presLayoutVars>
          <dgm:bulletEnabled val="1"/>
        </dgm:presLayoutVars>
      </dgm:prSet>
      <dgm:spPr/>
      <dgm:t>
        <a:bodyPr/>
        <a:lstStyle/>
        <a:p>
          <a:endParaRPr lang="en-US"/>
        </a:p>
      </dgm:t>
    </dgm:pt>
    <dgm:pt modelId="{1CAFC6BF-D217-4194-BC28-11D4C4A05EB8}" type="pres">
      <dgm:prSet presAssocID="{5B923130-0259-409E-A51A-03AFE3F338D7}" presName="parTrans" presStyleLbl="sibTrans2D1" presStyleIdx="4" presStyleCnt="6"/>
      <dgm:spPr/>
      <dgm:t>
        <a:bodyPr/>
        <a:lstStyle/>
        <a:p>
          <a:endParaRPr lang="en-US"/>
        </a:p>
      </dgm:t>
    </dgm:pt>
    <dgm:pt modelId="{5341F3EC-0736-4323-979B-B678CDCE7EE1}" type="pres">
      <dgm:prSet presAssocID="{5B923130-0259-409E-A51A-03AFE3F338D7}" presName="connectorText" presStyleLbl="sibTrans2D1" presStyleIdx="4" presStyleCnt="6"/>
      <dgm:spPr/>
      <dgm:t>
        <a:bodyPr/>
        <a:lstStyle/>
        <a:p>
          <a:endParaRPr lang="en-US"/>
        </a:p>
      </dgm:t>
    </dgm:pt>
    <dgm:pt modelId="{6A0A92D3-C067-4463-90D4-B698D86AB73B}" type="pres">
      <dgm:prSet presAssocID="{F24CEA9B-0BAF-434D-BAA5-EF1D80DCE217}" presName="node" presStyleLbl="node1" presStyleIdx="4" presStyleCnt="6">
        <dgm:presLayoutVars>
          <dgm:bulletEnabled val="1"/>
        </dgm:presLayoutVars>
      </dgm:prSet>
      <dgm:spPr/>
      <dgm:t>
        <a:bodyPr/>
        <a:lstStyle/>
        <a:p>
          <a:endParaRPr lang="en-US"/>
        </a:p>
      </dgm:t>
    </dgm:pt>
    <dgm:pt modelId="{B5BBBEB9-6D3A-43F0-8AC7-62BAF2A1ABD6}" type="pres">
      <dgm:prSet presAssocID="{5EBEBDED-40E3-43E0-B90F-C693DBEADB3E}" presName="parTrans" presStyleLbl="sibTrans2D1" presStyleIdx="5" presStyleCnt="6"/>
      <dgm:spPr/>
      <dgm:t>
        <a:bodyPr/>
        <a:lstStyle/>
        <a:p>
          <a:endParaRPr lang="en-US"/>
        </a:p>
      </dgm:t>
    </dgm:pt>
    <dgm:pt modelId="{B164A3EB-B98A-4ECF-9850-C4996C738DF8}" type="pres">
      <dgm:prSet presAssocID="{5EBEBDED-40E3-43E0-B90F-C693DBEADB3E}" presName="connectorText" presStyleLbl="sibTrans2D1" presStyleIdx="5" presStyleCnt="6"/>
      <dgm:spPr/>
      <dgm:t>
        <a:bodyPr/>
        <a:lstStyle/>
        <a:p>
          <a:endParaRPr lang="en-US"/>
        </a:p>
      </dgm:t>
    </dgm:pt>
    <dgm:pt modelId="{21023841-1602-466B-8C1F-B26669C8F726}" type="pres">
      <dgm:prSet presAssocID="{8AD0B956-A992-4C16-81CB-49308EE8BF25}" presName="node" presStyleLbl="node1" presStyleIdx="5" presStyleCnt="6" custRadScaleRad="101317" custRadScaleInc="4219">
        <dgm:presLayoutVars>
          <dgm:bulletEnabled val="1"/>
        </dgm:presLayoutVars>
      </dgm:prSet>
      <dgm:spPr/>
      <dgm:t>
        <a:bodyPr/>
        <a:lstStyle/>
        <a:p>
          <a:endParaRPr lang="en-US"/>
        </a:p>
      </dgm:t>
    </dgm:pt>
  </dgm:ptLst>
  <dgm:cxnLst>
    <dgm:cxn modelId="{EF11E9ED-E4B7-49E9-B34D-1C08F9B882E6}" type="presOf" srcId="{FF85D699-B23F-4226-9F01-255BB20C1A85}" destId="{36A8D8BF-B53C-470D-8BCB-1EFDF2B8AF07}" srcOrd="1" destOrd="0" presId="urn:microsoft.com/office/officeart/2005/8/layout/radial5"/>
    <dgm:cxn modelId="{FAE03A1E-68FB-4952-A8CB-69D2276EA51D}" type="presOf" srcId="{FF85D699-B23F-4226-9F01-255BB20C1A85}" destId="{559C8028-85F3-44AE-816F-87E37945C433}" srcOrd="0" destOrd="0" presId="urn:microsoft.com/office/officeart/2005/8/layout/radial5"/>
    <dgm:cxn modelId="{9B544900-6D2E-4C6B-8BFE-124C99333361}" srcId="{DF4B197A-A4FF-4C1C-9808-86A33F54B776}" destId="{EF36179B-23F6-4026-81A8-377D48A286DC}" srcOrd="0" destOrd="0" parTransId="{08389295-80A0-4361-9275-DABF5FF1ACF7}" sibTransId="{722C6FA6-3C8F-4163-8893-75228757E1FE}"/>
    <dgm:cxn modelId="{7ADBB0CD-30E4-4B27-BB9E-FFBED28E0C41}" type="presOf" srcId="{5B923130-0259-409E-A51A-03AFE3F338D7}" destId="{1CAFC6BF-D217-4194-BC28-11D4C4A05EB8}" srcOrd="0" destOrd="0" presId="urn:microsoft.com/office/officeart/2005/8/layout/radial5"/>
    <dgm:cxn modelId="{106C329C-79B5-45CE-B125-DCB474C4A1E9}" type="presOf" srcId="{65B16CCD-5B95-48BF-BDF4-C7A38E8AF52C}" destId="{20E92144-55BE-4FF0-8AC5-7F4841A6DE79}" srcOrd="0" destOrd="0" presId="urn:microsoft.com/office/officeart/2005/8/layout/radial5"/>
    <dgm:cxn modelId="{E6814870-4051-465C-B614-7A2607D707A8}" srcId="{EF36179B-23F6-4026-81A8-377D48A286DC}" destId="{7663DA33-558A-4718-A0E5-57093CC8F5B4}" srcOrd="1" destOrd="0" parTransId="{C822CC17-C3C7-4A95-8FD1-FF802B59ED79}" sibTransId="{EE6C86E6-67B0-4168-9AA6-3005254B360A}"/>
    <dgm:cxn modelId="{C68A4AFA-615B-4CF2-8C5C-EEE878405FCF}" type="presOf" srcId="{C822CC17-C3C7-4A95-8FD1-FF802B59ED79}" destId="{4CCBFCBD-CA2E-4AA0-BD57-C0314F2E5C57}" srcOrd="1" destOrd="0" presId="urn:microsoft.com/office/officeart/2005/8/layout/radial5"/>
    <dgm:cxn modelId="{B26697F2-0D51-493C-89B6-1C35659DF457}" type="presOf" srcId="{7663DA33-558A-4718-A0E5-57093CC8F5B4}" destId="{6050621D-6860-4468-8E60-9389535C3C34}" srcOrd="0" destOrd="0" presId="urn:microsoft.com/office/officeart/2005/8/layout/radial5"/>
    <dgm:cxn modelId="{EE03B011-E19C-434D-B7FC-407BF32917B0}" type="presOf" srcId="{1888FE63-48DC-48D3-83CC-10B8A0C7BCE8}" destId="{2EED59E9-4860-4C09-9430-D000DF234DB2}" srcOrd="0" destOrd="0" presId="urn:microsoft.com/office/officeart/2005/8/layout/radial5"/>
    <dgm:cxn modelId="{C737F596-FC1B-428A-9F28-9D685CDBE6C1}" type="presOf" srcId="{84B01673-C525-4DD8-B0D6-3015B4005386}" destId="{47A9CC22-2233-402B-AD3C-6EF46172283A}" srcOrd="1" destOrd="0" presId="urn:microsoft.com/office/officeart/2005/8/layout/radial5"/>
    <dgm:cxn modelId="{C9E4091E-1CA7-4EF3-B993-E0D331C728C5}" srcId="{EF36179B-23F6-4026-81A8-377D48A286DC}" destId="{A7A5431C-F70E-4FF6-9288-5F57AB364288}" srcOrd="2" destOrd="0" parTransId="{FF85D699-B23F-4226-9F01-255BB20C1A85}" sibTransId="{E23682D6-C5D3-4859-906B-7743ED48E47F}"/>
    <dgm:cxn modelId="{3C710D1D-F8DF-4657-92F0-C2BB54AB5549}" type="presOf" srcId="{EF36179B-23F6-4026-81A8-377D48A286DC}" destId="{CD5881A4-6ADB-43D3-8F50-F59717B5D1F9}" srcOrd="0" destOrd="0" presId="urn:microsoft.com/office/officeart/2005/8/layout/radial5"/>
    <dgm:cxn modelId="{34FF47E6-7346-4E78-898E-3249B765AD50}" type="presOf" srcId="{F24CEA9B-0BAF-434D-BAA5-EF1D80DCE217}" destId="{6A0A92D3-C067-4463-90D4-B698D86AB73B}" srcOrd="0" destOrd="0" presId="urn:microsoft.com/office/officeart/2005/8/layout/radial5"/>
    <dgm:cxn modelId="{73F9D0A8-EF86-4ECE-9217-283180F8476C}" type="presOf" srcId="{84B01673-C525-4DD8-B0D6-3015B4005386}" destId="{ABA584C8-427E-4926-9C02-018DC17C3CFB}" srcOrd="0" destOrd="0" presId="urn:microsoft.com/office/officeart/2005/8/layout/radial5"/>
    <dgm:cxn modelId="{E856A0E0-F6CC-4CA6-9038-E28802AEBB24}" type="presOf" srcId="{5EBEBDED-40E3-43E0-B90F-C693DBEADB3E}" destId="{B5BBBEB9-6D3A-43F0-8AC7-62BAF2A1ABD6}" srcOrd="0" destOrd="0" presId="urn:microsoft.com/office/officeart/2005/8/layout/radial5"/>
    <dgm:cxn modelId="{10AB85E1-72B4-4D2C-A85B-0D6CEDDC0495}" srcId="{EF36179B-23F6-4026-81A8-377D48A286DC}" destId="{2C70580F-046A-4F57-8092-5767D098F555}" srcOrd="3" destOrd="0" parTransId="{65B16CCD-5B95-48BF-BDF4-C7A38E8AF52C}" sibTransId="{5E767743-BDCA-4503-94A7-B2C3458416B9}"/>
    <dgm:cxn modelId="{2E145C28-4A89-4F98-9697-74222DB1DF64}" type="presOf" srcId="{5B923130-0259-409E-A51A-03AFE3F338D7}" destId="{5341F3EC-0736-4323-979B-B678CDCE7EE1}" srcOrd="1" destOrd="0" presId="urn:microsoft.com/office/officeart/2005/8/layout/radial5"/>
    <dgm:cxn modelId="{9112B165-2F8A-40AE-BF09-E1ED69EEC0EE}" type="presOf" srcId="{2C70580F-046A-4F57-8092-5767D098F555}" destId="{E0C55E28-0C1A-4F30-B9BF-79E07BB346C0}" srcOrd="0" destOrd="0" presId="urn:microsoft.com/office/officeart/2005/8/layout/radial5"/>
    <dgm:cxn modelId="{111E7E25-DCCF-4CAA-9354-6DC48ADB1A57}" type="presOf" srcId="{DF4B197A-A4FF-4C1C-9808-86A33F54B776}" destId="{2B7AA9C7-F839-4B9B-AC70-9DC8A1B4572A}" srcOrd="0" destOrd="0" presId="urn:microsoft.com/office/officeart/2005/8/layout/radial5"/>
    <dgm:cxn modelId="{F1B0C097-4F4A-45B4-953A-0F24FE34D6D7}" srcId="{EF36179B-23F6-4026-81A8-377D48A286DC}" destId="{1888FE63-48DC-48D3-83CC-10B8A0C7BCE8}" srcOrd="0" destOrd="0" parTransId="{84B01673-C525-4DD8-B0D6-3015B4005386}" sibTransId="{48F705D6-2EEE-4C8A-A085-FCEE901E2CD7}"/>
    <dgm:cxn modelId="{9AC44EFA-52FC-4344-98DD-AE7AAAFB52D2}" type="presOf" srcId="{65B16CCD-5B95-48BF-BDF4-C7A38E8AF52C}" destId="{4127DF40-F948-4939-A194-17F08C8AFCC5}" srcOrd="1" destOrd="0" presId="urn:microsoft.com/office/officeart/2005/8/layout/radial5"/>
    <dgm:cxn modelId="{FBDAA540-5E62-45C0-9FCA-4D210A82416A}" type="presOf" srcId="{5EBEBDED-40E3-43E0-B90F-C693DBEADB3E}" destId="{B164A3EB-B98A-4ECF-9850-C4996C738DF8}" srcOrd="1" destOrd="0" presId="urn:microsoft.com/office/officeart/2005/8/layout/radial5"/>
    <dgm:cxn modelId="{2BF611A7-65E7-45AE-AADC-B59CAA95BA15}" type="presOf" srcId="{A7A5431C-F70E-4FF6-9288-5F57AB364288}" destId="{5E706F47-9F1C-4D3B-9C51-B05D34EF14C8}" srcOrd="0" destOrd="0" presId="urn:microsoft.com/office/officeart/2005/8/layout/radial5"/>
    <dgm:cxn modelId="{2693220E-82CA-4664-85AB-DBF34173EFE2}" srcId="{EF36179B-23F6-4026-81A8-377D48A286DC}" destId="{F24CEA9B-0BAF-434D-BAA5-EF1D80DCE217}" srcOrd="4" destOrd="0" parTransId="{5B923130-0259-409E-A51A-03AFE3F338D7}" sibTransId="{E3ADBF6E-4EDA-4BA1-B19B-2E0721908344}"/>
    <dgm:cxn modelId="{674B956D-39EA-4996-AE88-80044F2F73AB}" type="presOf" srcId="{8AD0B956-A992-4C16-81CB-49308EE8BF25}" destId="{21023841-1602-466B-8C1F-B26669C8F726}" srcOrd="0" destOrd="0" presId="urn:microsoft.com/office/officeart/2005/8/layout/radial5"/>
    <dgm:cxn modelId="{992F6CAE-4635-4A26-8937-10219593BB5F}" srcId="{EF36179B-23F6-4026-81A8-377D48A286DC}" destId="{8AD0B956-A992-4C16-81CB-49308EE8BF25}" srcOrd="5" destOrd="0" parTransId="{5EBEBDED-40E3-43E0-B90F-C693DBEADB3E}" sibTransId="{21C75766-CFEE-4BE0-9B3F-3DE6A25C43D0}"/>
    <dgm:cxn modelId="{2267F130-4E02-4796-AC2A-242F7D32E52C}" type="presOf" srcId="{C822CC17-C3C7-4A95-8FD1-FF802B59ED79}" destId="{90AAFEF7-9063-4F56-A953-08BF50B42898}" srcOrd="0" destOrd="0" presId="urn:microsoft.com/office/officeart/2005/8/layout/radial5"/>
    <dgm:cxn modelId="{3802B9AE-1A78-4745-9750-2EB6E877B664}" type="presParOf" srcId="{2B7AA9C7-F839-4B9B-AC70-9DC8A1B4572A}" destId="{CD5881A4-6ADB-43D3-8F50-F59717B5D1F9}" srcOrd="0" destOrd="0" presId="urn:microsoft.com/office/officeart/2005/8/layout/radial5"/>
    <dgm:cxn modelId="{7859D3F9-2C46-4051-A1E1-6EBF5D5AEE27}" type="presParOf" srcId="{2B7AA9C7-F839-4B9B-AC70-9DC8A1B4572A}" destId="{ABA584C8-427E-4926-9C02-018DC17C3CFB}" srcOrd="1" destOrd="0" presId="urn:microsoft.com/office/officeart/2005/8/layout/radial5"/>
    <dgm:cxn modelId="{041389B8-78A0-4C91-8EB8-9BD0F45D07BA}" type="presParOf" srcId="{ABA584C8-427E-4926-9C02-018DC17C3CFB}" destId="{47A9CC22-2233-402B-AD3C-6EF46172283A}" srcOrd="0" destOrd="0" presId="urn:microsoft.com/office/officeart/2005/8/layout/radial5"/>
    <dgm:cxn modelId="{7E8F76B0-6201-499E-A9C4-19C8BEE02B6A}" type="presParOf" srcId="{2B7AA9C7-F839-4B9B-AC70-9DC8A1B4572A}" destId="{2EED59E9-4860-4C09-9430-D000DF234DB2}" srcOrd="2" destOrd="0" presId="urn:microsoft.com/office/officeart/2005/8/layout/radial5"/>
    <dgm:cxn modelId="{1130BC27-FE30-4AD1-B318-E1899D16F2DD}" type="presParOf" srcId="{2B7AA9C7-F839-4B9B-AC70-9DC8A1B4572A}" destId="{90AAFEF7-9063-4F56-A953-08BF50B42898}" srcOrd="3" destOrd="0" presId="urn:microsoft.com/office/officeart/2005/8/layout/radial5"/>
    <dgm:cxn modelId="{7A34A7A7-09B5-4AD6-875F-EA932D45A45B}" type="presParOf" srcId="{90AAFEF7-9063-4F56-A953-08BF50B42898}" destId="{4CCBFCBD-CA2E-4AA0-BD57-C0314F2E5C57}" srcOrd="0" destOrd="0" presId="urn:microsoft.com/office/officeart/2005/8/layout/radial5"/>
    <dgm:cxn modelId="{7ACA22CD-17AC-4195-B658-535C283103C7}" type="presParOf" srcId="{2B7AA9C7-F839-4B9B-AC70-9DC8A1B4572A}" destId="{6050621D-6860-4468-8E60-9389535C3C34}" srcOrd="4" destOrd="0" presId="urn:microsoft.com/office/officeart/2005/8/layout/radial5"/>
    <dgm:cxn modelId="{D630F0F8-0B4C-4AF9-96EA-54512C151871}" type="presParOf" srcId="{2B7AA9C7-F839-4B9B-AC70-9DC8A1B4572A}" destId="{559C8028-85F3-44AE-816F-87E37945C433}" srcOrd="5" destOrd="0" presId="urn:microsoft.com/office/officeart/2005/8/layout/radial5"/>
    <dgm:cxn modelId="{325062DD-04BE-4EB8-9E09-8C5CCEF1A59A}" type="presParOf" srcId="{559C8028-85F3-44AE-816F-87E37945C433}" destId="{36A8D8BF-B53C-470D-8BCB-1EFDF2B8AF07}" srcOrd="0" destOrd="0" presId="urn:microsoft.com/office/officeart/2005/8/layout/radial5"/>
    <dgm:cxn modelId="{7E5110DF-DDF2-4CC0-AC7B-D8F10A1EE11B}" type="presParOf" srcId="{2B7AA9C7-F839-4B9B-AC70-9DC8A1B4572A}" destId="{5E706F47-9F1C-4D3B-9C51-B05D34EF14C8}" srcOrd="6" destOrd="0" presId="urn:microsoft.com/office/officeart/2005/8/layout/radial5"/>
    <dgm:cxn modelId="{DB63A3FB-4CC8-4891-8C10-84553FF4C34B}" type="presParOf" srcId="{2B7AA9C7-F839-4B9B-AC70-9DC8A1B4572A}" destId="{20E92144-55BE-4FF0-8AC5-7F4841A6DE79}" srcOrd="7" destOrd="0" presId="urn:microsoft.com/office/officeart/2005/8/layout/radial5"/>
    <dgm:cxn modelId="{2D3EF49D-32D9-4773-9A17-CA01E555D210}" type="presParOf" srcId="{20E92144-55BE-4FF0-8AC5-7F4841A6DE79}" destId="{4127DF40-F948-4939-A194-17F08C8AFCC5}" srcOrd="0" destOrd="0" presId="urn:microsoft.com/office/officeart/2005/8/layout/radial5"/>
    <dgm:cxn modelId="{47983BB5-28B4-4F8E-8A96-1E07670737A4}" type="presParOf" srcId="{2B7AA9C7-F839-4B9B-AC70-9DC8A1B4572A}" destId="{E0C55E28-0C1A-4F30-B9BF-79E07BB346C0}" srcOrd="8" destOrd="0" presId="urn:microsoft.com/office/officeart/2005/8/layout/radial5"/>
    <dgm:cxn modelId="{78B306FB-28C0-4CFF-B2C0-FF8891AE7A23}" type="presParOf" srcId="{2B7AA9C7-F839-4B9B-AC70-9DC8A1B4572A}" destId="{1CAFC6BF-D217-4194-BC28-11D4C4A05EB8}" srcOrd="9" destOrd="0" presId="urn:microsoft.com/office/officeart/2005/8/layout/radial5"/>
    <dgm:cxn modelId="{46FACB5A-3010-4F64-95CA-A6A99852FADD}" type="presParOf" srcId="{1CAFC6BF-D217-4194-BC28-11D4C4A05EB8}" destId="{5341F3EC-0736-4323-979B-B678CDCE7EE1}" srcOrd="0" destOrd="0" presId="urn:microsoft.com/office/officeart/2005/8/layout/radial5"/>
    <dgm:cxn modelId="{E11A3EE1-70FE-40B4-A649-20B03B1A266D}" type="presParOf" srcId="{2B7AA9C7-F839-4B9B-AC70-9DC8A1B4572A}" destId="{6A0A92D3-C067-4463-90D4-B698D86AB73B}" srcOrd="10" destOrd="0" presId="urn:microsoft.com/office/officeart/2005/8/layout/radial5"/>
    <dgm:cxn modelId="{B1CE5EDD-A6AC-4382-93E6-A7FDA45CC7A5}" type="presParOf" srcId="{2B7AA9C7-F839-4B9B-AC70-9DC8A1B4572A}" destId="{B5BBBEB9-6D3A-43F0-8AC7-62BAF2A1ABD6}" srcOrd="11" destOrd="0" presId="urn:microsoft.com/office/officeart/2005/8/layout/radial5"/>
    <dgm:cxn modelId="{D938B50F-085E-4F26-B07D-4B44E1FA4080}" type="presParOf" srcId="{B5BBBEB9-6D3A-43F0-8AC7-62BAF2A1ABD6}" destId="{B164A3EB-B98A-4ECF-9850-C4996C738DF8}" srcOrd="0" destOrd="0" presId="urn:microsoft.com/office/officeart/2005/8/layout/radial5"/>
    <dgm:cxn modelId="{E79094D4-A141-4CF3-BDC7-039147037DB6}" type="presParOf" srcId="{2B7AA9C7-F839-4B9B-AC70-9DC8A1B4572A}" destId="{21023841-1602-466B-8C1F-B26669C8F726}"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E8DE89-94DD-4F2F-8269-1EFA38E18CFF}" type="doc">
      <dgm:prSet loTypeId="urn:microsoft.com/office/officeart/2005/8/layout/radial5" loCatId="cycle" qsTypeId="urn:microsoft.com/office/officeart/2005/8/quickstyle/simple1#6" qsCatId="simple" csTypeId="urn:microsoft.com/office/officeart/2005/8/colors/colorful1#10" csCatId="colorful" phldr="1"/>
      <dgm:spPr/>
      <dgm:t>
        <a:bodyPr/>
        <a:lstStyle/>
        <a:p>
          <a:endParaRPr lang="en-US"/>
        </a:p>
      </dgm:t>
    </dgm:pt>
    <dgm:pt modelId="{9269ED76-BED1-4065-8E7C-715421233E89}">
      <dgm:prSet phldrT="[Text]" custT="1"/>
      <dgm:spPr/>
      <dgm:t>
        <a:bodyPr/>
        <a:lstStyle/>
        <a:p>
          <a:r>
            <a:rPr lang="ro-RO" sz="2200" dirty="0" smtClean="0"/>
            <a:t>Direcți-</a:t>
          </a:r>
          <a:r>
            <a:rPr lang="ro-RO" sz="2200" dirty="0" err="1" smtClean="0"/>
            <a:t>ile</a:t>
          </a:r>
          <a:r>
            <a:rPr lang="ro-RO" sz="2200" dirty="0" smtClean="0"/>
            <a:t> 2 și 3</a:t>
          </a:r>
          <a:endParaRPr lang="en-US" sz="2200" dirty="0"/>
        </a:p>
      </dgm:t>
    </dgm:pt>
    <dgm:pt modelId="{C7B28119-DD3B-4981-B734-EBC108B8A989}" type="parTrans" cxnId="{2E6377C0-2E30-44A3-9733-98F4FA9D8BF0}">
      <dgm:prSet/>
      <dgm:spPr/>
      <dgm:t>
        <a:bodyPr/>
        <a:lstStyle/>
        <a:p>
          <a:endParaRPr lang="en-US" sz="1800"/>
        </a:p>
      </dgm:t>
    </dgm:pt>
    <dgm:pt modelId="{F6FE2DE8-21CE-48CD-83E5-AF8110048FA6}" type="sibTrans" cxnId="{2E6377C0-2E30-44A3-9733-98F4FA9D8BF0}">
      <dgm:prSet/>
      <dgm:spPr/>
      <dgm:t>
        <a:bodyPr/>
        <a:lstStyle/>
        <a:p>
          <a:endParaRPr lang="en-US" sz="1800"/>
        </a:p>
      </dgm:t>
    </dgm:pt>
    <dgm:pt modelId="{91180F45-9777-4011-99A4-A770430C9561}">
      <dgm:prSet custT="1"/>
      <dgm:spPr/>
      <dgm:t>
        <a:bodyPr/>
        <a:lstStyle/>
        <a:p>
          <a:r>
            <a:rPr lang="ro-RO" sz="1800" dirty="0" err="1" smtClean="0"/>
            <a:t>Suprafe-țe</a:t>
          </a:r>
          <a:r>
            <a:rPr lang="ro-RO" sz="1800" dirty="0" smtClean="0"/>
            <a:t> irigate noi 14 mii hai</a:t>
          </a:r>
          <a:endParaRPr lang="en-US" sz="1800" dirty="0"/>
        </a:p>
      </dgm:t>
    </dgm:pt>
    <dgm:pt modelId="{4D0C473C-E39F-42AA-8421-AED9DB596E1C}" type="parTrans" cxnId="{F39BC23C-5CC4-4757-BAA8-FC38F6095A25}">
      <dgm:prSet custT="1"/>
      <dgm:spPr/>
      <dgm:t>
        <a:bodyPr/>
        <a:lstStyle/>
        <a:p>
          <a:endParaRPr lang="en-US" sz="1800"/>
        </a:p>
      </dgm:t>
    </dgm:pt>
    <dgm:pt modelId="{A0353576-FA74-4B5E-808E-D1A64D6B5012}" type="sibTrans" cxnId="{F39BC23C-5CC4-4757-BAA8-FC38F6095A25}">
      <dgm:prSet/>
      <dgm:spPr/>
      <dgm:t>
        <a:bodyPr/>
        <a:lstStyle/>
        <a:p>
          <a:endParaRPr lang="en-US" sz="1800"/>
        </a:p>
      </dgm:t>
    </dgm:pt>
    <dgm:pt modelId="{AC381940-DF99-44F9-8CC1-1022829B1F5F}">
      <dgm:prSet custT="1"/>
      <dgm:spPr/>
      <dgm:t>
        <a:bodyPr/>
        <a:lstStyle/>
        <a:p>
          <a:r>
            <a:rPr lang="ro-RO" sz="1800" dirty="0" err="1" smtClean="0"/>
            <a:t>Suprafe-țe</a:t>
          </a:r>
          <a:r>
            <a:rPr lang="ro-RO" sz="1800" dirty="0" smtClean="0"/>
            <a:t> </a:t>
          </a:r>
          <a:r>
            <a:rPr lang="ro-RO" sz="1800" dirty="0" err="1" smtClean="0"/>
            <a:t>reîmpă-durite</a:t>
          </a:r>
          <a:r>
            <a:rPr lang="ro-RO" sz="1800" dirty="0" smtClean="0"/>
            <a:t> 19 mii ha</a:t>
          </a:r>
          <a:endParaRPr lang="en-US" sz="1800" dirty="0"/>
        </a:p>
      </dgm:t>
    </dgm:pt>
    <dgm:pt modelId="{0D34CDCF-2323-4D3A-9261-DA3026454035}" type="parTrans" cxnId="{92822B17-ABD3-435F-BF85-FC4709242146}">
      <dgm:prSet custT="1"/>
      <dgm:spPr/>
      <dgm:t>
        <a:bodyPr/>
        <a:lstStyle/>
        <a:p>
          <a:endParaRPr lang="en-US" sz="1800"/>
        </a:p>
      </dgm:t>
    </dgm:pt>
    <dgm:pt modelId="{166CCD88-2010-468A-A04A-BB3133478590}" type="sibTrans" cxnId="{92822B17-ABD3-435F-BF85-FC4709242146}">
      <dgm:prSet/>
      <dgm:spPr/>
      <dgm:t>
        <a:bodyPr/>
        <a:lstStyle/>
        <a:p>
          <a:endParaRPr lang="en-US" sz="1800"/>
        </a:p>
      </dgm:t>
    </dgm:pt>
    <dgm:pt modelId="{F04180A8-E439-4084-B02A-4ACFCA9E6E68}">
      <dgm:prSet custT="1"/>
      <dgm:spPr/>
      <dgm:t>
        <a:bodyPr/>
        <a:lstStyle/>
        <a:p>
          <a:r>
            <a:rPr lang="ro-RO" sz="1800" dirty="0" smtClean="0"/>
            <a:t>Unități turistice noi 354 unități</a:t>
          </a:r>
          <a:endParaRPr lang="en-US" sz="1800" dirty="0"/>
        </a:p>
      </dgm:t>
    </dgm:pt>
    <dgm:pt modelId="{C1FFDA09-102A-4D3D-BB0E-99E4CA8739BB}" type="parTrans" cxnId="{F9E044EB-1413-4CC9-98AC-DB0C48AEB538}">
      <dgm:prSet custT="1"/>
      <dgm:spPr/>
      <dgm:t>
        <a:bodyPr/>
        <a:lstStyle/>
        <a:p>
          <a:endParaRPr lang="en-US" sz="1800"/>
        </a:p>
      </dgm:t>
    </dgm:pt>
    <dgm:pt modelId="{B384ED32-5058-46AB-AC76-578CE678B5ED}" type="sibTrans" cxnId="{F9E044EB-1413-4CC9-98AC-DB0C48AEB538}">
      <dgm:prSet/>
      <dgm:spPr/>
      <dgm:t>
        <a:bodyPr/>
        <a:lstStyle/>
        <a:p>
          <a:endParaRPr lang="en-US" sz="1800"/>
        </a:p>
      </dgm:t>
    </dgm:pt>
    <dgm:pt modelId="{0394BD04-38F4-4EA9-9AAC-E14EA9335947}">
      <dgm:prSet custT="1"/>
      <dgm:spPr/>
      <dgm:t>
        <a:bodyPr/>
        <a:lstStyle/>
        <a:p>
          <a:r>
            <a:rPr lang="ro-RO" sz="1800" dirty="0" smtClean="0"/>
            <a:t>Drumuri locale noi 425 km</a:t>
          </a:r>
        </a:p>
      </dgm:t>
    </dgm:pt>
    <dgm:pt modelId="{F9E36149-2DBC-4BB4-9CCD-5E7B7AA41980}" type="parTrans" cxnId="{DF1276E7-0BC2-45C5-A2A1-C6E8362C6145}">
      <dgm:prSet custT="1"/>
      <dgm:spPr/>
      <dgm:t>
        <a:bodyPr/>
        <a:lstStyle/>
        <a:p>
          <a:endParaRPr lang="en-US" sz="1800"/>
        </a:p>
      </dgm:t>
    </dgm:pt>
    <dgm:pt modelId="{F0C0BA62-0762-4401-B6B4-D5BCEE5AB420}" type="sibTrans" cxnId="{DF1276E7-0BC2-45C5-A2A1-C6E8362C6145}">
      <dgm:prSet/>
      <dgm:spPr/>
      <dgm:t>
        <a:bodyPr/>
        <a:lstStyle/>
        <a:p>
          <a:endParaRPr lang="en-US" sz="1800"/>
        </a:p>
      </dgm:t>
    </dgm:pt>
    <dgm:pt modelId="{2B787E40-A7D5-41E5-888E-29A41F17037B}">
      <dgm:prSet custT="1"/>
      <dgm:spPr/>
      <dgm:t>
        <a:bodyPr/>
        <a:lstStyle/>
        <a:p>
          <a:r>
            <a:rPr lang="ro-RO" sz="1800" dirty="0" smtClean="0"/>
            <a:t>Mici afaceri lansate 531 unități</a:t>
          </a:r>
        </a:p>
      </dgm:t>
    </dgm:pt>
    <dgm:pt modelId="{7FDC189F-26CC-4A25-84B4-4EC2FF09C0F3}" type="parTrans" cxnId="{E00228BE-303B-47DC-B4BB-05B973720724}">
      <dgm:prSet custT="1"/>
      <dgm:spPr/>
      <dgm:t>
        <a:bodyPr/>
        <a:lstStyle/>
        <a:p>
          <a:endParaRPr lang="en-US" sz="1800"/>
        </a:p>
      </dgm:t>
    </dgm:pt>
    <dgm:pt modelId="{682958C4-7E47-4366-A04D-8174BC1E77B9}" type="sibTrans" cxnId="{E00228BE-303B-47DC-B4BB-05B973720724}">
      <dgm:prSet/>
      <dgm:spPr/>
      <dgm:t>
        <a:bodyPr/>
        <a:lstStyle/>
        <a:p>
          <a:endParaRPr lang="en-US" sz="1800"/>
        </a:p>
      </dgm:t>
    </dgm:pt>
    <dgm:pt modelId="{6E439A3B-A0B0-4F74-8FC6-8A0866D32CF2}">
      <dgm:prSet custT="1"/>
      <dgm:spPr/>
      <dgm:t>
        <a:bodyPr/>
        <a:lstStyle/>
        <a:p>
          <a:r>
            <a:rPr lang="ro-RO" sz="1800" dirty="0" smtClean="0"/>
            <a:t>Infra-structură </a:t>
          </a:r>
          <a:r>
            <a:rPr lang="ro-RO" sz="1800" dirty="0" err="1" smtClean="0"/>
            <a:t>comunita-ră</a:t>
          </a:r>
          <a:r>
            <a:rPr lang="ro-RO" sz="1800" dirty="0" smtClean="0"/>
            <a:t> 708 unități</a:t>
          </a:r>
          <a:endParaRPr lang="en-US" sz="1800" dirty="0"/>
        </a:p>
      </dgm:t>
    </dgm:pt>
    <dgm:pt modelId="{401C2F48-459C-417E-868A-D93C376AB4E3}" type="parTrans" cxnId="{6EFA55FB-AA8A-4B31-A678-9C6AE43DB8F8}">
      <dgm:prSet custT="1"/>
      <dgm:spPr/>
      <dgm:t>
        <a:bodyPr/>
        <a:lstStyle/>
        <a:p>
          <a:endParaRPr lang="en-US" sz="1800"/>
        </a:p>
      </dgm:t>
    </dgm:pt>
    <dgm:pt modelId="{E319EB16-DF69-45E4-B3F4-BBD7C70E3B6F}" type="sibTrans" cxnId="{6EFA55FB-AA8A-4B31-A678-9C6AE43DB8F8}">
      <dgm:prSet/>
      <dgm:spPr/>
      <dgm:t>
        <a:bodyPr/>
        <a:lstStyle/>
        <a:p>
          <a:endParaRPr lang="en-US" sz="1800"/>
        </a:p>
      </dgm:t>
    </dgm:pt>
    <dgm:pt modelId="{BC367299-EF6E-4F16-8B1C-B15D469F3638}" type="pres">
      <dgm:prSet presAssocID="{9CE8DE89-94DD-4F2F-8269-1EFA38E18CFF}" presName="Name0" presStyleCnt="0">
        <dgm:presLayoutVars>
          <dgm:chMax val="1"/>
          <dgm:dir/>
          <dgm:animLvl val="ctr"/>
          <dgm:resizeHandles val="exact"/>
        </dgm:presLayoutVars>
      </dgm:prSet>
      <dgm:spPr/>
      <dgm:t>
        <a:bodyPr/>
        <a:lstStyle/>
        <a:p>
          <a:endParaRPr lang="en-US"/>
        </a:p>
      </dgm:t>
    </dgm:pt>
    <dgm:pt modelId="{77917267-B8D8-4240-AE0B-2170A61EB334}" type="pres">
      <dgm:prSet presAssocID="{9269ED76-BED1-4065-8E7C-715421233E89}" presName="centerShape" presStyleLbl="node0" presStyleIdx="0" presStyleCnt="1"/>
      <dgm:spPr/>
      <dgm:t>
        <a:bodyPr/>
        <a:lstStyle/>
        <a:p>
          <a:endParaRPr lang="en-US"/>
        </a:p>
      </dgm:t>
    </dgm:pt>
    <dgm:pt modelId="{C7315E6F-7C82-4A29-859A-46F0596B15E6}" type="pres">
      <dgm:prSet presAssocID="{4D0C473C-E39F-42AA-8421-AED9DB596E1C}" presName="parTrans" presStyleLbl="sibTrans2D1" presStyleIdx="0" presStyleCnt="6"/>
      <dgm:spPr/>
      <dgm:t>
        <a:bodyPr/>
        <a:lstStyle/>
        <a:p>
          <a:endParaRPr lang="en-US"/>
        </a:p>
      </dgm:t>
    </dgm:pt>
    <dgm:pt modelId="{DC85A742-0A58-4C41-AFDC-0D04D8873BED}" type="pres">
      <dgm:prSet presAssocID="{4D0C473C-E39F-42AA-8421-AED9DB596E1C}" presName="connectorText" presStyleLbl="sibTrans2D1" presStyleIdx="0" presStyleCnt="6"/>
      <dgm:spPr/>
      <dgm:t>
        <a:bodyPr/>
        <a:lstStyle/>
        <a:p>
          <a:endParaRPr lang="en-US"/>
        </a:p>
      </dgm:t>
    </dgm:pt>
    <dgm:pt modelId="{276E8F8F-2CFC-4EB2-BD39-B725293969E1}" type="pres">
      <dgm:prSet presAssocID="{91180F45-9777-4011-99A4-A770430C9561}" presName="node" presStyleLbl="node1" presStyleIdx="0" presStyleCnt="6">
        <dgm:presLayoutVars>
          <dgm:bulletEnabled val="1"/>
        </dgm:presLayoutVars>
      </dgm:prSet>
      <dgm:spPr/>
      <dgm:t>
        <a:bodyPr/>
        <a:lstStyle/>
        <a:p>
          <a:endParaRPr lang="en-US"/>
        </a:p>
      </dgm:t>
    </dgm:pt>
    <dgm:pt modelId="{F5E51195-4511-405B-9AC0-B01DE134B405}" type="pres">
      <dgm:prSet presAssocID="{0D34CDCF-2323-4D3A-9261-DA3026454035}" presName="parTrans" presStyleLbl="sibTrans2D1" presStyleIdx="1" presStyleCnt="6"/>
      <dgm:spPr/>
      <dgm:t>
        <a:bodyPr/>
        <a:lstStyle/>
        <a:p>
          <a:endParaRPr lang="en-US"/>
        </a:p>
      </dgm:t>
    </dgm:pt>
    <dgm:pt modelId="{C0F57970-E5B1-4D04-B4C7-36E57B8E9B6F}" type="pres">
      <dgm:prSet presAssocID="{0D34CDCF-2323-4D3A-9261-DA3026454035}" presName="connectorText" presStyleLbl="sibTrans2D1" presStyleIdx="1" presStyleCnt="6"/>
      <dgm:spPr/>
      <dgm:t>
        <a:bodyPr/>
        <a:lstStyle/>
        <a:p>
          <a:endParaRPr lang="en-US"/>
        </a:p>
      </dgm:t>
    </dgm:pt>
    <dgm:pt modelId="{2B07C95E-F084-4505-ADEE-A11A116C8FD7}" type="pres">
      <dgm:prSet presAssocID="{AC381940-DF99-44F9-8CC1-1022829B1F5F}" presName="node" presStyleLbl="node1" presStyleIdx="1" presStyleCnt="6">
        <dgm:presLayoutVars>
          <dgm:bulletEnabled val="1"/>
        </dgm:presLayoutVars>
      </dgm:prSet>
      <dgm:spPr/>
      <dgm:t>
        <a:bodyPr/>
        <a:lstStyle/>
        <a:p>
          <a:endParaRPr lang="en-US"/>
        </a:p>
      </dgm:t>
    </dgm:pt>
    <dgm:pt modelId="{8B6CBD5C-F144-45D4-B25E-F4E8685BC0C8}" type="pres">
      <dgm:prSet presAssocID="{C1FFDA09-102A-4D3D-BB0E-99E4CA8739BB}" presName="parTrans" presStyleLbl="sibTrans2D1" presStyleIdx="2" presStyleCnt="6"/>
      <dgm:spPr/>
      <dgm:t>
        <a:bodyPr/>
        <a:lstStyle/>
        <a:p>
          <a:endParaRPr lang="en-US"/>
        </a:p>
      </dgm:t>
    </dgm:pt>
    <dgm:pt modelId="{B8179A21-6027-4386-829B-7878095A41A1}" type="pres">
      <dgm:prSet presAssocID="{C1FFDA09-102A-4D3D-BB0E-99E4CA8739BB}" presName="connectorText" presStyleLbl="sibTrans2D1" presStyleIdx="2" presStyleCnt="6"/>
      <dgm:spPr/>
      <dgm:t>
        <a:bodyPr/>
        <a:lstStyle/>
        <a:p>
          <a:endParaRPr lang="en-US"/>
        </a:p>
      </dgm:t>
    </dgm:pt>
    <dgm:pt modelId="{1A623CAA-9D26-4DC1-B5C7-5DBA2225B8CE}" type="pres">
      <dgm:prSet presAssocID="{F04180A8-E439-4084-B02A-4ACFCA9E6E68}" presName="node" presStyleLbl="node1" presStyleIdx="2" presStyleCnt="6">
        <dgm:presLayoutVars>
          <dgm:bulletEnabled val="1"/>
        </dgm:presLayoutVars>
      </dgm:prSet>
      <dgm:spPr/>
      <dgm:t>
        <a:bodyPr/>
        <a:lstStyle/>
        <a:p>
          <a:endParaRPr lang="en-US"/>
        </a:p>
      </dgm:t>
    </dgm:pt>
    <dgm:pt modelId="{46F0D1AA-079B-41B2-B45B-494AB17EAA46}" type="pres">
      <dgm:prSet presAssocID="{F9E36149-2DBC-4BB4-9CCD-5E7B7AA41980}" presName="parTrans" presStyleLbl="sibTrans2D1" presStyleIdx="3" presStyleCnt="6"/>
      <dgm:spPr/>
      <dgm:t>
        <a:bodyPr/>
        <a:lstStyle/>
        <a:p>
          <a:endParaRPr lang="en-US"/>
        </a:p>
      </dgm:t>
    </dgm:pt>
    <dgm:pt modelId="{95401473-1073-4D1C-987E-9C4091254C98}" type="pres">
      <dgm:prSet presAssocID="{F9E36149-2DBC-4BB4-9CCD-5E7B7AA41980}" presName="connectorText" presStyleLbl="sibTrans2D1" presStyleIdx="3" presStyleCnt="6"/>
      <dgm:spPr/>
      <dgm:t>
        <a:bodyPr/>
        <a:lstStyle/>
        <a:p>
          <a:endParaRPr lang="en-US"/>
        </a:p>
      </dgm:t>
    </dgm:pt>
    <dgm:pt modelId="{95CFBB9F-2211-48C2-9681-501F446C01DE}" type="pres">
      <dgm:prSet presAssocID="{0394BD04-38F4-4EA9-9AAC-E14EA9335947}" presName="node" presStyleLbl="node1" presStyleIdx="3" presStyleCnt="6">
        <dgm:presLayoutVars>
          <dgm:bulletEnabled val="1"/>
        </dgm:presLayoutVars>
      </dgm:prSet>
      <dgm:spPr/>
      <dgm:t>
        <a:bodyPr/>
        <a:lstStyle/>
        <a:p>
          <a:endParaRPr lang="en-US"/>
        </a:p>
      </dgm:t>
    </dgm:pt>
    <dgm:pt modelId="{CA612850-F4B1-4704-B9D9-FDCFF95B7C6D}" type="pres">
      <dgm:prSet presAssocID="{7FDC189F-26CC-4A25-84B4-4EC2FF09C0F3}" presName="parTrans" presStyleLbl="sibTrans2D1" presStyleIdx="4" presStyleCnt="6"/>
      <dgm:spPr/>
      <dgm:t>
        <a:bodyPr/>
        <a:lstStyle/>
        <a:p>
          <a:endParaRPr lang="en-US"/>
        </a:p>
      </dgm:t>
    </dgm:pt>
    <dgm:pt modelId="{F63D2D8A-2DB6-4445-80AF-D47064F538B3}" type="pres">
      <dgm:prSet presAssocID="{7FDC189F-26CC-4A25-84B4-4EC2FF09C0F3}" presName="connectorText" presStyleLbl="sibTrans2D1" presStyleIdx="4" presStyleCnt="6"/>
      <dgm:spPr/>
      <dgm:t>
        <a:bodyPr/>
        <a:lstStyle/>
        <a:p>
          <a:endParaRPr lang="en-US"/>
        </a:p>
      </dgm:t>
    </dgm:pt>
    <dgm:pt modelId="{DE090524-3DEC-4280-AEAD-CBF6151AD6E0}" type="pres">
      <dgm:prSet presAssocID="{2B787E40-A7D5-41E5-888E-29A41F17037B}" presName="node" presStyleLbl="node1" presStyleIdx="4" presStyleCnt="6">
        <dgm:presLayoutVars>
          <dgm:bulletEnabled val="1"/>
        </dgm:presLayoutVars>
      </dgm:prSet>
      <dgm:spPr/>
      <dgm:t>
        <a:bodyPr/>
        <a:lstStyle/>
        <a:p>
          <a:endParaRPr lang="en-US"/>
        </a:p>
      </dgm:t>
    </dgm:pt>
    <dgm:pt modelId="{320A0572-5E28-4151-85B0-5DC2836BB0E6}" type="pres">
      <dgm:prSet presAssocID="{401C2F48-459C-417E-868A-D93C376AB4E3}" presName="parTrans" presStyleLbl="sibTrans2D1" presStyleIdx="5" presStyleCnt="6"/>
      <dgm:spPr/>
      <dgm:t>
        <a:bodyPr/>
        <a:lstStyle/>
        <a:p>
          <a:endParaRPr lang="en-US"/>
        </a:p>
      </dgm:t>
    </dgm:pt>
    <dgm:pt modelId="{F7BC12FB-A553-4C94-9AAA-02E546648439}" type="pres">
      <dgm:prSet presAssocID="{401C2F48-459C-417E-868A-D93C376AB4E3}" presName="connectorText" presStyleLbl="sibTrans2D1" presStyleIdx="5" presStyleCnt="6"/>
      <dgm:spPr/>
      <dgm:t>
        <a:bodyPr/>
        <a:lstStyle/>
        <a:p>
          <a:endParaRPr lang="en-US"/>
        </a:p>
      </dgm:t>
    </dgm:pt>
    <dgm:pt modelId="{2A40CED9-2F52-4D29-BD3C-B4AC208E9517}" type="pres">
      <dgm:prSet presAssocID="{6E439A3B-A0B0-4F74-8FC6-8A0866D32CF2}" presName="node" presStyleLbl="node1" presStyleIdx="5" presStyleCnt="6">
        <dgm:presLayoutVars>
          <dgm:bulletEnabled val="1"/>
        </dgm:presLayoutVars>
      </dgm:prSet>
      <dgm:spPr/>
      <dgm:t>
        <a:bodyPr/>
        <a:lstStyle/>
        <a:p>
          <a:endParaRPr lang="en-US"/>
        </a:p>
      </dgm:t>
    </dgm:pt>
  </dgm:ptLst>
  <dgm:cxnLst>
    <dgm:cxn modelId="{77EDB564-57F1-4DB2-BA71-04DF6026DD22}" type="presOf" srcId="{4D0C473C-E39F-42AA-8421-AED9DB596E1C}" destId="{C7315E6F-7C82-4A29-859A-46F0596B15E6}" srcOrd="0" destOrd="0" presId="urn:microsoft.com/office/officeart/2005/8/layout/radial5"/>
    <dgm:cxn modelId="{92822B17-ABD3-435F-BF85-FC4709242146}" srcId="{9269ED76-BED1-4065-8E7C-715421233E89}" destId="{AC381940-DF99-44F9-8CC1-1022829B1F5F}" srcOrd="1" destOrd="0" parTransId="{0D34CDCF-2323-4D3A-9261-DA3026454035}" sibTransId="{166CCD88-2010-468A-A04A-BB3133478590}"/>
    <dgm:cxn modelId="{2E6377C0-2E30-44A3-9733-98F4FA9D8BF0}" srcId="{9CE8DE89-94DD-4F2F-8269-1EFA38E18CFF}" destId="{9269ED76-BED1-4065-8E7C-715421233E89}" srcOrd="0" destOrd="0" parTransId="{C7B28119-DD3B-4981-B734-EBC108B8A989}" sibTransId="{F6FE2DE8-21CE-48CD-83E5-AF8110048FA6}"/>
    <dgm:cxn modelId="{72A22F56-C8C4-43EF-B093-BB17846A153A}" type="presOf" srcId="{9CE8DE89-94DD-4F2F-8269-1EFA38E18CFF}" destId="{BC367299-EF6E-4F16-8B1C-B15D469F3638}" srcOrd="0" destOrd="0" presId="urn:microsoft.com/office/officeart/2005/8/layout/radial5"/>
    <dgm:cxn modelId="{C65B4344-61DB-4741-ADF2-9B1A3B54E0A6}" type="presOf" srcId="{2B787E40-A7D5-41E5-888E-29A41F17037B}" destId="{DE090524-3DEC-4280-AEAD-CBF6151AD6E0}" srcOrd="0" destOrd="0" presId="urn:microsoft.com/office/officeart/2005/8/layout/radial5"/>
    <dgm:cxn modelId="{C58F1D18-2ED8-43A9-A6F7-545A87022E34}" type="presOf" srcId="{0394BD04-38F4-4EA9-9AAC-E14EA9335947}" destId="{95CFBB9F-2211-48C2-9681-501F446C01DE}" srcOrd="0" destOrd="0" presId="urn:microsoft.com/office/officeart/2005/8/layout/radial5"/>
    <dgm:cxn modelId="{8C391167-9688-4F31-8D15-AD730FD07ED7}" type="presOf" srcId="{F04180A8-E439-4084-B02A-4ACFCA9E6E68}" destId="{1A623CAA-9D26-4DC1-B5C7-5DBA2225B8CE}" srcOrd="0" destOrd="0" presId="urn:microsoft.com/office/officeart/2005/8/layout/radial5"/>
    <dgm:cxn modelId="{DF1276E7-0BC2-45C5-A2A1-C6E8362C6145}" srcId="{9269ED76-BED1-4065-8E7C-715421233E89}" destId="{0394BD04-38F4-4EA9-9AAC-E14EA9335947}" srcOrd="3" destOrd="0" parTransId="{F9E36149-2DBC-4BB4-9CCD-5E7B7AA41980}" sibTransId="{F0C0BA62-0762-4401-B6B4-D5BCEE5AB420}"/>
    <dgm:cxn modelId="{D765F137-92B5-4A6B-95C6-C6CC7ACB416E}" type="presOf" srcId="{4D0C473C-E39F-42AA-8421-AED9DB596E1C}" destId="{DC85A742-0A58-4C41-AFDC-0D04D8873BED}" srcOrd="1" destOrd="0" presId="urn:microsoft.com/office/officeart/2005/8/layout/radial5"/>
    <dgm:cxn modelId="{88E31472-72B4-4E0E-A106-356AFCC7B634}" type="presOf" srcId="{AC381940-DF99-44F9-8CC1-1022829B1F5F}" destId="{2B07C95E-F084-4505-ADEE-A11A116C8FD7}" srcOrd="0" destOrd="0" presId="urn:microsoft.com/office/officeart/2005/8/layout/radial5"/>
    <dgm:cxn modelId="{52C023BD-904A-43F8-B62A-513164465AEC}" type="presOf" srcId="{7FDC189F-26CC-4A25-84B4-4EC2FF09C0F3}" destId="{F63D2D8A-2DB6-4445-80AF-D47064F538B3}" srcOrd="1" destOrd="0" presId="urn:microsoft.com/office/officeart/2005/8/layout/radial5"/>
    <dgm:cxn modelId="{6EFA55FB-AA8A-4B31-A678-9C6AE43DB8F8}" srcId="{9269ED76-BED1-4065-8E7C-715421233E89}" destId="{6E439A3B-A0B0-4F74-8FC6-8A0866D32CF2}" srcOrd="5" destOrd="0" parTransId="{401C2F48-459C-417E-868A-D93C376AB4E3}" sibTransId="{E319EB16-DF69-45E4-B3F4-BBD7C70E3B6F}"/>
    <dgm:cxn modelId="{7BCC8D1A-F3BD-433E-BAA6-5B3DB0D0AAF3}" type="presOf" srcId="{6E439A3B-A0B0-4F74-8FC6-8A0866D32CF2}" destId="{2A40CED9-2F52-4D29-BD3C-B4AC208E9517}" srcOrd="0" destOrd="0" presId="urn:microsoft.com/office/officeart/2005/8/layout/radial5"/>
    <dgm:cxn modelId="{F39BC23C-5CC4-4757-BAA8-FC38F6095A25}" srcId="{9269ED76-BED1-4065-8E7C-715421233E89}" destId="{91180F45-9777-4011-99A4-A770430C9561}" srcOrd="0" destOrd="0" parTransId="{4D0C473C-E39F-42AA-8421-AED9DB596E1C}" sibTransId="{A0353576-FA74-4B5E-808E-D1A64D6B5012}"/>
    <dgm:cxn modelId="{967B2B1B-DE04-4427-B52D-11E041CFADDA}" type="presOf" srcId="{C1FFDA09-102A-4D3D-BB0E-99E4CA8739BB}" destId="{B8179A21-6027-4386-829B-7878095A41A1}" srcOrd="1" destOrd="0" presId="urn:microsoft.com/office/officeart/2005/8/layout/radial5"/>
    <dgm:cxn modelId="{CDF0D0E5-CB85-4EE4-A75C-930C80E7FB84}" type="presOf" srcId="{91180F45-9777-4011-99A4-A770430C9561}" destId="{276E8F8F-2CFC-4EB2-BD39-B725293969E1}" srcOrd="0" destOrd="0" presId="urn:microsoft.com/office/officeart/2005/8/layout/radial5"/>
    <dgm:cxn modelId="{E542CA7E-7198-49DB-BB69-6880E71867E8}" type="presOf" srcId="{7FDC189F-26CC-4A25-84B4-4EC2FF09C0F3}" destId="{CA612850-F4B1-4704-B9D9-FDCFF95B7C6D}" srcOrd="0" destOrd="0" presId="urn:microsoft.com/office/officeart/2005/8/layout/radial5"/>
    <dgm:cxn modelId="{78DD96AE-ECE1-430F-B27D-A1FC4DE346F6}" type="presOf" srcId="{C1FFDA09-102A-4D3D-BB0E-99E4CA8739BB}" destId="{8B6CBD5C-F144-45D4-B25E-F4E8685BC0C8}" srcOrd="0" destOrd="0" presId="urn:microsoft.com/office/officeart/2005/8/layout/radial5"/>
    <dgm:cxn modelId="{E00228BE-303B-47DC-B4BB-05B973720724}" srcId="{9269ED76-BED1-4065-8E7C-715421233E89}" destId="{2B787E40-A7D5-41E5-888E-29A41F17037B}" srcOrd="4" destOrd="0" parTransId="{7FDC189F-26CC-4A25-84B4-4EC2FF09C0F3}" sibTransId="{682958C4-7E47-4366-A04D-8174BC1E77B9}"/>
    <dgm:cxn modelId="{57CDD0F9-E2FD-4C64-9961-EA9D8444EEA4}" type="presOf" srcId="{401C2F48-459C-417E-868A-D93C376AB4E3}" destId="{320A0572-5E28-4151-85B0-5DC2836BB0E6}" srcOrd="0" destOrd="0" presId="urn:microsoft.com/office/officeart/2005/8/layout/radial5"/>
    <dgm:cxn modelId="{B031B913-021F-4C41-ABC0-71CDAB4D2E02}" type="presOf" srcId="{0D34CDCF-2323-4D3A-9261-DA3026454035}" destId="{C0F57970-E5B1-4D04-B4C7-36E57B8E9B6F}" srcOrd="1" destOrd="0" presId="urn:microsoft.com/office/officeart/2005/8/layout/radial5"/>
    <dgm:cxn modelId="{31EAC643-DDE3-40A9-BF53-08A5E11840BC}" type="presOf" srcId="{F9E36149-2DBC-4BB4-9CCD-5E7B7AA41980}" destId="{95401473-1073-4D1C-987E-9C4091254C98}" srcOrd="1" destOrd="0" presId="urn:microsoft.com/office/officeart/2005/8/layout/radial5"/>
    <dgm:cxn modelId="{F9E044EB-1413-4CC9-98AC-DB0C48AEB538}" srcId="{9269ED76-BED1-4065-8E7C-715421233E89}" destId="{F04180A8-E439-4084-B02A-4ACFCA9E6E68}" srcOrd="2" destOrd="0" parTransId="{C1FFDA09-102A-4D3D-BB0E-99E4CA8739BB}" sibTransId="{B384ED32-5058-46AB-AC76-578CE678B5ED}"/>
    <dgm:cxn modelId="{B6ECC5D5-F3B9-4236-94C3-A595383E955F}" type="presOf" srcId="{0D34CDCF-2323-4D3A-9261-DA3026454035}" destId="{F5E51195-4511-405B-9AC0-B01DE134B405}" srcOrd="0" destOrd="0" presId="urn:microsoft.com/office/officeart/2005/8/layout/radial5"/>
    <dgm:cxn modelId="{959AECE5-BCE2-44EC-9F54-4DB94258B38B}" type="presOf" srcId="{401C2F48-459C-417E-868A-D93C376AB4E3}" destId="{F7BC12FB-A553-4C94-9AAA-02E546648439}" srcOrd="1" destOrd="0" presId="urn:microsoft.com/office/officeart/2005/8/layout/radial5"/>
    <dgm:cxn modelId="{1012AF56-C58E-4AC7-9B12-B67EE014A904}" type="presOf" srcId="{F9E36149-2DBC-4BB4-9CCD-5E7B7AA41980}" destId="{46F0D1AA-079B-41B2-B45B-494AB17EAA46}" srcOrd="0" destOrd="0" presId="urn:microsoft.com/office/officeart/2005/8/layout/radial5"/>
    <dgm:cxn modelId="{5BC97A63-F389-4E3C-A650-0F517E203CBF}" type="presOf" srcId="{9269ED76-BED1-4065-8E7C-715421233E89}" destId="{77917267-B8D8-4240-AE0B-2170A61EB334}" srcOrd="0" destOrd="0" presId="urn:microsoft.com/office/officeart/2005/8/layout/radial5"/>
    <dgm:cxn modelId="{F48B37EC-0617-4FEB-A8F4-4CC00D71B916}" type="presParOf" srcId="{BC367299-EF6E-4F16-8B1C-B15D469F3638}" destId="{77917267-B8D8-4240-AE0B-2170A61EB334}" srcOrd="0" destOrd="0" presId="urn:microsoft.com/office/officeart/2005/8/layout/radial5"/>
    <dgm:cxn modelId="{47045897-DDF4-4A28-800D-922A2B34E168}" type="presParOf" srcId="{BC367299-EF6E-4F16-8B1C-B15D469F3638}" destId="{C7315E6F-7C82-4A29-859A-46F0596B15E6}" srcOrd="1" destOrd="0" presId="urn:microsoft.com/office/officeart/2005/8/layout/radial5"/>
    <dgm:cxn modelId="{CD138180-3BCA-4EA1-9390-3FA44655EC0F}" type="presParOf" srcId="{C7315E6F-7C82-4A29-859A-46F0596B15E6}" destId="{DC85A742-0A58-4C41-AFDC-0D04D8873BED}" srcOrd="0" destOrd="0" presId="urn:microsoft.com/office/officeart/2005/8/layout/radial5"/>
    <dgm:cxn modelId="{24C8C8F5-227A-4FE9-8C40-65DDC1E42124}" type="presParOf" srcId="{BC367299-EF6E-4F16-8B1C-B15D469F3638}" destId="{276E8F8F-2CFC-4EB2-BD39-B725293969E1}" srcOrd="2" destOrd="0" presId="urn:microsoft.com/office/officeart/2005/8/layout/radial5"/>
    <dgm:cxn modelId="{02A9F0F7-7002-4AC0-A73B-607BA307CF87}" type="presParOf" srcId="{BC367299-EF6E-4F16-8B1C-B15D469F3638}" destId="{F5E51195-4511-405B-9AC0-B01DE134B405}" srcOrd="3" destOrd="0" presId="urn:microsoft.com/office/officeart/2005/8/layout/radial5"/>
    <dgm:cxn modelId="{44BF4415-451D-4A68-85D1-DFEDC9876197}" type="presParOf" srcId="{F5E51195-4511-405B-9AC0-B01DE134B405}" destId="{C0F57970-E5B1-4D04-B4C7-36E57B8E9B6F}" srcOrd="0" destOrd="0" presId="urn:microsoft.com/office/officeart/2005/8/layout/radial5"/>
    <dgm:cxn modelId="{10FEC07C-CD14-4E20-89F3-47DEB3A58192}" type="presParOf" srcId="{BC367299-EF6E-4F16-8B1C-B15D469F3638}" destId="{2B07C95E-F084-4505-ADEE-A11A116C8FD7}" srcOrd="4" destOrd="0" presId="urn:microsoft.com/office/officeart/2005/8/layout/radial5"/>
    <dgm:cxn modelId="{66A82657-5459-4479-B563-1BCCCC99358D}" type="presParOf" srcId="{BC367299-EF6E-4F16-8B1C-B15D469F3638}" destId="{8B6CBD5C-F144-45D4-B25E-F4E8685BC0C8}" srcOrd="5" destOrd="0" presId="urn:microsoft.com/office/officeart/2005/8/layout/radial5"/>
    <dgm:cxn modelId="{28BEAAE5-0D25-4940-9590-682C29DF14FE}" type="presParOf" srcId="{8B6CBD5C-F144-45D4-B25E-F4E8685BC0C8}" destId="{B8179A21-6027-4386-829B-7878095A41A1}" srcOrd="0" destOrd="0" presId="urn:microsoft.com/office/officeart/2005/8/layout/radial5"/>
    <dgm:cxn modelId="{7B130D4F-2AB6-4517-AB63-9166F0C9BB56}" type="presParOf" srcId="{BC367299-EF6E-4F16-8B1C-B15D469F3638}" destId="{1A623CAA-9D26-4DC1-B5C7-5DBA2225B8CE}" srcOrd="6" destOrd="0" presId="urn:microsoft.com/office/officeart/2005/8/layout/radial5"/>
    <dgm:cxn modelId="{C72B8FB6-45D9-4D63-912A-6BBA774256BB}" type="presParOf" srcId="{BC367299-EF6E-4F16-8B1C-B15D469F3638}" destId="{46F0D1AA-079B-41B2-B45B-494AB17EAA46}" srcOrd="7" destOrd="0" presId="urn:microsoft.com/office/officeart/2005/8/layout/radial5"/>
    <dgm:cxn modelId="{9430D081-E0B8-44A4-8FB3-A16F7BCFBB9B}" type="presParOf" srcId="{46F0D1AA-079B-41B2-B45B-494AB17EAA46}" destId="{95401473-1073-4D1C-987E-9C4091254C98}" srcOrd="0" destOrd="0" presId="urn:microsoft.com/office/officeart/2005/8/layout/radial5"/>
    <dgm:cxn modelId="{B99BFEEF-E9FC-415D-8546-842334850BDA}" type="presParOf" srcId="{BC367299-EF6E-4F16-8B1C-B15D469F3638}" destId="{95CFBB9F-2211-48C2-9681-501F446C01DE}" srcOrd="8" destOrd="0" presId="urn:microsoft.com/office/officeart/2005/8/layout/radial5"/>
    <dgm:cxn modelId="{9D39EA6B-5B87-47C1-8C48-2ABF9C0D9638}" type="presParOf" srcId="{BC367299-EF6E-4F16-8B1C-B15D469F3638}" destId="{CA612850-F4B1-4704-B9D9-FDCFF95B7C6D}" srcOrd="9" destOrd="0" presId="urn:microsoft.com/office/officeart/2005/8/layout/radial5"/>
    <dgm:cxn modelId="{FF9086EE-9F8C-4C66-BEBE-E2643EBAD7CD}" type="presParOf" srcId="{CA612850-F4B1-4704-B9D9-FDCFF95B7C6D}" destId="{F63D2D8A-2DB6-4445-80AF-D47064F538B3}" srcOrd="0" destOrd="0" presId="urn:microsoft.com/office/officeart/2005/8/layout/radial5"/>
    <dgm:cxn modelId="{34382237-7034-40CB-A033-108B2B947FFF}" type="presParOf" srcId="{BC367299-EF6E-4F16-8B1C-B15D469F3638}" destId="{DE090524-3DEC-4280-AEAD-CBF6151AD6E0}" srcOrd="10" destOrd="0" presId="urn:microsoft.com/office/officeart/2005/8/layout/radial5"/>
    <dgm:cxn modelId="{74D8FCB0-724D-4D32-8B14-3FC96C9BE10C}" type="presParOf" srcId="{BC367299-EF6E-4F16-8B1C-B15D469F3638}" destId="{320A0572-5E28-4151-85B0-5DC2836BB0E6}" srcOrd="11" destOrd="0" presId="urn:microsoft.com/office/officeart/2005/8/layout/radial5"/>
    <dgm:cxn modelId="{1421B85F-8CCC-4612-AAF0-D026D03531DD}" type="presParOf" srcId="{320A0572-5E28-4151-85B0-5DC2836BB0E6}" destId="{F7BC12FB-A553-4C94-9AAA-02E546648439}" srcOrd="0" destOrd="0" presId="urn:microsoft.com/office/officeart/2005/8/layout/radial5"/>
    <dgm:cxn modelId="{891D1B69-29C7-4345-9240-7BA22B05DD8E}" type="presParOf" srcId="{BC367299-EF6E-4F16-8B1C-B15D469F3638}" destId="{2A40CED9-2F52-4D29-BD3C-B4AC208E9517}"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F29C61-DE7D-4476-A6A7-66D957E10408}" type="doc">
      <dgm:prSet loTypeId="urn:microsoft.com/office/officeart/2005/8/layout/hList6" loCatId="list" qsTypeId="urn:microsoft.com/office/officeart/2005/8/quickstyle/simple4" qsCatId="simple" csTypeId="urn:microsoft.com/office/officeart/2005/8/colors/colorful1#11" csCatId="colorful" phldr="1"/>
      <dgm:spPr/>
      <dgm:t>
        <a:bodyPr/>
        <a:lstStyle/>
        <a:p>
          <a:endParaRPr lang="en-US"/>
        </a:p>
      </dgm:t>
    </dgm:pt>
    <dgm:pt modelId="{0A20353D-E1AE-4492-A0D4-CA28BE2A9EC3}">
      <dgm:prSet phldrT="[Text]"/>
      <dgm:spPr/>
      <dgm:t>
        <a:bodyPr/>
        <a:lstStyle/>
        <a:p>
          <a:r>
            <a:rPr lang="ro-RO" dirty="0" smtClean="0"/>
            <a:t>Direcția 1</a:t>
          </a:r>
          <a:endParaRPr lang="en-US" dirty="0"/>
        </a:p>
      </dgm:t>
    </dgm:pt>
    <dgm:pt modelId="{BAE67137-606A-4C36-8BB3-C53585074B06}" type="parTrans" cxnId="{5CA7826F-0177-488A-B3A4-58FEDF3CEE7B}">
      <dgm:prSet/>
      <dgm:spPr/>
      <dgm:t>
        <a:bodyPr/>
        <a:lstStyle/>
        <a:p>
          <a:endParaRPr lang="en-US"/>
        </a:p>
      </dgm:t>
    </dgm:pt>
    <dgm:pt modelId="{17FAD806-95DD-4C35-9FB0-5F4D5AE75738}" type="sibTrans" cxnId="{5CA7826F-0177-488A-B3A4-58FEDF3CEE7B}">
      <dgm:prSet/>
      <dgm:spPr/>
      <dgm:t>
        <a:bodyPr/>
        <a:lstStyle/>
        <a:p>
          <a:endParaRPr lang="en-US"/>
        </a:p>
      </dgm:t>
    </dgm:pt>
    <dgm:pt modelId="{21DB0EF3-F472-49BD-BB3B-6AF5D6BC3252}">
      <dgm:prSet phldrT="[Text]" custT="1"/>
      <dgm:spPr/>
      <dgm:t>
        <a:bodyPr/>
        <a:lstStyle/>
        <a:p>
          <a:r>
            <a:rPr lang="ro-RO" sz="1800" dirty="0" smtClean="0"/>
            <a:t>Balanța comerțului extern cu produse agroalimentare</a:t>
          </a:r>
          <a:endParaRPr lang="en-US" sz="1800" dirty="0"/>
        </a:p>
      </dgm:t>
    </dgm:pt>
    <dgm:pt modelId="{2B7728D3-75B0-41B1-98F7-B9E73186B796}" type="parTrans" cxnId="{A138A7AE-B8FB-4258-89B1-E6D87EC6D934}">
      <dgm:prSet/>
      <dgm:spPr/>
      <dgm:t>
        <a:bodyPr/>
        <a:lstStyle/>
        <a:p>
          <a:endParaRPr lang="en-US"/>
        </a:p>
      </dgm:t>
    </dgm:pt>
    <dgm:pt modelId="{90E24904-19C8-40A2-BE54-93AFF2A53A4E}" type="sibTrans" cxnId="{A138A7AE-B8FB-4258-89B1-E6D87EC6D934}">
      <dgm:prSet/>
      <dgm:spPr/>
      <dgm:t>
        <a:bodyPr/>
        <a:lstStyle/>
        <a:p>
          <a:endParaRPr lang="en-US"/>
        </a:p>
      </dgm:t>
    </dgm:pt>
    <dgm:pt modelId="{7FBE7ABC-14DE-4C2C-B00F-26F3F6CDA6D2}">
      <dgm:prSet phldrT="[Text]"/>
      <dgm:spPr/>
      <dgm:t>
        <a:bodyPr/>
        <a:lstStyle/>
        <a:p>
          <a:r>
            <a:rPr lang="ro-RO" dirty="0" smtClean="0"/>
            <a:t>Direcțiile 2 și 3</a:t>
          </a:r>
          <a:endParaRPr lang="en-US" dirty="0"/>
        </a:p>
      </dgm:t>
    </dgm:pt>
    <dgm:pt modelId="{BD18DFB2-7DE5-49A0-A05E-4F0EE5A176AA}" type="parTrans" cxnId="{09D55C76-1FFA-473F-8333-012FF1DCE4CB}">
      <dgm:prSet/>
      <dgm:spPr/>
      <dgm:t>
        <a:bodyPr/>
        <a:lstStyle/>
        <a:p>
          <a:endParaRPr lang="en-US"/>
        </a:p>
      </dgm:t>
    </dgm:pt>
    <dgm:pt modelId="{7AC42A84-3A86-45BD-8318-9652676033B8}" type="sibTrans" cxnId="{09D55C76-1FFA-473F-8333-012FF1DCE4CB}">
      <dgm:prSet/>
      <dgm:spPr/>
      <dgm:t>
        <a:bodyPr/>
        <a:lstStyle/>
        <a:p>
          <a:endParaRPr lang="en-US"/>
        </a:p>
      </dgm:t>
    </dgm:pt>
    <dgm:pt modelId="{DF119144-0C83-4791-ACA8-42BF1E5C00CB}">
      <dgm:prSet phldrT="[Text]" custT="1"/>
      <dgm:spPr/>
      <dgm:t>
        <a:bodyPr/>
        <a:lstStyle/>
        <a:p>
          <a:r>
            <a:rPr lang="ro-RO" sz="1800" dirty="0" smtClean="0"/>
            <a:t>Suprafața terenurilor agricole (reducere)</a:t>
          </a:r>
          <a:endParaRPr lang="en-US" sz="1800" dirty="0"/>
        </a:p>
      </dgm:t>
    </dgm:pt>
    <dgm:pt modelId="{C6EEF6C8-8C28-47A1-B480-C40C5F4C63A1}" type="parTrans" cxnId="{87265C40-F7F1-4577-8879-CA1553CB5E79}">
      <dgm:prSet/>
      <dgm:spPr/>
      <dgm:t>
        <a:bodyPr/>
        <a:lstStyle/>
        <a:p>
          <a:endParaRPr lang="en-US"/>
        </a:p>
      </dgm:t>
    </dgm:pt>
    <dgm:pt modelId="{63B7F6A5-A95A-4207-A8AA-11F714CEED2D}" type="sibTrans" cxnId="{87265C40-F7F1-4577-8879-CA1553CB5E79}">
      <dgm:prSet/>
      <dgm:spPr/>
      <dgm:t>
        <a:bodyPr/>
        <a:lstStyle/>
        <a:p>
          <a:endParaRPr lang="en-US"/>
        </a:p>
      </dgm:t>
    </dgm:pt>
    <dgm:pt modelId="{4E4F8117-9C4B-4150-A33D-38E66B7560D8}">
      <dgm:prSet phldrT="[Text]" custT="1"/>
      <dgm:spPr/>
      <dgm:t>
        <a:bodyPr/>
        <a:lstStyle/>
        <a:p>
          <a:r>
            <a:rPr lang="ro-RO" sz="1800" dirty="0" smtClean="0"/>
            <a:t>Producția agricolă globală</a:t>
          </a:r>
          <a:endParaRPr lang="en-US" sz="1800" dirty="0"/>
        </a:p>
      </dgm:t>
    </dgm:pt>
    <dgm:pt modelId="{0F7683F4-7874-4D97-B9FA-5C5D6A695187}" type="parTrans" cxnId="{91146042-5A15-4ADB-B30B-F77133BA05B0}">
      <dgm:prSet/>
      <dgm:spPr/>
      <dgm:t>
        <a:bodyPr/>
        <a:lstStyle/>
        <a:p>
          <a:endParaRPr lang="en-US"/>
        </a:p>
      </dgm:t>
    </dgm:pt>
    <dgm:pt modelId="{B2FAD7A2-82AD-4DD0-8410-5C8568311816}" type="sibTrans" cxnId="{91146042-5A15-4ADB-B30B-F77133BA05B0}">
      <dgm:prSet/>
      <dgm:spPr/>
      <dgm:t>
        <a:bodyPr/>
        <a:lstStyle/>
        <a:p>
          <a:endParaRPr lang="en-US"/>
        </a:p>
      </dgm:t>
    </dgm:pt>
    <dgm:pt modelId="{F1362284-BB52-403F-8AEB-0DC0E523319B}">
      <dgm:prSet phldrT="[Text]" custT="1"/>
      <dgm:spPr/>
      <dgm:t>
        <a:bodyPr/>
        <a:lstStyle/>
        <a:p>
          <a:r>
            <a:rPr lang="ro-RO" sz="1800" dirty="0" smtClean="0"/>
            <a:t>Numărul de consultații agricole</a:t>
          </a:r>
          <a:endParaRPr lang="en-US" sz="1800" dirty="0"/>
        </a:p>
      </dgm:t>
    </dgm:pt>
    <dgm:pt modelId="{F08C9B43-42B6-4A65-84C1-1AFFF53A76F1}" type="parTrans" cxnId="{5EF74D0E-950B-4D32-BC39-6014E493252A}">
      <dgm:prSet/>
      <dgm:spPr/>
      <dgm:t>
        <a:bodyPr/>
        <a:lstStyle/>
        <a:p>
          <a:endParaRPr lang="en-US"/>
        </a:p>
      </dgm:t>
    </dgm:pt>
    <dgm:pt modelId="{61C15587-160A-45B0-A44B-D8E3D83B8795}" type="sibTrans" cxnId="{5EF74D0E-950B-4D32-BC39-6014E493252A}">
      <dgm:prSet/>
      <dgm:spPr/>
      <dgm:t>
        <a:bodyPr/>
        <a:lstStyle/>
        <a:p>
          <a:endParaRPr lang="en-US"/>
        </a:p>
      </dgm:t>
    </dgm:pt>
    <dgm:pt modelId="{4FD636FC-53B6-42D6-8CA0-58E9D651AF5A}">
      <dgm:prSet phldrT="[Text]" custT="1"/>
      <dgm:spPr/>
      <dgm:t>
        <a:bodyPr/>
        <a:lstStyle/>
        <a:p>
          <a:r>
            <a:rPr lang="ro-RO" sz="1800" dirty="0" smtClean="0"/>
            <a:t>Numărul de absolvenți instituții</a:t>
          </a:r>
          <a:endParaRPr lang="en-US" sz="1800" dirty="0"/>
        </a:p>
      </dgm:t>
    </dgm:pt>
    <dgm:pt modelId="{D4A4DEAA-46BB-4295-A97B-323646CCA3CE}" type="parTrans" cxnId="{BB26EACB-F7D8-47F7-92C1-103D12CC7FA1}">
      <dgm:prSet/>
      <dgm:spPr/>
      <dgm:t>
        <a:bodyPr/>
        <a:lstStyle/>
        <a:p>
          <a:endParaRPr lang="en-US"/>
        </a:p>
      </dgm:t>
    </dgm:pt>
    <dgm:pt modelId="{A5288EBE-051A-4489-B21C-2B258708F619}" type="sibTrans" cxnId="{BB26EACB-F7D8-47F7-92C1-103D12CC7FA1}">
      <dgm:prSet/>
      <dgm:spPr/>
      <dgm:t>
        <a:bodyPr/>
        <a:lstStyle/>
        <a:p>
          <a:endParaRPr lang="en-US"/>
        </a:p>
      </dgm:t>
    </dgm:pt>
    <dgm:pt modelId="{5690ADE0-D581-41A4-8AB2-A49DBA610F42}">
      <dgm:prSet phldrT="[Text]" custT="1"/>
      <dgm:spPr/>
      <dgm:t>
        <a:bodyPr/>
        <a:lstStyle/>
        <a:p>
          <a:r>
            <a:rPr lang="ro-RO" sz="1800" dirty="0" smtClean="0"/>
            <a:t>Soldul creditelor agricole</a:t>
          </a:r>
          <a:endParaRPr lang="en-US" sz="1800" dirty="0"/>
        </a:p>
      </dgm:t>
    </dgm:pt>
    <dgm:pt modelId="{53ADDF9D-B1D1-409F-AB4E-CD91D1F3332F}" type="parTrans" cxnId="{8DD046B9-2C30-425A-8BCB-9A26BE5AF92D}">
      <dgm:prSet/>
      <dgm:spPr/>
      <dgm:t>
        <a:bodyPr/>
        <a:lstStyle/>
        <a:p>
          <a:endParaRPr lang="en-US"/>
        </a:p>
      </dgm:t>
    </dgm:pt>
    <dgm:pt modelId="{93D58A4D-C1CD-4F12-BF16-4D14207C9BB7}" type="sibTrans" cxnId="{8DD046B9-2C30-425A-8BCB-9A26BE5AF92D}">
      <dgm:prSet/>
      <dgm:spPr/>
      <dgm:t>
        <a:bodyPr/>
        <a:lstStyle/>
        <a:p>
          <a:endParaRPr lang="en-US"/>
        </a:p>
      </dgm:t>
    </dgm:pt>
    <dgm:pt modelId="{86DC2818-3993-4906-BA5F-E8541CFD5335}">
      <dgm:prSet phldrT="[Text]" custT="1"/>
      <dgm:spPr/>
      <dgm:t>
        <a:bodyPr/>
        <a:lstStyle/>
        <a:p>
          <a:r>
            <a:rPr lang="ro-RO" sz="1800" dirty="0" smtClean="0"/>
            <a:t>Consumul de apă în scopuri agricole</a:t>
          </a:r>
          <a:endParaRPr lang="en-US" sz="1800" dirty="0"/>
        </a:p>
      </dgm:t>
    </dgm:pt>
    <dgm:pt modelId="{070EF7D3-B62D-45FD-A6E6-966AF0862990}" type="parTrans" cxnId="{0EC41226-1410-431D-97DB-60A986A42EE9}">
      <dgm:prSet/>
      <dgm:spPr/>
      <dgm:t>
        <a:bodyPr/>
        <a:lstStyle/>
        <a:p>
          <a:endParaRPr lang="en-US"/>
        </a:p>
      </dgm:t>
    </dgm:pt>
    <dgm:pt modelId="{E0A98E44-6C25-4B9D-8C67-DDE265FB9F72}" type="sibTrans" cxnId="{0EC41226-1410-431D-97DB-60A986A42EE9}">
      <dgm:prSet/>
      <dgm:spPr/>
      <dgm:t>
        <a:bodyPr/>
        <a:lstStyle/>
        <a:p>
          <a:endParaRPr lang="en-US"/>
        </a:p>
      </dgm:t>
    </dgm:pt>
    <dgm:pt modelId="{3B667EB2-4D90-465A-9D16-A20C712831AE}">
      <dgm:prSet phldrT="[Text]" custT="1"/>
      <dgm:spPr/>
      <dgm:t>
        <a:bodyPr/>
        <a:lstStyle/>
        <a:p>
          <a:r>
            <a:rPr lang="ro-RO" sz="1800" dirty="0" smtClean="0"/>
            <a:t>Suprafețe în fondul silvic</a:t>
          </a:r>
          <a:endParaRPr lang="en-US" sz="1800" dirty="0"/>
        </a:p>
      </dgm:t>
    </dgm:pt>
    <dgm:pt modelId="{8694F378-432C-4058-A55E-0FAD2B0BF9A4}" type="parTrans" cxnId="{4705C155-2AF5-4F7A-9B5B-4E851C479A09}">
      <dgm:prSet/>
      <dgm:spPr/>
      <dgm:t>
        <a:bodyPr/>
        <a:lstStyle/>
        <a:p>
          <a:endParaRPr lang="en-US"/>
        </a:p>
      </dgm:t>
    </dgm:pt>
    <dgm:pt modelId="{15FD8D75-595E-46DE-9451-01F061DCF4F9}" type="sibTrans" cxnId="{4705C155-2AF5-4F7A-9B5B-4E851C479A09}">
      <dgm:prSet/>
      <dgm:spPr/>
      <dgm:t>
        <a:bodyPr/>
        <a:lstStyle/>
        <a:p>
          <a:endParaRPr lang="en-US"/>
        </a:p>
      </dgm:t>
    </dgm:pt>
    <dgm:pt modelId="{E3EE610B-E929-43A5-AD43-6CB16A4225D1}">
      <dgm:prSet phldrT="[Text]" custT="1"/>
      <dgm:spPr/>
      <dgm:t>
        <a:bodyPr/>
        <a:lstStyle/>
        <a:p>
          <a:r>
            <a:rPr lang="ro-RO" sz="1800" dirty="0" smtClean="0"/>
            <a:t>Suprafețe prelucrate cu no-till</a:t>
          </a:r>
          <a:endParaRPr lang="en-US" sz="1800" dirty="0"/>
        </a:p>
      </dgm:t>
    </dgm:pt>
    <dgm:pt modelId="{C4C8B702-7DE4-4ED3-B8FC-49B53D000A5E}" type="parTrans" cxnId="{CBF1E36D-8DA2-4B89-9593-8C3D2DF88033}">
      <dgm:prSet/>
      <dgm:spPr/>
      <dgm:t>
        <a:bodyPr/>
        <a:lstStyle/>
        <a:p>
          <a:endParaRPr lang="en-US"/>
        </a:p>
      </dgm:t>
    </dgm:pt>
    <dgm:pt modelId="{9E082EB0-D6F3-4316-B0F2-A48C7C530458}" type="sibTrans" cxnId="{CBF1E36D-8DA2-4B89-9593-8C3D2DF88033}">
      <dgm:prSet/>
      <dgm:spPr/>
      <dgm:t>
        <a:bodyPr/>
        <a:lstStyle/>
        <a:p>
          <a:endParaRPr lang="en-US"/>
        </a:p>
      </dgm:t>
    </dgm:pt>
    <dgm:pt modelId="{B9B99452-A941-4D18-8203-99698E04FDC3}">
      <dgm:prSet phldrT="[Text]" custT="1"/>
      <dgm:spPr/>
      <dgm:t>
        <a:bodyPr/>
        <a:lstStyle/>
        <a:p>
          <a:r>
            <a:rPr lang="ro-RO" sz="1800" dirty="0" smtClean="0"/>
            <a:t>Venitul mediu în regiunile rurale</a:t>
          </a:r>
          <a:endParaRPr lang="en-US" sz="1800" dirty="0"/>
        </a:p>
      </dgm:t>
    </dgm:pt>
    <dgm:pt modelId="{10353F79-D4E1-4694-B2EB-B9AD95A5041E}" type="parTrans" cxnId="{A010A65B-E6D7-4E1A-998C-CC8150BB41A7}">
      <dgm:prSet/>
      <dgm:spPr/>
      <dgm:t>
        <a:bodyPr/>
        <a:lstStyle/>
        <a:p>
          <a:endParaRPr lang="en-US"/>
        </a:p>
      </dgm:t>
    </dgm:pt>
    <dgm:pt modelId="{5D32B288-CFE4-4D9D-B11D-0F29BAE56A43}" type="sibTrans" cxnId="{A010A65B-E6D7-4E1A-998C-CC8150BB41A7}">
      <dgm:prSet/>
      <dgm:spPr/>
      <dgm:t>
        <a:bodyPr/>
        <a:lstStyle/>
        <a:p>
          <a:endParaRPr lang="en-US"/>
        </a:p>
      </dgm:t>
    </dgm:pt>
    <dgm:pt modelId="{657DC42B-A6B6-41C5-8D98-2ABA5A0F39D8}">
      <dgm:prSet phldrT="[Text]" custT="1"/>
      <dgm:spPr/>
      <dgm:t>
        <a:bodyPr/>
        <a:lstStyle/>
        <a:p>
          <a:r>
            <a:rPr lang="ro-RO" sz="1800" dirty="0" smtClean="0"/>
            <a:t>Ratele de activitate/angajare în mediu rural</a:t>
          </a:r>
          <a:endParaRPr lang="en-US" sz="1800" dirty="0"/>
        </a:p>
      </dgm:t>
    </dgm:pt>
    <dgm:pt modelId="{CE5E0B17-DC59-4480-84AE-D61DFE17C54E}" type="parTrans" cxnId="{AC92CF6D-10CD-4346-A37C-81EEBFA17F91}">
      <dgm:prSet/>
      <dgm:spPr/>
      <dgm:t>
        <a:bodyPr/>
        <a:lstStyle/>
        <a:p>
          <a:endParaRPr lang="en-US"/>
        </a:p>
      </dgm:t>
    </dgm:pt>
    <dgm:pt modelId="{ECE1D5B5-7336-4FCF-B4A4-5F2ED343AB9A}" type="sibTrans" cxnId="{AC92CF6D-10CD-4346-A37C-81EEBFA17F91}">
      <dgm:prSet/>
      <dgm:spPr/>
      <dgm:t>
        <a:bodyPr/>
        <a:lstStyle/>
        <a:p>
          <a:endParaRPr lang="en-US"/>
        </a:p>
      </dgm:t>
    </dgm:pt>
    <dgm:pt modelId="{D02303E0-D688-4C0F-B755-DC99224C77B1}">
      <dgm:prSet phldrT="[Text]" custT="1"/>
      <dgm:spPr/>
      <dgm:t>
        <a:bodyPr/>
        <a:lstStyle/>
        <a:p>
          <a:r>
            <a:rPr lang="ro-RO" sz="1800" dirty="0" smtClean="0"/>
            <a:t>Cota populației rurale în total populație</a:t>
          </a:r>
          <a:endParaRPr lang="en-US" sz="1800" dirty="0"/>
        </a:p>
      </dgm:t>
    </dgm:pt>
    <dgm:pt modelId="{E5EE9D3F-A6EE-4E95-84E5-704A0C00FF72}" type="parTrans" cxnId="{742DCE24-4583-4398-B023-BDDA80A3A265}">
      <dgm:prSet/>
      <dgm:spPr/>
      <dgm:t>
        <a:bodyPr/>
        <a:lstStyle/>
        <a:p>
          <a:endParaRPr lang="en-US"/>
        </a:p>
      </dgm:t>
    </dgm:pt>
    <dgm:pt modelId="{740D1D10-5072-4329-BC4D-D169C7413526}" type="sibTrans" cxnId="{742DCE24-4583-4398-B023-BDDA80A3A265}">
      <dgm:prSet/>
      <dgm:spPr/>
      <dgm:t>
        <a:bodyPr/>
        <a:lstStyle/>
        <a:p>
          <a:endParaRPr lang="en-US"/>
        </a:p>
      </dgm:t>
    </dgm:pt>
    <dgm:pt modelId="{F517705D-BB9F-4EF9-A84E-F5BAC04E64EC}" type="pres">
      <dgm:prSet presAssocID="{6EF29C61-DE7D-4476-A6A7-66D957E10408}" presName="Name0" presStyleCnt="0">
        <dgm:presLayoutVars>
          <dgm:dir/>
          <dgm:resizeHandles val="exact"/>
        </dgm:presLayoutVars>
      </dgm:prSet>
      <dgm:spPr/>
      <dgm:t>
        <a:bodyPr/>
        <a:lstStyle/>
        <a:p>
          <a:endParaRPr lang="en-US"/>
        </a:p>
      </dgm:t>
    </dgm:pt>
    <dgm:pt modelId="{A12DF1AC-A8A8-4C40-A32E-725AD9DBB529}" type="pres">
      <dgm:prSet presAssocID="{0A20353D-E1AE-4492-A0D4-CA28BE2A9EC3}" presName="node" presStyleLbl="node1" presStyleIdx="0" presStyleCnt="2">
        <dgm:presLayoutVars>
          <dgm:bulletEnabled val="1"/>
        </dgm:presLayoutVars>
      </dgm:prSet>
      <dgm:spPr/>
      <dgm:t>
        <a:bodyPr/>
        <a:lstStyle/>
        <a:p>
          <a:endParaRPr lang="en-US"/>
        </a:p>
      </dgm:t>
    </dgm:pt>
    <dgm:pt modelId="{CA73EB86-FFD1-40B7-A2F2-FFD40E167848}" type="pres">
      <dgm:prSet presAssocID="{17FAD806-95DD-4C35-9FB0-5F4D5AE75738}" presName="sibTrans" presStyleCnt="0"/>
      <dgm:spPr/>
    </dgm:pt>
    <dgm:pt modelId="{78489DB8-D1E2-4AB4-9791-36B25BA2D001}" type="pres">
      <dgm:prSet presAssocID="{7FBE7ABC-14DE-4C2C-B00F-26F3F6CDA6D2}" presName="node" presStyleLbl="node1" presStyleIdx="1" presStyleCnt="2">
        <dgm:presLayoutVars>
          <dgm:bulletEnabled val="1"/>
        </dgm:presLayoutVars>
      </dgm:prSet>
      <dgm:spPr/>
      <dgm:t>
        <a:bodyPr/>
        <a:lstStyle/>
        <a:p>
          <a:endParaRPr lang="en-US"/>
        </a:p>
      </dgm:t>
    </dgm:pt>
  </dgm:ptLst>
  <dgm:cxnLst>
    <dgm:cxn modelId="{AA355FAD-4655-467A-B5A2-05519B3B46D0}" type="presOf" srcId="{DF119144-0C83-4791-ACA8-42BF1E5C00CB}" destId="{78489DB8-D1E2-4AB4-9791-36B25BA2D001}" srcOrd="0" destOrd="1" presId="urn:microsoft.com/office/officeart/2005/8/layout/hList6"/>
    <dgm:cxn modelId="{4705C155-2AF5-4F7A-9B5B-4E851C479A09}" srcId="{7FBE7ABC-14DE-4C2C-B00F-26F3F6CDA6D2}" destId="{3B667EB2-4D90-465A-9D16-A20C712831AE}" srcOrd="2" destOrd="0" parTransId="{8694F378-432C-4058-A55E-0FAD2B0BF9A4}" sibTransId="{15FD8D75-595E-46DE-9451-01F061DCF4F9}"/>
    <dgm:cxn modelId="{CBF1E36D-8DA2-4B89-9593-8C3D2DF88033}" srcId="{7FBE7ABC-14DE-4C2C-B00F-26F3F6CDA6D2}" destId="{E3EE610B-E929-43A5-AD43-6CB16A4225D1}" srcOrd="3" destOrd="0" parTransId="{C4C8B702-7DE4-4ED3-B8FC-49B53D000A5E}" sibTransId="{9E082EB0-D6F3-4316-B0F2-A48C7C530458}"/>
    <dgm:cxn modelId="{B19C936E-E587-4206-835E-40FC6BBE78DB}" type="presOf" srcId="{5690ADE0-D581-41A4-8AB2-A49DBA610F42}" destId="{A12DF1AC-A8A8-4C40-A32E-725AD9DBB529}" srcOrd="0" destOrd="5" presId="urn:microsoft.com/office/officeart/2005/8/layout/hList6"/>
    <dgm:cxn modelId="{431F1DD9-0215-40EF-B2F0-256576B3FD8C}" type="presOf" srcId="{657DC42B-A6B6-41C5-8D98-2ABA5A0F39D8}" destId="{78489DB8-D1E2-4AB4-9791-36B25BA2D001}" srcOrd="0" destOrd="6" presId="urn:microsoft.com/office/officeart/2005/8/layout/hList6"/>
    <dgm:cxn modelId="{742DCE24-4583-4398-B023-BDDA80A3A265}" srcId="{7FBE7ABC-14DE-4C2C-B00F-26F3F6CDA6D2}" destId="{D02303E0-D688-4C0F-B755-DC99224C77B1}" srcOrd="6" destOrd="0" parTransId="{E5EE9D3F-A6EE-4E95-84E5-704A0C00FF72}" sibTransId="{740D1D10-5072-4329-BC4D-D169C7413526}"/>
    <dgm:cxn modelId="{77621660-5063-49A9-AC06-9863320003E9}" type="presOf" srcId="{4E4F8117-9C4B-4150-A33D-38E66B7560D8}" destId="{A12DF1AC-A8A8-4C40-A32E-725AD9DBB529}" srcOrd="0" destOrd="2" presId="urn:microsoft.com/office/officeart/2005/8/layout/hList6"/>
    <dgm:cxn modelId="{A010A65B-E6D7-4E1A-998C-CC8150BB41A7}" srcId="{7FBE7ABC-14DE-4C2C-B00F-26F3F6CDA6D2}" destId="{B9B99452-A941-4D18-8203-99698E04FDC3}" srcOrd="4" destOrd="0" parTransId="{10353F79-D4E1-4694-B2EB-B9AD95A5041E}" sibTransId="{5D32B288-CFE4-4D9D-B11D-0F29BAE56A43}"/>
    <dgm:cxn modelId="{8A761BCC-A085-4643-B7E7-2E131433237D}" type="presOf" srcId="{0A20353D-E1AE-4492-A0D4-CA28BE2A9EC3}" destId="{A12DF1AC-A8A8-4C40-A32E-725AD9DBB529}" srcOrd="0" destOrd="0" presId="urn:microsoft.com/office/officeart/2005/8/layout/hList6"/>
    <dgm:cxn modelId="{5EF74D0E-950B-4D32-BC39-6014E493252A}" srcId="{0A20353D-E1AE-4492-A0D4-CA28BE2A9EC3}" destId="{F1362284-BB52-403F-8AEB-0DC0E523319B}" srcOrd="2" destOrd="0" parTransId="{F08C9B43-42B6-4A65-84C1-1AFFF53A76F1}" sibTransId="{61C15587-160A-45B0-A44B-D8E3D83B8795}"/>
    <dgm:cxn modelId="{09D55C76-1FFA-473F-8333-012FF1DCE4CB}" srcId="{6EF29C61-DE7D-4476-A6A7-66D957E10408}" destId="{7FBE7ABC-14DE-4C2C-B00F-26F3F6CDA6D2}" srcOrd="1" destOrd="0" parTransId="{BD18DFB2-7DE5-49A0-A05E-4F0EE5A176AA}" sibTransId="{7AC42A84-3A86-45BD-8318-9652676033B8}"/>
    <dgm:cxn modelId="{87265C40-F7F1-4577-8879-CA1553CB5E79}" srcId="{7FBE7ABC-14DE-4C2C-B00F-26F3F6CDA6D2}" destId="{DF119144-0C83-4791-ACA8-42BF1E5C00CB}" srcOrd="0" destOrd="0" parTransId="{C6EEF6C8-8C28-47A1-B480-C40C5F4C63A1}" sibTransId="{63B7F6A5-A95A-4207-A8AA-11F714CEED2D}"/>
    <dgm:cxn modelId="{AC92CF6D-10CD-4346-A37C-81EEBFA17F91}" srcId="{7FBE7ABC-14DE-4C2C-B00F-26F3F6CDA6D2}" destId="{657DC42B-A6B6-41C5-8D98-2ABA5A0F39D8}" srcOrd="5" destOrd="0" parTransId="{CE5E0B17-DC59-4480-84AE-D61DFE17C54E}" sibTransId="{ECE1D5B5-7336-4FCF-B4A4-5F2ED343AB9A}"/>
    <dgm:cxn modelId="{A138A7AE-B8FB-4258-89B1-E6D87EC6D934}" srcId="{0A20353D-E1AE-4492-A0D4-CA28BE2A9EC3}" destId="{21DB0EF3-F472-49BD-BB3B-6AF5D6BC3252}" srcOrd="0" destOrd="0" parTransId="{2B7728D3-75B0-41B1-98F7-B9E73186B796}" sibTransId="{90E24904-19C8-40A2-BE54-93AFF2A53A4E}"/>
    <dgm:cxn modelId="{91146042-5A15-4ADB-B30B-F77133BA05B0}" srcId="{0A20353D-E1AE-4492-A0D4-CA28BE2A9EC3}" destId="{4E4F8117-9C4B-4150-A33D-38E66B7560D8}" srcOrd="1" destOrd="0" parTransId="{0F7683F4-7874-4D97-B9FA-5C5D6A695187}" sibTransId="{B2FAD7A2-82AD-4DD0-8410-5C8568311816}"/>
    <dgm:cxn modelId="{667E1278-E97F-4F67-8CC8-78D6CEC11FDE}" type="presOf" srcId="{21DB0EF3-F472-49BD-BB3B-6AF5D6BC3252}" destId="{A12DF1AC-A8A8-4C40-A32E-725AD9DBB529}" srcOrd="0" destOrd="1" presId="urn:microsoft.com/office/officeart/2005/8/layout/hList6"/>
    <dgm:cxn modelId="{ECA319C3-19A3-4099-9AC7-FFB5C9757253}" type="presOf" srcId="{D02303E0-D688-4C0F-B755-DC99224C77B1}" destId="{78489DB8-D1E2-4AB4-9791-36B25BA2D001}" srcOrd="0" destOrd="7" presId="urn:microsoft.com/office/officeart/2005/8/layout/hList6"/>
    <dgm:cxn modelId="{8946E3F6-09D1-4D26-9EF4-605425E2FAD3}" type="presOf" srcId="{86DC2818-3993-4906-BA5F-E8541CFD5335}" destId="{78489DB8-D1E2-4AB4-9791-36B25BA2D001}" srcOrd="0" destOrd="2" presId="urn:microsoft.com/office/officeart/2005/8/layout/hList6"/>
    <dgm:cxn modelId="{5CA7826F-0177-488A-B3A4-58FEDF3CEE7B}" srcId="{6EF29C61-DE7D-4476-A6A7-66D957E10408}" destId="{0A20353D-E1AE-4492-A0D4-CA28BE2A9EC3}" srcOrd="0" destOrd="0" parTransId="{BAE67137-606A-4C36-8BB3-C53585074B06}" sibTransId="{17FAD806-95DD-4C35-9FB0-5F4D5AE75738}"/>
    <dgm:cxn modelId="{C5AE1EF9-76CB-45BE-8AD9-801D0E1CA490}" type="presOf" srcId="{4FD636FC-53B6-42D6-8CA0-58E9D651AF5A}" destId="{A12DF1AC-A8A8-4C40-A32E-725AD9DBB529}" srcOrd="0" destOrd="4" presId="urn:microsoft.com/office/officeart/2005/8/layout/hList6"/>
    <dgm:cxn modelId="{BB26EACB-F7D8-47F7-92C1-103D12CC7FA1}" srcId="{0A20353D-E1AE-4492-A0D4-CA28BE2A9EC3}" destId="{4FD636FC-53B6-42D6-8CA0-58E9D651AF5A}" srcOrd="3" destOrd="0" parTransId="{D4A4DEAA-46BB-4295-A97B-323646CCA3CE}" sibTransId="{A5288EBE-051A-4489-B21C-2B258708F619}"/>
    <dgm:cxn modelId="{F564BF98-9DB0-44E9-AF82-A4DA33000A8F}" type="presOf" srcId="{E3EE610B-E929-43A5-AD43-6CB16A4225D1}" destId="{78489DB8-D1E2-4AB4-9791-36B25BA2D001}" srcOrd="0" destOrd="4" presId="urn:microsoft.com/office/officeart/2005/8/layout/hList6"/>
    <dgm:cxn modelId="{0EC41226-1410-431D-97DB-60A986A42EE9}" srcId="{7FBE7ABC-14DE-4C2C-B00F-26F3F6CDA6D2}" destId="{86DC2818-3993-4906-BA5F-E8541CFD5335}" srcOrd="1" destOrd="0" parTransId="{070EF7D3-B62D-45FD-A6E6-966AF0862990}" sibTransId="{E0A98E44-6C25-4B9D-8C67-DDE265FB9F72}"/>
    <dgm:cxn modelId="{A0C2660E-DBAE-4471-9301-BB8C37B5955A}" type="presOf" srcId="{F1362284-BB52-403F-8AEB-0DC0E523319B}" destId="{A12DF1AC-A8A8-4C40-A32E-725AD9DBB529}" srcOrd="0" destOrd="3" presId="urn:microsoft.com/office/officeart/2005/8/layout/hList6"/>
    <dgm:cxn modelId="{4AE860C0-3DF8-4C82-81A4-33708EB1C5CD}" type="presOf" srcId="{3B667EB2-4D90-465A-9D16-A20C712831AE}" destId="{78489DB8-D1E2-4AB4-9791-36B25BA2D001}" srcOrd="0" destOrd="3" presId="urn:microsoft.com/office/officeart/2005/8/layout/hList6"/>
    <dgm:cxn modelId="{8DD046B9-2C30-425A-8BCB-9A26BE5AF92D}" srcId="{0A20353D-E1AE-4492-A0D4-CA28BE2A9EC3}" destId="{5690ADE0-D581-41A4-8AB2-A49DBA610F42}" srcOrd="4" destOrd="0" parTransId="{53ADDF9D-B1D1-409F-AB4E-CD91D1F3332F}" sibTransId="{93D58A4D-C1CD-4F12-BF16-4D14207C9BB7}"/>
    <dgm:cxn modelId="{852BBFE4-25FD-4256-B1F5-31F4BE029D6B}" type="presOf" srcId="{7FBE7ABC-14DE-4C2C-B00F-26F3F6CDA6D2}" destId="{78489DB8-D1E2-4AB4-9791-36B25BA2D001}" srcOrd="0" destOrd="0" presId="urn:microsoft.com/office/officeart/2005/8/layout/hList6"/>
    <dgm:cxn modelId="{D5916590-6977-4E09-B252-DDAFB09D728D}" type="presOf" srcId="{6EF29C61-DE7D-4476-A6A7-66D957E10408}" destId="{F517705D-BB9F-4EF9-A84E-F5BAC04E64EC}" srcOrd="0" destOrd="0" presId="urn:microsoft.com/office/officeart/2005/8/layout/hList6"/>
    <dgm:cxn modelId="{8206547F-EE0B-4141-BDF4-2D96DBED4C08}" type="presOf" srcId="{B9B99452-A941-4D18-8203-99698E04FDC3}" destId="{78489DB8-D1E2-4AB4-9791-36B25BA2D001}" srcOrd="0" destOrd="5" presId="urn:microsoft.com/office/officeart/2005/8/layout/hList6"/>
    <dgm:cxn modelId="{4914EA3E-8221-4FF5-B4CF-30B44AF7BB62}" type="presParOf" srcId="{F517705D-BB9F-4EF9-A84E-F5BAC04E64EC}" destId="{A12DF1AC-A8A8-4C40-A32E-725AD9DBB529}" srcOrd="0" destOrd="0" presId="urn:microsoft.com/office/officeart/2005/8/layout/hList6"/>
    <dgm:cxn modelId="{CAA814E4-298C-4CCE-882C-8AEB16955579}" type="presParOf" srcId="{F517705D-BB9F-4EF9-A84E-F5BAC04E64EC}" destId="{CA73EB86-FFD1-40B7-A2F2-FFD40E167848}" srcOrd="1" destOrd="0" presId="urn:microsoft.com/office/officeart/2005/8/layout/hList6"/>
    <dgm:cxn modelId="{816462C7-2CAD-46F9-A77A-D737F1ABE49D}" type="presParOf" srcId="{F517705D-BB9F-4EF9-A84E-F5BAC04E64EC}" destId="{78489DB8-D1E2-4AB4-9791-36B25BA2D001}"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B197A-A4FF-4C1C-9808-86A33F54B776}" type="doc">
      <dgm:prSet loTypeId="urn:microsoft.com/office/officeart/2005/8/layout/radial5" loCatId="cycle" qsTypeId="urn:microsoft.com/office/officeart/2005/8/quickstyle/simple1#2" qsCatId="simple" csTypeId="urn:microsoft.com/office/officeart/2005/8/colors/colorful1#2" csCatId="colorful" phldr="1"/>
      <dgm:spPr/>
      <dgm:t>
        <a:bodyPr/>
        <a:lstStyle/>
        <a:p>
          <a:endParaRPr lang="en-US"/>
        </a:p>
      </dgm:t>
    </dgm:pt>
    <dgm:pt modelId="{EF36179B-23F6-4026-81A8-377D48A286DC}">
      <dgm:prSet phldrT="[Text]" custT="1"/>
      <dgm:spPr/>
      <dgm:t>
        <a:bodyPr/>
        <a:lstStyle/>
        <a:p>
          <a:r>
            <a:rPr lang="ro-RO" sz="2000" dirty="0" smtClean="0"/>
            <a:t>Puncte </a:t>
          </a:r>
          <a:r>
            <a:rPr lang="ro-RO" sz="2000" dirty="0" err="1" smtClean="0"/>
            <a:t>Vulne-rabile</a:t>
          </a:r>
          <a:endParaRPr lang="en-US" sz="2000" dirty="0"/>
        </a:p>
      </dgm:t>
    </dgm:pt>
    <dgm:pt modelId="{08389295-80A0-4361-9275-DABF5FF1ACF7}" type="parTrans" cxnId="{9B544900-6D2E-4C6B-8BFE-124C99333361}">
      <dgm:prSet/>
      <dgm:spPr/>
      <dgm:t>
        <a:bodyPr/>
        <a:lstStyle/>
        <a:p>
          <a:endParaRPr lang="en-US" sz="1600"/>
        </a:p>
      </dgm:t>
    </dgm:pt>
    <dgm:pt modelId="{722C6FA6-3C8F-4163-8893-75228757E1FE}" type="sibTrans" cxnId="{9B544900-6D2E-4C6B-8BFE-124C99333361}">
      <dgm:prSet/>
      <dgm:spPr/>
      <dgm:t>
        <a:bodyPr/>
        <a:lstStyle/>
        <a:p>
          <a:endParaRPr lang="en-US" sz="1600"/>
        </a:p>
      </dgm:t>
    </dgm:pt>
    <dgm:pt modelId="{1888FE63-48DC-48D3-83CC-10B8A0C7BCE8}">
      <dgm:prSet phldrT="[Text]" custT="1"/>
      <dgm:spPr/>
      <dgm:t>
        <a:bodyPr/>
        <a:lstStyle/>
        <a:p>
          <a:r>
            <a:rPr lang="ro-RO" sz="1600" dirty="0" smtClean="0"/>
            <a:t>Valoare adăuga-</a:t>
          </a:r>
          <a:r>
            <a:rPr lang="ro-RO" sz="1600" dirty="0" err="1" smtClean="0"/>
            <a:t>tă</a:t>
          </a:r>
          <a:r>
            <a:rPr lang="ro-RO" sz="1600" dirty="0" smtClean="0"/>
            <a:t> mică</a:t>
          </a:r>
          <a:endParaRPr lang="en-US" sz="1600" dirty="0"/>
        </a:p>
      </dgm:t>
    </dgm:pt>
    <dgm:pt modelId="{84B01673-C525-4DD8-B0D6-3015B4005386}" type="parTrans" cxnId="{F1B0C097-4F4A-45B4-953A-0F24FE34D6D7}">
      <dgm:prSet custT="1"/>
      <dgm:spPr/>
      <dgm:t>
        <a:bodyPr/>
        <a:lstStyle/>
        <a:p>
          <a:endParaRPr lang="en-US" sz="1600"/>
        </a:p>
      </dgm:t>
    </dgm:pt>
    <dgm:pt modelId="{48F705D6-2EEE-4C8A-A085-FCEE901E2CD7}" type="sibTrans" cxnId="{F1B0C097-4F4A-45B4-953A-0F24FE34D6D7}">
      <dgm:prSet/>
      <dgm:spPr/>
      <dgm:t>
        <a:bodyPr/>
        <a:lstStyle/>
        <a:p>
          <a:endParaRPr lang="en-US" sz="1600"/>
        </a:p>
      </dgm:t>
    </dgm:pt>
    <dgm:pt modelId="{A7A5431C-F70E-4FF6-9288-5F57AB364288}">
      <dgm:prSet phldrT="[Text]" custT="1"/>
      <dgm:spPr/>
      <dgm:t>
        <a:bodyPr/>
        <a:lstStyle/>
        <a:p>
          <a:r>
            <a:rPr lang="ro-RO" sz="1600" dirty="0" smtClean="0"/>
            <a:t>Frag-</a:t>
          </a:r>
          <a:r>
            <a:rPr lang="ro-RO" sz="1600" dirty="0" err="1" smtClean="0"/>
            <a:t>men</a:t>
          </a:r>
          <a:r>
            <a:rPr lang="ro-RO" sz="1600" dirty="0" smtClean="0"/>
            <a:t>-tare terenuri</a:t>
          </a:r>
          <a:endParaRPr lang="en-US" sz="1600" dirty="0"/>
        </a:p>
      </dgm:t>
    </dgm:pt>
    <dgm:pt modelId="{FF85D699-B23F-4226-9F01-255BB20C1A85}" type="parTrans" cxnId="{C9E4091E-1CA7-4EF3-B993-E0D331C728C5}">
      <dgm:prSet custT="1"/>
      <dgm:spPr/>
      <dgm:t>
        <a:bodyPr/>
        <a:lstStyle/>
        <a:p>
          <a:endParaRPr lang="en-US" sz="1600"/>
        </a:p>
      </dgm:t>
    </dgm:pt>
    <dgm:pt modelId="{E23682D6-C5D3-4859-906B-7743ED48E47F}" type="sibTrans" cxnId="{C9E4091E-1CA7-4EF3-B993-E0D331C728C5}">
      <dgm:prSet/>
      <dgm:spPr/>
      <dgm:t>
        <a:bodyPr/>
        <a:lstStyle/>
        <a:p>
          <a:endParaRPr lang="en-US" sz="1600"/>
        </a:p>
      </dgm:t>
    </dgm:pt>
    <dgm:pt modelId="{2C70580F-046A-4F57-8092-5767D098F555}">
      <dgm:prSet phldrT="[Text]" custT="1"/>
      <dgm:spPr/>
      <dgm:t>
        <a:bodyPr/>
        <a:lstStyle/>
        <a:p>
          <a:r>
            <a:rPr lang="ro-RO" sz="1600" dirty="0" smtClean="0"/>
            <a:t>Acces limitat la finanțe</a:t>
          </a:r>
          <a:endParaRPr lang="en-US" sz="1600" dirty="0"/>
        </a:p>
      </dgm:t>
    </dgm:pt>
    <dgm:pt modelId="{65B16CCD-5B95-48BF-BDF4-C7A38E8AF52C}" type="parTrans" cxnId="{10AB85E1-72B4-4D2C-A85B-0D6CEDDC0495}">
      <dgm:prSet custT="1"/>
      <dgm:spPr/>
      <dgm:t>
        <a:bodyPr/>
        <a:lstStyle/>
        <a:p>
          <a:endParaRPr lang="en-US" sz="1600"/>
        </a:p>
      </dgm:t>
    </dgm:pt>
    <dgm:pt modelId="{5E767743-BDCA-4503-94A7-B2C3458416B9}" type="sibTrans" cxnId="{10AB85E1-72B4-4D2C-A85B-0D6CEDDC0495}">
      <dgm:prSet/>
      <dgm:spPr/>
      <dgm:t>
        <a:bodyPr/>
        <a:lstStyle/>
        <a:p>
          <a:endParaRPr lang="en-US" sz="1600"/>
        </a:p>
      </dgm:t>
    </dgm:pt>
    <dgm:pt modelId="{7663DA33-558A-4718-A0E5-57093CC8F5B4}">
      <dgm:prSet phldrT="[Text]" custT="1"/>
      <dgm:spPr/>
      <dgm:t>
        <a:bodyPr/>
        <a:lstStyle/>
        <a:p>
          <a:r>
            <a:rPr lang="ro-RO" sz="1600" dirty="0" smtClean="0"/>
            <a:t>Prod. Animali-eră </a:t>
          </a:r>
          <a:r>
            <a:rPr lang="ro-RO" sz="1600" dirty="0" err="1" smtClean="0"/>
            <a:t>fragmen</a:t>
          </a:r>
          <a:r>
            <a:rPr lang="ro-RO" sz="1600" dirty="0" smtClean="0"/>
            <a:t>-tată</a:t>
          </a:r>
          <a:endParaRPr lang="en-US" sz="1600" dirty="0"/>
        </a:p>
      </dgm:t>
    </dgm:pt>
    <dgm:pt modelId="{EE6C86E6-67B0-4168-9AA6-3005254B360A}" type="sibTrans" cxnId="{E6814870-4051-465C-B614-7A2607D707A8}">
      <dgm:prSet/>
      <dgm:spPr/>
      <dgm:t>
        <a:bodyPr/>
        <a:lstStyle/>
        <a:p>
          <a:endParaRPr lang="en-US" sz="1600"/>
        </a:p>
      </dgm:t>
    </dgm:pt>
    <dgm:pt modelId="{C822CC17-C3C7-4A95-8FD1-FF802B59ED79}" type="parTrans" cxnId="{E6814870-4051-465C-B614-7A2607D707A8}">
      <dgm:prSet custT="1"/>
      <dgm:spPr/>
      <dgm:t>
        <a:bodyPr/>
        <a:lstStyle/>
        <a:p>
          <a:endParaRPr lang="en-US" sz="1600"/>
        </a:p>
      </dgm:t>
    </dgm:pt>
    <dgm:pt modelId="{F24CEA9B-0BAF-434D-BAA5-EF1D80DCE217}">
      <dgm:prSet phldrT="[Text]" custT="1"/>
      <dgm:spPr/>
      <dgm:t>
        <a:bodyPr/>
        <a:lstStyle/>
        <a:p>
          <a:r>
            <a:rPr lang="ro-RO" sz="1600" dirty="0" err="1" smtClean="0"/>
            <a:t>Depen-dență</a:t>
          </a:r>
          <a:r>
            <a:rPr lang="ro-RO" sz="1600" dirty="0" smtClean="0"/>
            <a:t> import inputuri</a:t>
          </a:r>
          <a:endParaRPr lang="en-US" sz="1600" dirty="0"/>
        </a:p>
      </dgm:t>
    </dgm:pt>
    <dgm:pt modelId="{5B923130-0259-409E-A51A-03AFE3F338D7}" type="parTrans" cxnId="{2693220E-82CA-4664-85AB-DBF34173EFE2}">
      <dgm:prSet custT="1"/>
      <dgm:spPr/>
      <dgm:t>
        <a:bodyPr/>
        <a:lstStyle/>
        <a:p>
          <a:endParaRPr lang="en-US" sz="1600"/>
        </a:p>
      </dgm:t>
    </dgm:pt>
    <dgm:pt modelId="{E3ADBF6E-4EDA-4BA1-B19B-2E0721908344}" type="sibTrans" cxnId="{2693220E-82CA-4664-85AB-DBF34173EFE2}">
      <dgm:prSet/>
      <dgm:spPr/>
      <dgm:t>
        <a:bodyPr/>
        <a:lstStyle/>
        <a:p>
          <a:endParaRPr lang="en-US" sz="1600"/>
        </a:p>
      </dgm:t>
    </dgm:pt>
    <dgm:pt modelId="{8AD0B956-A992-4C16-81CB-49308EE8BF25}">
      <dgm:prSet phldrT="[Text]" custT="1"/>
      <dgm:spPr/>
      <dgm:t>
        <a:bodyPr/>
        <a:lstStyle/>
        <a:p>
          <a:r>
            <a:rPr lang="ro-RO" sz="1600" dirty="0" err="1" smtClean="0"/>
            <a:t>Structu-ră</a:t>
          </a:r>
          <a:r>
            <a:rPr lang="ro-RO" sz="1600" dirty="0" smtClean="0"/>
            <a:t> comerț extern</a:t>
          </a:r>
          <a:endParaRPr lang="en-US" sz="1600" dirty="0"/>
        </a:p>
      </dgm:t>
    </dgm:pt>
    <dgm:pt modelId="{5EBEBDED-40E3-43E0-B90F-C693DBEADB3E}" type="parTrans" cxnId="{992F6CAE-4635-4A26-8937-10219593BB5F}">
      <dgm:prSet custT="1"/>
      <dgm:spPr/>
      <dgm:t>
        <a:bodyPr/>
        <a:lstStyle/>
        <a:p>
          <a:endParaRPr lang="en-US" sz="1600"/>
        </a:p>
      </dgm:t>
    </dgm:pt>
    <dgm:pt modelId="{21C75766-CFEE-4BE0-9B3F-3DE6A25C43D0}" type="sibTrans" cxnId="{992F6CAE-4635-4A26-8937-10219593BB5F}">
      <dgm:prSet/>
      <dgm:spPr/>
      <dgm:t>
        <a:bodyPr/>
        <a:lstStyle/>
        <a:p>
          <a:endParaRPr lang="en-US" sz="1600"/>
        </a:p>
      </dgm:t>
    </dgm:pt>
    <dgm:pt modelId="{8A17F838-22E5-44FE-ABDE-C517E13EFECD}">
      <dgm:prSet phldrT="[Text]" custT="1"/>
      <dgm:spPr/>
      <dgm:t>
        <a:bodyPr/>
        <a:lstStyle/>
        <a:p>
          <a:r>
            <a:rPr lang="ro-RO" sz="1600" dirty="0" smtClean="0"/>
            <a:t>Lipsa </a:t>
          </a:r>
          <a:r>
            <a:rPr lang="ro-RO" sz="1600" dirty="0" err="1" smtClean="0"/>
            <a:t>coordo</a:t>
          </a:r>
          <a:r>
            <a:rPr lang="ro-RO" sz="1600" dirty="0" smtClean="0"/>
            <a:t>-nării lanț valoric</a:t>
          </a:r>
          <a:endParaRPr lang="en-US" sz="1600" dirty="0"/>
        </a:p>
      </dgm:t>
    </dgm:pt>
    <dgm:pt modelId="{8A2A1A8F-BD5F-4E2B-981B-5F0BEA6402DC}" type="parTrans" cxnId="{05C847D8-EBCE-4542-885C-69837A94BE68}">
      <dgm:prSet custT="1"/>
      <dgm:spPr/>
      <dgm:t>
        <a:bodyPr/>
        <a:lstStyle/>
        <a:p>
          <a:endParaRPr lang="en-US" sz="1600"/>
        </a:p>
      </dgm:t>
    </dgm:pt>
    <dgm:pt modelId="{27510C74-0AF9-4881-99AE-15D8429787A4}" type="sibTrans" cxnId="{05C847D8-EBCE-4542-885C-69837A94BE68}">
      <dgm:prSet/>
      <dgm:spPr/>
      <dgm:t>
        <a:bodyPr/>
        <a:lstStyle/>
        <a:p>
          <a:endParaRPr lang="en-US" sz="1600"/>
        </a:p>
      </dgm:t>
    </dgm:pt>
    <dgm:pt modelId="{4A4BC700-FFE5-46ED-A6FE-8CD480A4034B}">
      <dgm:prSet phldrT="[Text]" custT="1"/>
      <dgm:spPr/>
      <dgm:t>
        <a:bodyPr/>
        <a:lstStyle/>
        <a:p>
          <a:r>
            <a:rPr lang="ro-RO" sz="1600" dirty="0" err="1" smtClean="0"/>
            <a:t>Coope</a:t>
          </a:r>
          <a:r>
            <a:rPr lang="ro-RO" sz="1600" dirty="0" smtClean="0"/>
            <a:t>-rare limitată prod.</a:t>
          </a:r>
          <a:endParaRPr lang="en-US" sz="1600" dirty="0"/>
        </a:p>
      </dgm:t>
    </dgm:pt>
    <dgm:pt modelId="{7C524687-2280-4935-8002-E1E9C98229BE}" type="parTrans" cxnId="{7D9C77B7-B066-4A59-B844-02494263BCE5}">
      <dgm:prSet custT="1"/>
      <dgm:spPr/>
      <dgm:t>
        <a:bodyPr/>
        <a:lstStyle/>
        <a:p>
          <a:endParaRPr lang="en-US" sz="1600"/>
        </a:p>
      </dgm:t>
    </dgm:pt>
    <dgm:pt modelId="{97746777-EEAA-4943-AC23-ADC792E902DE}" type="sibTrans" cxnId="{7D9C77B7-B066-4A59-B844-02494263BCE5}">
      <dgm:prSet/>
      <dgm:spPr/>
      <dgm:t>
        <a:bodyPr/>
        <a:lstStyle/>
        <a:p>
          <a:endParaRPr lang="en-US" sz="1600"/>
        </a:p>
      </dgm:t>
    </dgm:pt>
    <dgm:pt modelId="{A3261C8B-FD44-417B-BBA1-025400B50EBF}">
      <dgm:prSet phldrT="[Text]" custT="1"/>
      <dgm:spPr/>
      <dgm:t>
        <a:bodyPr/>
        <a:lstStyle/>
        <a:p>
          <a:r>
            <a:rPr lang="ro-RO" sz="1600" dirty="0" smtClean="0"/>
            <a:t>Învățământ/Cercetare</a:t>
          </a:r>
          <a:endParaRPr lang="en-US" sz="1600" dirty="0"/>
        </a:p>
      </dgm:t>
    </dgm:pt>
    <dgm:pt modelId="{2DA0DCE7-BB07-4FD6-A6AF-09B1F7063100}" type="parTrans" cxnId="{F6844BEF-C465-407B-94D8-4B993B55DD96}">
      <dgm:prSet/>
      <dgm:spPr/>
      <dgm:t>
        <a:bodyPr/>
        <a:lstStyle/>
        <a:p>
          <a:endParaRPr lang="en-US"/>
        </a:p>
      </dgm:t>
    </dgm:pt>
    <dgm:pt modelId="{DED40943-1AD6-4F1E-81D5-3A12101185E8}" type="sibTrans" cxnId="{F6844BEF-C465-407B-94D8-4B993B55DD96}">
      <dgm:prSet/>
      <dgm:spPr/>
      <dgm:t>
        <a:bodyPr/>
        <a:lstStyle/>
        <a:p>
          <a:endParaRPr lang="en-US"/>
        </a:p>
      </dgm:t>
    </dgm:pt>
    <dgm:pt modelId="{2B7AA9C7-F839-4B9B-AC70-9DC8A1B4572A}" type="pres">
      <dgm:prSet presAssocID="{DF4B197A-A4FF-4C1C-9808-86A33F54B776}" presName="Name0" presStyleCnt="0">
        <dgm:presLayoutVars>
          <dgm:chMax val="1"/>
          <dgm:dir/>
          <dgm:animLvl val="ctr"/>
          <dgm:resizeHandles val="exact"/>
        </dgm:presLayoutVars>
      </dgm:prSet>
      <dgm:spPr/>
      <dgm:t>
        <a:bodyPr/>
        <a:lstStyle/>
        <a:p>
          <a:endParaRPr lang="en-US"/>
        </a:p>
      </dgm:t>
    </dgm:pt>
    <dgm:pt modelId="{CD5881A4-6ADB-43D3-8F50-F59717B5D1F9}" type="pres">
      <dgm:prSet presAssocID="{EF36179B-23F6-4026-81A8-377D48A286DC}" presName="centerShape" presStyleLbl="node0" presStyleIdx="0" presStyleCnt="1"/>
      <dgm:spPr/>
      <dgm:t>
        <a:bodyPr/>
        <a:lstStyle/>
        <a:p>
          <a:endParaRPr lang="en-US"/>
        </a:p>
      </dgm:t>
    </dgm:pt>
    <dgm:pt modelId="{ABA584C8-427E-4926-9C02-018DC17C3CFB}" type="pres">
      <dgm:prSet presAssocID="{84B01673-C525-4DD8-B0D6-3015B4005386}" presName="parTrans" presStyleLbl="sibTrans2D1" presStyleIdx="0" presStyleCnt="9"/>
      <dgm:spPr/>
      <dgm:t>
        <a:bodyPr/>
        <a:lstStyle/>
        <a:p>
          <a:endParaRPr lang="en-US"/>
        </a:p>
      </dgm:t>
    </dgm:pt>
    <dgm:pt modelId="{47A9CC22-2233-402B-AD3C-6EF46172283A}" type="pres">
      <dgm:prSet presAssocID="{84B01673-C525-4DD8-B0D6-3015B4005386}" presName="connectorText" presStyleLbl="sibTrans2D1" presStyleIdx="0" presStyleCnt="9"/>
      <dgm:spPr/>
      <dgm:t>
        <a:bodyPr/>
        <a:lstStyle/>
        <a:p>
          <a:endParaRPr lang="en-US"/>
        </a:p>
      </dgm:t>
    </dgm:pt>
    <dgm:pt modelId="{2EED59E9-4860-4C09-9430-D000DF234DB2}" type="pres">
      <dgm:prSet presAssocID="{1888FE63-48DC-48D3-83CC-10B8A0C7BCE8}" presName="node" presStyleLbl="node1" presStyleIdx="0" presStyleCnt="9">
        <dgm:presLayoutVars>
          <dgm:bulletEnabled val="1"/>
        </dgm:presLayoutVars>
      </dgm:prSet>
      <dgm:spPr/>
      <dgm:t>
        <a:bodyPr/>
        <a:lstStyle/>
        <a:p>
          <a:endParaRPr lang="en-US"/>
        </a:p>
      </dgm:t>
    </dgm:pt>
    <dgm:pt modelId="{90AAFEF7-9063-4F56-A953-08BF50B42898}" type="pres">
      <dgm:prSet presAssocID="{C822CC17-C3C7-4A95-8FD1-FF802B59ED79}" presName="parTrans" presStyleLbl="sibTrans2D1" presStyleIdx="1" presStyleCnt="9"/>
      <dgm:spPr/>
      <dgm:t>
        <a:bodyPr/>
        <a:lstStyle/>
        <a:p>
          <a:endParaRPr lang="en-US"/>
        </a:p>
      </dgm:t>
    </dgm:pt>
    <dgm:pt modelId="{4CCBFCBD-CA2E-4AA0-BD57-C0314F2E5C57}" type="pres">
      <dgm:prSet presAssocID="{C822CC17-C3C7-4A95-8FD1-FF802B59ED79}" presName="connectorText" presStyleLbl="sibTrans2D1" presStyleIdx="1" presStyleCnt="9"/>
      <dgm:spPr/>
      <dgm:t>
        <a:bodyPr/>
        <a:lstStyle/>
        <a:p>
          <a:endParaRPr lang="en-US"/>
        </a:p>
      </dgm:t>
    </dgm:pt>
    <dgm:pt modelId="{6050621D-6860-4468-8E60-9389535C3C34}" type="pres">
      <dgm:prSet presAssocID="{7663DA33-558A-4718-A0E5-57093CC8F5B4}" presName="node" presStyleLbl="node1" presStyleIdx="1" presStyleCnt="9">
        <dgm:presLayoutVars>
          <dgm:bulletEnabled val="1"/>
        </dgm:presLayoutVars>
      </dgm:prSet>
      <dgm:spPr/>
      <dgm:t>
        <a:bodyPr/>
        <a:lstStyle/>
        <a:p>
          <a:endParaRPr lang="en-US"/>
        </a:p>
      </dgm:t>
    </dgm:pt>
    <dgm:pt modelId="{559C8028-85F3-44AE-816F-87E37945C433}" type="pres">
      <dgm:prSet presAssocID="{FF85D699-B23F-4226-9F01-255BB20C1A85}" presName="parTrans" presStyleLbl="sibTrans2D1" presStyleIdx="2" presStyleCnt="9"/>
      <dgm:spPr/>
      <dgm:t>
        <a:bodyPr/>
        <a:lstStyle/>
        <a:p>
          <a:endParaRPr lang="en-US"/>
        </a:p>
      </dgm:t>
    </dgm:pt>
    <dgm:pt modelId="{36A8D8BF-B53C-470D-8BCB-1EFDF2B8AF07}" type="pres">
      <dgm:prSet presAssocID="{FF85D699-B23F-4226-9F01-255BB20C1A85}" presName="connectorText" presStyleLbl="sibTrans2D1" presStyleIdx="2" presStyleCnt="9"/>
      <dgm:spPr/>
      <dgm:t>
        <a:bodyPr/>
        <a:lstStyle/>
        <a:p>
          <a:endParaRPr lang="en-US"/>
        </a:p>
      </dgm:t>
    </dgm:pt>
    <dgm:pt modelId="{5E706F47-9F1C-4D3B-9C51-B05D34EF14C8}" type="pres">
      <dgm:prSet presAssocID="{A7A5431C-F70E-4FF6-9288-5F57AB364288}" presName="node" presStyleLbl="node1" presStyleIdx="2" presStyleCnt="9">
        <dgm:presLayoutVars>
          <dgm:bulletEnabled val="1"/>
        </dgm:presLayoutVars>
      </dgm:prSet>
      <dgm:spPr/>
      <dgm:t>
        <a:bodyPr/>
        <a:lstStyle/>
        <a:p>
          <a:endParaRPr lang="en-US"/>
        </a:p>
      </dgm:t>
    </dgm:pt>
    <dgm:pt modelId="{20E92144-55BE-4FF0-8AC5-7F4841A6DE79}" type="pres">
      <dgm:prSet presAssocID="{65B16CCD-5B95-48BF-BDF4-C7A38E8AF52C}" presName="parTrans" presStyleLbl="sibTrans2D1" presStyleIdx="3" presStyleCnt="9"/>
      <dgm:spPr/>
      <dgm:t>
        <a:bodyPr/>
        <a:lstStyle/>
        <a:p>
          <a:endParaRPr lang="en-US"/>
        </a:p>
      </dgm:t>
    </dgm:pt>
    <dgm:pt modelId="{4127DF40-F948-4939-A194-17F08C8AFCC5}" type="pres">
      <dgm:prSet presAssocID="{65B16CCD-5B95-48BF-BDF4-C7A38E8AF52C}" presName="connectorText" presStyleLbl="sibTrans2D1" presStyleIdx="3" presStyleCnt="9"/>
      <dgm:spPr/>
      <dgm:t>
        <a:bodyPr/>
        <a:lstStyle/>
        <a:p>
          <a:endParaRPr lang="en-US"/>
        </a:p>
      </dgm:t>
    </dgm:pt>
    <dgm:pt modelId="{E0C55E28-0C1A-4F30-B9BF-79E07BB346C0}" type="pres">
      <dgm:prSet presAssocID="{2C70580F-046A-4F57-8092-5767D098F555}" presName="node" presStyleLbl="node1" presStyleIdx="3" presStyleCnt="9">
        <dgm:presLayoutVars>
          <dgm:bulletEnabled val="1"/>
        </dgm:presLayoutVars>
      </dgm:prSet>
      <dgm:spPr/>
      <dgm:t>
        <a:bodyPr/>
        <a:lstStyle/>
        <a:p>
          <a:endParaRPr lang="en-US"/>
        </a:p>
      </dgm:t>
    </dgm:pt>
    <dgm:pt modelId="{1CAFC6BF-D217-4194-BC28-11D4C4A05EB8}" type="pres">
      <dgm:prSet presAssocID="{5B923130-0259-409E-A51A-03AFE3F338D7}" presName="parTrans" presStyleLbl="sibTrans2D1" presStyleIdx="4" presStyleCnt="9"/>
      <dgm:spPr/>
      <dgm:t>
        <a:bodyPr/>
        <a:lstStyle/>
        <a:p>
          <a:endParaRPr lang="en-US"/>
        </a:p>
      </dgm:t>
    </dgm:pt>
    <dgm:pt modelId="{5341F3EC-0736-4323-979B-B678CDCE7EE1}" type="pres">
      <dgm:prSet presAssocID="{5B923130-0259-409E-A51A-03AFE3F338D7}" presName="connectorText" presStyleLbl="sibTrans2D1" presStyleIdx="4" presStyleCnt="9"/>
      <dgm:spPr/>
      <dgm:t>
        <a:bodyPr/>
        <a:lstStyle/>
        <a:p>
          <a:endParaRPr lang="en-US"/>
        </a:p>
      </dgm:t>
    </dgm:pt>
    <dgm:pt modelId="{6A0A92D3-C067-4463-90D4-B698D86AB73B}" type="pres">
      <dgm:prSet presAssocID="{F24CEA9B-0BAF-434D-BAA5-EF1D80DCE217}" presName="node" presStyleLbl="node1" presStyleIdx="4" presStyleCnt="9">
        <dgm:presLayoutVars>
          <dgm:bulletEnabled val="1"/>
        </dgm:presLayoutVars>
      </dgm:prSet>
      <dgm:spPr/>
      <dgm:t>
        <a:bodyPr/>
        <a:lstStyle/>
        <a:p>
          <a:endParaRPr lang="en-US"/>
        </a:p>
      </dgm:t>
    </dgm:pt>
    <dgm:pt modelId="{B5BBBEB9-6D3A-43F0-8AC7-62BAF2A1ABD6}" type="pres">
      <dgm:prSet presAssocID="{5EBEBDED-40E3-43E0-B90F-C693DBEADB3E}" presName="parTrans" presStyleLbl="sibTrans2D1" presStyleIdx="5" presStyleCnt="9"/>
      <dgm:spPr/>
      <dgm:t>
        <a:bodyPr/>
        <a:lstStyle/>
        <a:p>
          <a:endParaRPr lang="en-US"/>
        </a:p>
      </dgm:t>
    </dgm:pt>
    <dgm:pt modelId="{B164A3EB-B98A-4ECF-9850-C4996C738DF8}" type="pres">
      <dgm:prSet presAssocID="{5EBEBDED-40E3-43E0-B90F-C693DBEADB3E}" presName="connectorText" presStyleLbl="sibTrans2D1" presStyleIdx="5" presStyleCnt="9"/>
      <dgm:spPr/>
      <dgm:t>
        <a:bodyPr/>
        <a:lstStyle/>
        <a:p>
          <a:endParaRPr lang="en-US"/>
        </a:p>
      </dgm:t>
    </dgm:pt>
    <dgm:pt modelId="{21023841-1602-466B-8C1F-B26669C8F726}" type="pres">
      <dgm:prSet presAssocID="{8AD0B956-A992-4C16-81CB-49308EE8BF25}" presName="node" presStyleLbl="node1" presStyleIdx="5" presStyleCnt="9">
        <dgm:presLayoutVars>
          <dgm:bulletEnabled val="1"/>
        </dgm:presLayoutVars>
      </dgm:prSet>
      <dgm:spPr/>
      <dgm:t>
        <a:bodyPr/>
        <a:lstStyle/>
        <a:p>
          <a:endParaRPr lang="en-US"/>
        </a:p>
      </dgm:t>
    </dgm:pt>
    <dgm:pt modelId="{CBC7BE4D-37B7-4D17-98F8-44F1A5918AD6}" type="pres">
      <dgm:prSet presAssocID="{2DA0DCE7-BB07-4FD6-A6AF-09B1F7063100}" presName="parTrans" presStyleLbl="sibTrans2D1" presStyleIdx="6" presStyleCnt="9"/>
      <dgm:spPr/>
      <dgm:t>
        <a:bodyPr/>
        <a:lstStyle/>
        <a:p>
          <a:endParaRPr lang="en-US"/>
        </a:p>
      </dgm:t>
    </dgm:pt>
    <dgm:pt modelId="{71F2CDEA-93C4-4662-980B-F6C8A412356A}" type="pres">
      <dgm:prSet presAssocID="{2DA0DCE7-BB07-4FD6-A6AF-09B1F7063100}" presName="connectorText" presStyleLbl="sibTrans2D1" presStyleIdx="6" presStyleCnt="9"/>
      <dgm:spPr/>
      <dgm:t>
        <a:bodyPr/>
        <a:lstStyle/>
        <a:p>
          <a:endParaRPr lang="en-US"/>
        </a:p>
      </dgm:t>
    </dgm:pt>
    <dgm:pt modelId="{2811C3B4-322B-41C4-ACF0-35FB756F9351}" type="pres">
      <dgm:prSet presAssocID="{A3261C8B-FD44-417B-BBA1-025400B50EBF}" presName="node" presStyleLbl="node1" presStyleIdx="6" presStyleCnt="9">
        <dgm:presLayoutVars>
          <dgm:bulletEnabled val="1"/>
        </dgm:presLayoutVars>
      </dgm:prSet>
      <dgm:spPr/>
      <dgm:t>
        <a:bodyPr/>
        <a:lstStyle/>
        <a:p>
          <a:endParaRPr lang="en-US"/>
        </a:p>
      </dgm:t>
    </dgm:pt>
    <dgm:pt modelId="{7698F090-2E71-462A-8553-9AB2E8F9F734}" type="pres">
      <dgm:prSet presAssocID="{8A2A1A8F-BD5F-4E2B-981B-5F0BEA6402DC}" presName="parTrans" presStyleLbl="sibTrans2D1" presStyleIdx="7" presStyleCnt="9"/>
      <dgm:spPr/>
      <dgm:t>
        <a:bodyPr/>
        <a:lstStyle/>
        <a:p>
          <a:endParaRPr lang="en-US"/>
        </a:p>
      </dgm:t>
    </dgm:pt>
    <dgm:pt modelId="{EA6A87E5-CE2D-48DA-BA89-4C2C75F1C6BB}" type="pres">
      <dgm:prSet presAssocID="{8A2A1A8F-BD5F-4E2B-981B-5F0BEA6402DC}" presName="connectorText" presStyleLbl="sibTrans2D1" presStyleIdx="7" presStyleCnt="9"/>
      <dgm:spPr/>
      <dgm:t>
        <a:bodyPr/>
        <a:lstStyle/>
        <a:p>
          <a:endParaRPr lang="en-US"/>
        </a:p>
      </dgm:t>
    </dgm:pt>
    <dgm:pt modelId="{4344B270-74E4-481C-9E3F-B735A67E08FB}" type="pres">
      <dgm:prSet presAssocID="{8A17F838-22E5-44FE-ABDE-C517E13EFECD}" presName="node" presStyleLbl="node1" presStyleIdx="7" presStyleCnt="9">
        <dgm:presLayoutVars>
          <dgm:bulletEnabled val="1"/>
        </dgm:presLayoutVars>
      </dgm:prSet>
      <dgm:spPr/>
      <dgm:t>
        <a:bodyPr/>
        <a:lstStyle/>
        <a:p>
          <a:endParaRPr lang="en-US"/>
        </a:p>
      </dgm:t>
    </dgm:pt>
    <dgm:pt modelId="{801E034E-8186-40A5-A17E-AC0290A8CD7B}" type="pres">
      <dgm:prSet presAssocID="{7C524687-2280-4935-8002-E1E9C98229BE}" presName="parTrans" presStyleLbl="sibTrans2D1" presStyleIdx="8" presStyleCnt="9"/>
      <dgm:spPr/>
      <dgm:t>
        <a:bodyPr/>
        <a:lstStyle/>
        <a:p>
          <a:endParaRPr lang="en-US"/>
        </a:p>
      </dgm:t>
    </dgm:pt>
    <dgm:pt modelId="{956102CE-318B-471F-8A8D-3A5D9D98EA1A}" type="pres">
      <dgm:prSet presAssocID="{7C524687-2280-4935-8002-E1E9C98229BE}" presName="connectorText" presStyleLbl="sibTrans2D1" presStyleIdx="8" presStyleCnt="9"/>
      <dgm:spPr/>
      <dgm:t>
        <a:bodyPr/>
        <a:lstStyle/>
        <a:p>
          <a:endParaRPr lang="en-US"/>
        </a:p>
      </dgm:t>
    </dgm:pt>
    <dgm:pt modelId="{B3689A4E-86DB-44D4-A430-391A635575D5}" type="pres">
      <dgm:prSet presAssocID="{4A4BC700-FFE5-46ED-A6FE-8CD480A4034B}" presName="node" presStyleLbl="node1" presStyleIdx="8" presStyleCnt="9">
        <dgm:presLayoutVars>
          <dgm:bulletEnabled val="1"/>
        </dgm:presLayoutVars>
      </dgm:prSet>
      <dgm:spPr/>
      <dgm:t>
        <a:bodyPr/>
        <a:lstStyle/>
        <a:p>
          <a:endParaRPr lang="en-US"/>
        </a:p>
      </dgm:t>
    </dgm:pt>
  </dgm:ptLst>
  <dgm:cxnLst>
    <dgm:cxn modelId="{9D23F134-2AAB-4518-B88C-5668C19F2F73}" type="presOf" srcId="{8AD0B956-A992-4C16-81CB-49308EE8BF25}" destId="{21023841-1602-466B-8C1F-B26669C8F726}" srcOrd="0" destOrd="0" presId="urn:microsoft.com/office/officeart/2005/8/layout/radial5"/>
    <dgm:cxn modelId="{0177E1C9-85AB-4A24-AAFE-BADEFD4EED8D}" type="presOf" srcId="{2DA0DCE7-BB07-4FD6-A6AF-09B1F7063100}" destId="{71F2CDEA-93C4-4662-980B-F6C8A412356A}" srcOrd="1" destOrd="0" presId="urn:microsoft.com/office/officeart/2005/8/layout/radial5"/>
    <dgm:cxn modelId="{C27C2406-3B31-4A5A-ACB8-436D538A6D86}" type="presOf" srcId="{2DA0DCE7-BB07-4FD6-A6AF-09B1F7063100}" destId="{CBC7BE4D-37B7-4D17-98F8-44F1A5918AD6}" srcOrd="0" destOrd="0" presId="urn:microsoft.com/office/officeart/2005/8/layout/radial5"/>
    <dgm:cxn modelId="{CE7A9A97-7960-4658-83AC-4B108F9E586A}" type="presOf" srcId="{C822CC17-C3C7-4A95-8FD1-FF802B59ED79}" destId="{4CCBFCBD-CA2E-4AA0-BD57-C0314F2E5C57}" srcOrd="1" destOrd="0" presId="urn:microsoft.com/office/officeart/2005/8/layout/radial5"/>
    <dgm:cxn modelId="{DF59351A-C428-4452-B232-CBD121237923}" type="presOf" srcId="{7C524687-2280-4935-8002-E1E9C98229BE}" destId="{801E034E-8186-40A5-A17E-AC0290A8CD7B}" srcOrd="0" destOrd="0" presId="urn:microsoft.com/office/officeart/2005/8/layout/radial5"/>
    <dgm:cxn modelId="{6ECBB210-7B5F-4866-B80D-927E9EF8B27C}" type="presOf" srcId="{65B16CCD-5B95-48BF-BDF4-C7A38E8AF52C}" destId="{4127DF40-F948-4939-A194-17F08C8AFCC5}" srcOrd="1" destOrd="0" presId="urn:microsoft.com/office/officeart/2005/8/layout/radial5"/>
    <dgm:cxn modelId="{9B544900-6D2E-4C6B-8BFE-124C99333361}" srcId="{DF4B197A-A4FF-4C1C-9808-86A33F54B776}" destId="{EF36179B-23F6-4026-81A8-377D48A286DC}" srcOrd="0" destOrd="0" parTransId="{08389295-80A0-4361-9275-DABF5FF1ACF7}" sibTransId="{722C6FA6-3C8F-4163-8893-75228757E1FE}"/>
    <dgm:cxn modelId="{7D9C77B7-B066-4A59-B844-02494263BCE5}" srcId="{EF36179B-23F6-4026-81A8-377D48A286DC}" destId="{4A4BC700-FFE5-46ED-A6FE-8CD480A4034B}" srcOrd="8" destOrd="0" parTransId="{7C524687-2280-4935-8002-E1E9C98229BE}" sibTransId="{97746777-EEAA-4943-AC23-ADC792E902DE}"/>
    <dgm:cxn modelId="{EA70E16D-BD6A-42A8-B710-1FAD700C884C}" type="presOf" srcId="{8A2A1A8F-BD5F-4E2B-981B-5F0BEA6402DC}" destId="{EA6A87E5-CE2D-48DA-BA89-4C2C75F1C6BB}" srcOrd="1" destOrd="0" presId="urn:microsoft.com/office/officeart/2005/8/layout/radial5"/>
    <dgm:cxn modelId="{37082DB9-E70D-49CC-960A-48A3E4BEEDC9}" type="presOf" srcId="{DF4B197A-A4FF-4C1C-9808-86A33F54B776}" destId="{2B7AA9C7-F839-4B9B-AC70-9DC8A1B4572A}" srcOrd="0" destOrd="0" presId="urn:microsoft.com/office/officeart/2005/8/layout/radial5"/>
    <dgm:cxn modelId="{9453B1A5-9B69-479E-B7E5-B5D8CE983595}" type="presOf" srcId="{5B923130-0259-409E-A51A-03AFE3F338D7}" destId="{5341F3EC-0736-4323-979B-B678CDCE7EE1}" srcOrd="1" destOrd="0" presId="urn:microsoft.com/office/officeart/2005/8/layout/radial5"/>
    <dgm:cxn modelId="{2874E7A7-068A-4316-8511-A319C735EE1F}" type="presOf" srcId="{65B16CCD-5B95-48BF-BDF4-C7A38E8AF52C}" destId="{20E92144-55BE-4FF0-8AC5-7F4841A6DE79}" srcOrd="0" destOrd="0" presId="urn:microsoft.com/office/officeart/2005/8/layout/radial5"/>
    <dgm:cxn modelId="{73824215-3B23-45AC-8370-53E5B210AC58}" type="presOf" srcId="{2C70580F-046A-4F57-8092-5767D098F555}" destId="{E0C55E28-0C1A-4F30-B9BF-79E07BB346C0}" srcOrd="0" destOrd="0" presId="urn:microsoft.com/office/officeart/2005/8/layout/radial5"/>
    <dgm:cxn modelId="{F6844BEF-C465-407B-94D8-4B993B55DD96}" srcId="{EF36179B-23F6-4026-81A8-377D48A286DC}" destId="{A3261C8B-FD44-417B-BBA1-025400B50EBF}" srcOrd="6" destOrd="0" parTransId="{2DA0DCE7-BB07-4FD6-A6AF-09B1F7063100}" sibTransId="{DED40943-1AD6-4F1E-81D5-3A12101185E8}"/>
    <dgm:cxn modelId="{E6814870-4051-465C-B614-7A2607D707A8}" srcId="{EF36179B-23F6-4026-81A8-377D48A286DC}" destId="{7663DA33-558A-4718-A0E5-57093CC8F5B4}" srcOrd="1" destOrd="0" parTransId="{C822CC17-C3C7-4A95-8FD1-FF802B59ED79}" sibTransId="{EE6C86E6-67B0-4168-9AA6-3005254B360A}"/>
    <dgm:cxn modelId="{B5444E5B-1DA9-4505-80CC-B4425D30DA1F}" type="presOf" srcId="{EF36179B-23F6-4026-81A8-377D48A286DC}" destId="{CD5881A4-6ADB-43D3-8F50-F59717B5D1F9}" srcOrd="0" destOrd="0" presId="urn:microsoft.com/office/officeart/2005/8/layout/radial5"/>
    <dgm:cxn modelId="{9FDC59C7-A3FB-4D2A-8CD3-AE273C2CC196}" type="presOf" srcId="{5EBEBDED-40E3-43E0-B90F-C693DBEADB3E}" destId="{B5BBBEB9-6D3A-43F0-8AC7-62BAF2A1ABD6}" srcOrd="0" destOrd="0" presId="urn:microsoft.com/office/officeart/2005/8/layout/radial5"/>
    <dgm:cxn modelId="{704E8D14-2803-4C70-92EF-1B489568622F}" type="presOf" srcId="{84B01673-C525-4DD8-B0D6-3015B4005386}" destId="{47A9CC22-2233-402B-AD3C-6EF46172283A}" srcOrd="1" destOrd="0" presId="urn:microsoft.com/office/officeart/2005/8/layout/radial5"/>
    <dgm:cxn modelId="{67AFA4C3-0148-49E8-B26C-C2DB1D85C1BA}" type="presOf" srcId="{8A2A1A8F-BD5F-4E2B-981B-5F0BEA6402DC}" destId="{7698F090-2E71-462A-8553-9AB2E8F9F734}" srcOrd="0" destOrd="0" presId="urn:microsoft.com/office/officeart/2005/8/layout/radial5"/>
    <dgm:cxn modelId="{722BC55B-0F32-475D-8A4E-486B693D1478}" type="presOf" srcId="{4A4BC700-FFE5-46ED-A6FE-8CD480A4034B}" destId="{B3689A4E-86DB-44D4-A430-391A635575D5}" srcOrd="0" destOrd="0" presId="urn:microsoft.com/office/officeart/2005/8/layout/radial5"/>
    <dgm:cxn modelId="{069C1FE1-C3F4-4D2B-8676-6F224B4D418C}" type="presOf" srcId="{FF85D699-B23F-4226-9F01-255BB20C1A85}" destId="{559C8028-85F3-44AE-816F-87E37945C433}" srcOrd="0" destOrd="0" presId="urn:microsoft.com/office/officeart/2005/8/layout/radial5"/>
    <dgm:cxn modelId="{85C69A03-B4DD-4D46-B7EE-9750331F9E5B}" type="presOf" srcId="{7663DA33-558A-4718-A0E5-57093CC8F5B4}" destId="{6050621D-6860-4468-8E60-9389535C3C34}" srcOrd="0" destOrd="0" presId="urn:microsoft.com/office/officeart/2005/8/layout/radial5"/>
    <dgm:cxn modelId="{C9E4091E-1CA7-4EF3-B993-E0D331C728C5}" srcId="{EF36179B-23F6-4026-81A8-377D48A286DC}" destId="{A7A5431C-F70E-4FF6-9288-5F57AB364288}" srcOrd="2" destOrd="0" parTransId="{FF85D699-B23F-4226-9F01-255BB20C1A85}" sibTransId="{E23682D6-C5D3-4859-906B-7743ED48E47F}"/>
    <dgm:cxn modelId="{0984EFFE-8B0F-41E2-9184-DD30B63C9808}" type="presOf" srcId="{C822CC17-C3C7-4A95-8FD1-FF802B59ED79}" destId="{90AAFEF7-9063-4F56-A953-08BF50B42898}" srcOrd="0" destOrd="0" presId="urn:microsoft.com/office/officeart/2005/8/layout/radial5"/>
    <dgm:cxn modelId="{05C847D8-EBCE-4542-885C-69837A94BE68}" srcId="{EF36179B-23F6-4026-81A8-377D48A286DC}" destId="{8A17F838-22E5-44FE-ABDE-C517E13EFECD}" srcOrd="7" destOrd="0" parTransId="{8A2A1A8F-BD5F-4E2B-981B-5F0BEA6402DC}" sibTransId="{27510C74-0AF9-4881-99AE-15D8429787A4}"/>
    <dgm:cxn modelId="{FF3FAAD7-7F7F-43D1-9058-B0CC1FD00C23}" type="presOf" srcId="{84B01673-C525-4DD8-B0D6-3015B4005386}" destId="{ABA584C8-427E-4926-9C02-018DC17C3CFB}" srcOrd="0" destOrd="0" presId="urn:microsoft.com/office/officeart/2005/8/layout/radial5"/>
    <dgm:cxn modelId="{881A7B78-6B4A-413C-9064-202A4A56FC53}" type="presOf" srcId="{A7A5431C-F70E-4FF6-9288-5F57AB364288}" destId="{5E706F47-9F1C-4D3B-9C51-B05D34EF14C8}" srcOrd="0" destOrd="0" presId="urn:microsoft.com/office/officeart/2005/8/layout/radial5"/>
    <dgm:cxn modelId="{017752D0-E63D-4CDE-B389-CB4BBEDB15CE}" type="presOf" srcId="{1888FE63-48DC-48D3-83CC-10B8A0C7BCE8}" destId="{2EED59E9-4860-4C09-9430-D000DF234DB2}" srcOrd="0" destOrd="0" presId="urn:microsoft.com/office/officeart/2005/8/layout/radial5"/>
    <dgm:cxn modelId="{10AB85E1-72B4-4D2C-A85B-0D6CEDDC0495}" srcId="{EF36179B-23F6-4026-81A8-377D48A286DC}" destId="{2C70580F-046A-4F57-8092-5767D098F555}" srcOrd="3" destOrd="0" parTransId="{65B16CCD-5B95-48BF-BDF4-C7A38E8AF52C}" sibTransId="{5E767743-BDCA-4503-94A7-B2C3458416B9}"/>
    <dgm:cxn modelId="{9DF8D116-BC03-4832-A86D-036CEAD4D422}" type="presOf" srcId="{8A17F838-22E5-44FE-ABDE-C517E13EFECD}" destId="{4344B270-74E4-481C-9E3F-B735A67E08FB}" srcOrd="0" destOrd="0" presId="urn:microsoft.com/office/officeart/2005/8/layout/radial5"/>
    <dgm:cxn modelId="{4D7E5E37-83DC-49E9-8A1C-2F31E5D80502}" type="presOf" srcId="{5EBEBDED-40E3-43E0-B90F-C693DBEADB3E}" destId="{B164A3EB-B98A-4ECF-9850-C4996C738DF8}" srcOrd="1" destOrd="0" presId="urn:microsoft.com/office/officeart/2005/8/layout/radial5"/>
    <dgm:cxn modelId="{234285CF-B19D-4C63-8012-C1D65FB10AE7}" type="presOf" srcId="{A3261C8B-FD44-417B-BBA1-025400B50EBF}" destId="{2811C3B4-322B-41C4-ACF0-35FB756F9351}" srcOrd="0" destOrd="0" presId="urn:microsoft.com/office/officeart/2005/8/layout/radial5"/>
    <dgm:cxn modelId="{F1B0C097-4F4A-45B4-953A-0F24FE34D6D7}" srcId="{EF36179B-23F6-4026-81A8-377D48A286DC}" destId="{1888FE63-48DC-48D3-83CC-10B8A0C7BCE8}" srcOrd="0" destOrd="0" parTransId="{84B01673-C525-4DD8-B0D6-3015B4005386}" sibTransId="{48F705D6-2EEE-4C8A-A085-FCEE901E2CD7}"/>
    <dgm:cxn modelId="{886E81D9-13AD-434E-AE95-108EC7E86132}" type="presOf" srcId="{F24CEA9B-0BAF-434D-BAA5-EF1D80DCE217}" destId="{6A0A92D3-C067-4463-90D4-B698D86AB73B}" srcOrd="0" destOrd="0" presId="urn:microsoft.com/office/officeart/2005/8/layout/radial5"/>
    <dgm:cxn modelId="{58F32CC2-FCB7-41C8-9FF0-51EE8F09A198}" type="presOf" srcId="{5B923130-0259-409E-A51A-03AFE3F338D7}" destId="{1CAFC6BF-D217-4194-BC28-11D4C4A05EB8}" srcOrd="0" destOrd="0" presId="urn:microsoft.com/office/officeart/2005/8/layout/radial5"/>
    <dgm:cxn modelId="{C6095438-4542-4627-A92B-726F0643C59D}" type="presOf" srcId="{FF85D699-B23F-4226-9F01-255BB20C1A85}" destId="{36A8D8BF-B53C-470D-8BCB-1EFDF2B8AF07}" srcOrd="1" destOrd="0" presId="urn:microsoft.com/office/officeart/2005/8/layout/radial5"/>
    <dgm:cxn modelId="{2693220E-82CA-4664-85AB-DBF34173EFE2}" srcId="{EF36179B-23F6-4026-81A8-377D48A286DC}" destId="{F24CEA9B-0BAF-434D-BAA5-EF1D80DCE217}" srcOrd="4" destOrd="0" parTransId="{5B923130-0259-409E-A51A-03AFE3F338D7}" sibTransId="{E3ADBF6E-4EDA-4BA1-B19B-2E0721908344}"/>
    <dgm:cxn modelId="{2795AD01-923A-43D8-9F23-F8C56B6C8858}" type="presOf" srcId="{7C524687-2280-4935-8002-E1E9C98229BE}" destId="{956102CE-318B-471F-8A8D-3A5D9D98EA1A}" srcOrd="1" destOrd="0" presId="urn:microsoft.com/office/officeart/2005/8/layout/radial5"/>
    <dgm:cxn modelId="{992F6CAE-4635-4A26-8937-10219593BB5F}" srcId="{EF36179B-23F6-4026-81A8-377D48A286DC}" destId="{8AD0B956-A992-4C16-81CB-49308EE8BF25}" srcOrd="5" destOrd="0" parTransId="{5EBEBDED-40E3-43E0-B90F-C693DBEADB3E}" sibTransId="{21C75766-CFEE-4BE0-9B3F-3DE6A25C43D0}"/>
    <dgm:cxn modelId="{BA8D6129-C55D-483C-A485-1E9206611BB0}" type="presParOf" srcId="{2B7AA9C7-F839-4B9B-AC70-9DC8A1B4572A}" destId="{CD5881A4-6ADB-43D3-8F50-F59717B5D1F9}" srcOrd="0" destOrd="0" presId="urn:microsoft.com/office/officeart/2005/8/layout/radial5"/>
    <dgm:cxn modelId="{0C651312-43C5-4924-A852-09F5FFE6C2B9}" type="presParOf" srcId="{2B7AA9C7-F839-4B9B-AC70-9DC8A1B4572A}" destId="{ABA584C8-427E-4926-9C02-018DC17C3CFB}" srcOrd="1" destOrd="0" presId="urn:microsoft.com/office/officeart/2005/8/layout/radial5"/>
    <dgm:cxn modelId="{1F2EF1E1-3900-48C2-A190-180009B5CDC2}" type="presParOf" srcId="{ABA584C8-427E-4926-9C02-018DC17C3CFB}" destId="{47A9CC22-2233-402B-AD3C-6EF46172283A}" srcOrd="0" destOrd="0" presId="urn:microsoft.com/office/officeart/2005/8/layout/radial5"/>
    <dgm:cxn modelId="{C7429175-7265-4530-8DD7-832EAA54A7DF}" type="presParOf" srcId="{2B7AA9C7-F839-4B9B-AC70-9DC8A1B4572A}" destId="{2EED59E9-4860-4C09-9430-D000DF234DB2}" srcOrd="2" destOrd="0" presId="urn:microsoft.com/office/officeart/2005/8/layout/radial5"/>
    <dgm:cxn modelId="{73853F0D-3EE8-4310-B3BE-9D383DA7CB08}" type="presParOf" srcId="{2B7AA9C7-F839-4B9B-AC70-9DC8A1B4572A}" destId="{90AAFEF7-9063-4F56-A953-08BF50B42898}" srcOrd="3" destOrd="0" presId="urn:microsoft.com/office/officeart/2005/8/layout/radial5"/>
    <dgm:cxn modelId="{ADC8C0E5-7DE3-494B-8D53-83D5BEC1EE00}" type="presParOf" srcId="{90AAFEF7-9063-4F56-A953-08BF50B42898}" destId="{4CCBFCBD-CA2E-4AA0-BD57-C0314F2E5C57}" srcOrd="0" destOrd="0" presId="urn:microsoft.com/office/officeart/2005/8/layout/radial5"/>
    <dgm:cxn modelId="{56D03F4F-65FB-4349-96E3-7727BB422FF7}" type="presParOf" srcId="{2B7AA9C7-F839-4B9B-AC70-9DC8A1B4572A}" destId="{6050621D-6860-4468-8E60-9389535C3C34}" srcOrd="4" destOrd="0" presId="urn:microsoft.com/office/officeart/2005/8/layout/radial5"/>
    <dgm:cxn modelId="{75E306F6-2579-4C27-91E3-2C01E3A0B491}" type="presParOf" srcId="{2B7AA9C7-F839-4B9B-AC70-9DC8A1B4572A}" destId="{559C8028-85F3-44AE-816F-87E37945C433}" srcOrd="5" destOrd="0" presId="urn:microsoft.com/office/officeart/2005/8/layout/radial5"/>
    <dgm:cxn modelId="{69CDDBA5-2B79-43ED-BEDA-6746F2BED5EA}" type="presParOf" srcId="{559C8028-85F3-44AE-816F-87E37945C433}" destId="{36A8D8BF-B53C-470D-8BCB-1EFDF2B8AF07}" srcOrd="0" destOrd="0" presId="urn:microsoft.com/office/officeart/2005/8/layout/radial5"/>
    <dgm:cxn modelId="{245E5948-7A56-4B91-B3CC-EC027B6BB883}" type="presParOf" srcId="{2B7AA9C7-F839-4B9B-AC70-9DC8A1B4572A}" destId="{5E706F47-9F1C-4D3B-9C51-B05D34EF14C8}" srcOrd="6" destOrd="0" presId="urn:microsoft.com/office/officeart/2005/8/layout/radial5"/>
    <dgm:cxn modelId="{F2346F2B-1476-49C0-ABB8-6F707A3254D2}" type="presParOf" srcId="{2B7AA9C7-F839-4B9B-AC70-9DC8A1B4572A}" destId="{20E92144-55BE-4FF0-8AC5-7F4841A6DE79}" srcOrd="7" destOrd="0" presId="urn:microsoft.com/office/officeart/2005/8/layout/radial5"/>
    <dgm:cxn modelId="{61503C43-B804-49BA-888E-11FA957711CE}" type="presParOf" srcId="{20E92144-55BE-4FF0-8AC5-7F4841A6DE79}" destId="{4127DF40-F948-4939-A194-17F08C8AFCC5}" srcOrd="0" destOrd="0" presId="urn:microsoft.com/office/officeart/2005/8/layout/radial5"/>
    <dgm:cxn modelId="{DDDB0DD9-0765-4D84-A435-AE681ADBEB83}" type="presParOf" srcId="{2B7AA9C7-F839-4B9B-AC70-9DC8A1B4572A}" destId="{E0C55E28-0C1A-4F30-B9BF-79E07BB346C0}" srcOrd="8" destOrd="0" presId="urn:microsoft.com/office/officeart/2005/8/layout/radial5"/>
    <dgm:cxn modelId="{D34F71D2-B4AF-4C6A-8A38-F23AEFB76132}" type="presParOf" srcId="{2B7AA9C7-F839-4B9B-AC70-9DC8A1B4572A}" destId="{1CAFC6BF-D217-4194-BC28-11D4C4A05EB8}" srcOrd="9" destOrd="0" presId="urn:microsoft.com/office/officeart/2005/8/layout/radial5"/>
    <dgm:cxn modelId="{D130EDE2-B822-47AE-B29E-5B62C732D7D9}" type="presParOf" srcId="{1CAFC6BF-D217-4194-BC28-11D4C4A05EB8}" destId="{5341F3EC-0736-4323-979B-B678CDCE7EE1}" srcOrd="0" destOrd="0" presId="urn:microsoft.com/office/officeart/2005/8/layout/radial5"/>
    <dgm:cxn modelId="{34FDEF0E-5AEE-4FA3-94CC-139F72514A45}" type="presParOf" srcId="{2B7AA9C7-F839-4B9B-AC70-9DC8A1B4572A}" destId="{6A0A92D3-C067-4463-90D4-B698D86AB73B}" srcOrd="10" destOrd="0" presId="urn:microsoft.com/office/officeart/2005/8/layout/radial5"/>
    <dgm:cxn modelId="{ADC22582-6DC1-4DE5-AFD1-18EC2136C6A4}" type="presParOf" srcId="{2B7AA9C7-F839-4B9B-AC70-9DC8A1B4572A}" destId="{B5BBBEB9-6D3A-43F0-8AC7-62BAF2A1ABD6}" srcOrd="11" destOrd="0" presId="urn:microsoft.com/office/officeart/2005/8/layout/radial5"/>
    <dgm:cxn modelId="{BF434C20-D61E-4223-8A0A-CCE9CB9B966E}" type="presParOf" srcId="{B5BBBEB9-6D3A-43F0-8AC7-62BAF2A1ABD6}" destId="{B164A3EB-B98A-4ECF-9850-C4996C738DF8}" srcOrd="0" destOrd="0" presId="urn:microsoft.com/office/officeart/2005/8/layout/radial5"/>
    <dgm:cxn modelId="{B213974C-FEFA-42B6-AD74-38FE99AA8DB7}" type="presParOf" srcId="{2B7AA9C7-F839-4B9B-AC70-9DC8A1B4572A}" destId="{21023841-1602-466B-8C1F-B26669C8F726}" srcOrd="12" destOrd="0" presId="urn:microsoft.com/office/officeart/2005/8/layout/radial5"/>
    <dgm:cxn modelId="{6D4368F5-74F3-46FA-AE04-7AD93B898FBA}" type="presParOf" srcId="{2B7AA9C7-F839-4B9B-AC70-9DC8A1B4572A}" destId="{CBC7BE4D-37B7-4D17-98F8-44F1A5918AD6}" srcOrd="13" destOrd="0" presId="urn:microsoft.com/office/officeart/2005/8/layout/radial5"/>
    <dgm:cxn modelId="{22C8A543-6DE8-4183-A565-8AEE3533270F}" type="presParOf" srcId="{CBC7BE4D-37B7-4D17-98F8-44F1A5918AD6}" destId="{71F2CDEA-93C4-4662-980B-F6C8A412356A}" srcOrd="0" destOrd="0" presId="urn:microsoft.com/office/officeart/2005/8/layout/radial5"/>
    <dgm:cxn modelId="{3CC4E926-16D4-41A8-AB15-F55B092DBF2D}" type="presParOf" srcId="{2B7AA9C7-F839-4B9B-AC70-9DC8A1B4572A}" destId="{2811C3B4-322B-41C4-ACF0-35FB756F9351}" srcOrd="14" destOrd="0" presId="urn:microsoft.com/office/officeart/2005/8/layout/radial5"/>
    <dgm:cxn modelId="{298994A9-7930-4613-AD55-7A1B3DE7F874}" type="presParOf" srcId="{2B7AA9C7-F839-4B9B-AC70-9DC8A1B4572A}" destId="{7698F090-2E71-462A-8553-9AB2E8F9F734}" srcOrd="15" destOrd="0" presId="urn:microsoft.com/office/officeart/2005/8/layout/radial5"/>
    <dgm:cxn modelId="{2E310E88-AF22-46C6-8F53-0D7715AB10EC}" type="presParOf" srcId="{7698F090-2E71-462A-8553-9AB2E8F9F734}" destId="{EA6A87E5-CE2D-48DA-BA89-4C2C75F1C6BB}" srcOrd="0" destOrd="0" presId="urn:microsoft.com/office/officeart/2005/8/layout/radial5"/>
    <dgm:cxn modelId="{58950E1C-DF00-46B1-8894-F4BD41D7D14B}" type="presParOf" srcId="{2B7AA9C7-F839-4B9B-AC70-9DC8A1B4572A}" destId="{4344B270-74E4-481C-9E3F-B735A67E08FB}" srcOrd="16" destOrd="0" presId="urn:microsoft.com/office/officeart/2005/8/layout/radial5"/>
    <dgm:cxn modelId="{A98E1463-06FB-4483-8DEC-42BE6F1EF7BE}" type="presParOf" srcId="{2B7AA9C7-F839-4B9B-AC70-9DC8A1B4572A}" destId="{801E034E-8186-40A5-A17E-AC0290A8CD7B}" srcOrd="17" destOrd="0" presId="urn:microsoft.com/office/officeart/2005/8/layout/radial5"/>
    <dgm:cxn modelId="{B43F2189-A74A-443D-823F-7FF33FC9648F}" type="presParOf" srcId="{801E034E-8186-40A5-A17E-AC0290A8CD7B}" destId="{956102CE-318B-471F-8A8D-3A5D9D98EA1A}" srcOrd="0" destOrd="0" presId="urn:microsoft.com/office/officeart/2005/8/layout/radial5"/>
    <dgm:cxn modelId="{286165BD-3910-485D-B9E2-D2E6A69C05CA}" type="presParOf" srcId="{2B7AA9C7-F839-4B9B-AC70-9DC8A1B4572A}" destId="{B3689A4E-86DB-44D4-A430-391A635575D5}" srcOrd="1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4B197A-A4FF-4C1C-9808-86A33F54B776}" type="doc">
      <dgm:prSet loTypeId="urn:microsoft.com/office/officeart/2005/8/layout/radial5" loCatId="cycle" qsTypeId="urn:microsoft.com/office/officeart/2005/8/quickstyle/simple1#3" qsCatId="simple" csTypeId="urn:microsoft.com/office/officeart/2005/8/colors/colorful1#3" csCatId="colorful" phldr="1"/>
      <dgm:spPr/>
      <dgm:t>
        <a:bodyPr/>
        <a:lstStyle/>
        <a:p>
          <a:endParaRPr lang="en-US"/>
        </a:p>
      </dgm:t>
    </dgm:pt>
    <dgm:pt modelId="{EF36179B-23F6-4026-81A8-377D48A286DC}">
      <dgm:prSet phldrT="[Text]" custT="1"/>
      <dgm:spPr/>
      <dgm:t>
        <a:bodyPr/>
        <a:lstStyle/>
        <a:p>
          <a:r>
            <a:rPr lang="ro-RO" sz="2000" dirty="0" err="1" smtClean="0"/>
            <a:t>Opor-tunități</a:t>
          </a:r>
          <a:endParaRPr lang="en-US" sz="2000" dirty="0"/>
        </a:p>
      </dgm:t>
    </dgm:pt>
    <dgm:pt modelId="{08389295-80A0-4361-9275-DABF5FF1ACF7}" type="parTrans" cxnId="{9B544900-6D2E-4C6B-8BFE-124C99333361}">
      <dgm:prSet/>
      <dgm:spPr/>
      <dgm:t>
        <a:bodyPr/>
        <a:lstStyle/>
        <a:p>
          <a:endParaRPr lang="en-US" sz="1600"/>
        </a:p>
      </dgm:t>
    </dgm:pt>
    <dgm:pt modelId="{722C6FA6-3C8F-4163-8893-75228757E1FE}" type="sibTrans" cxnId="{9B544900-6D2E-4C6B-8BFE-124C99333361}">
      <dgm:prSet/>
      <dgm:spPr/>
      <dgm:t>
        <a:bodyPr/>
        <a:lstStyle/>
        <a:p>
          <a:endParaRPr lang="en-US" sz="1600"/>
        </a:p>
      </dgm:t>
    </dgm:pt>
    <dgm:pt modelId="{1888FE63-48DC-48D3-83CC-10B8A0C7BCE8}">
      <dgm:prSet phldrT="[Text]" custT="1"/>
      <dgm:spPr/>
      <dgm:t>
        <a:bodyPr/>
        <a:lstStyle/>
        <a:p>
          <a:r>
            <a:rPr lang="ro-RO" sz="1600" dirty="0" smtClean="0"/>
            <a:t>Productivitate, </a:t>
          </a:r>
          <a:r>
            <a:rPr lang="ro-RO" sz="1600" smtClean="0"/>
            <a:t>tehnologii noi</a:t>
          </a:r>
          <a:endParaRPr lang="en-US" sz="1600" dirty="0"/>
        </a:p>
      </dgm:t>
    </dgm:pt>
    <dgm:pt modelId="{84B01673-C525-4DD8-B0D6-3015B4005386}" type="parTrans" cxnId="{F1B0C097-4F4A-45B4-953A-0F24FE34D6D7}">
      <dgm:prSet custT="1"/>
      <dgm:spPr/>
      <dgm:t>
        <a:bodyPr/>
        <a:lstStyle/>
        <a:p>
          <a:endParaRPr lang="en-US" sz="1600"/>
        </a:p>
      </dgm:t>
    </dgm:pt>
    <dgm:pt modelId="{48F705D6-2EEE-4C8A-A085-FCEE901E2CD7}" type="sibTrans" cxnId="{F1B0C097-4F4A-45B4-953A-0F24FE34D6D7}">
      <dgm:prSet/>
      <dgm:spPr/>
      <dgm:t>
        <a:bodyPr/>
        <a:lstStyle/>
        <a:p>
          <a:endParaRPr lang="en-US" sz="1600"/>
        </a:p>
      </dgm:t>
    </dgm:pt>
    <dgm:pt modelId="{4A4BC700-FFE5-46ED-A6FE-8CD480A4034B}">
      <dgm:prSet phldrT="[Text]" custT="1"/>
      <dgm:spPr/>
      <dgm:t>
        <a:bodyPr/>
        <a:lstStyle/>
        <a:p>
          <a:r>
            <a:rPr lang="ro-RO" sz="1600" dirty="0" smtClean="0"/>
            <a:t>Piața agricolă locală</a:t>
          </a:r>
          <a:endParaRPr lang="en-US" sz="1600" dirty="0"/>
        </a:p>
      </dgm:t>
    </dgm:pt>
    <dgm:pt modelId="{7C524687-2280-4935-8002-E1E9C98229BE}" type="parTrans" cxnId="{7D9C77B7-B066-4A59-B844-02494263BCE5}">
      <dgm:prSet custT="1"/>
      <dgm:spPr/>
      <dgm:t>
        <a:bodyPr/>
        <a:lstStyle/>
        <a:p>
          <a:endParaRPr lang="en-US" sz="1600"/>
        </a:p>
      </dgm:t>
    </dgm:pt>
    <dgm:pt modelId="{97746777-EEAA-4943-AC23-ADC792E902DE}" type="sibTrans" cxnId="{7D9C77B7-B066-4A59-B844-02494263BCE5}">
      <dgm:prSet/>
      <dgm:spPr/>
      <dgm:t>
        <a:bodyPr/>
        <a:lstStyle/>
        <a:p>
          <a:endParaRPr lang="en-US" sz="1600"/>
        </a:p>
      </dgm:t>
    </dgm:pt>
    <dgm:pt modelId="{7663DA33-558A-4718-A0E5-57093CC8F5B4}">
      <dgm:prSet phldrT="[Text]" custT="1"/>
      <dgm:spPr/>
      <dgm:t>
        <a:bodyPr/>
        <a:lstStyle/>
        <a:p>
          <a:r>
            <a:rPr lang="ro-RO" sz="1600" dirty="0" smtClean="0"/>
            <a:t>Investiții străine, asistență tehnică</a:t>
          </a:r>
          <a:endParaRPr lang="en-US" sz="1600" dirty="0"/>
        </a:p>
      </dgm:t>
    </dgm:pt>
    <dgm:pt modelId="{EE6C86E6-67B0-4168-9AA6-3005254B360A}" type="sibTrans" cxnId="{E6814870-4051-465C-B614-7A2607D707A8}">
      <dgm:prSet/>
      <dgm:spPr/>
      <dgm:t>
        <a:bodyPr/>
        <a:lstStyle/>
        <a:p>
          <a:endParaRPr lang="en-US" sz="1600"/>
        </a:p>
      </dgm:t>
    </dgm:pt>
    <dgm:pt modelId="{C822CC17-C3C7-4A95-8FD1-FF802B59ED79}" type="parTrans" cxnId="{E6814870-4051-465C-B614-7A2607D707A8}">
      <dgm:prSet custT="1"/>
      <dgm:spPr/>
      <dgm:t>
        <a:bodyPr/>
        <a:lstStyle/>
        <a:p>
          <a:endParaRPr lang="en-US" sz="1600"/>
        </a:p>
      </dgm:t>
    </dgm:pt>
    <dgm:pt modelId="{2BA621A4-2457-4D17-9EBC-9B6145B3791A}">
      <dgm:prSet phldrT="[Text]" custT="1"/>
      <dgm:spPr/>
      <dgm:t>
        <a:bodyPr/>
        <a:lstStyle/>
        <a:p>
          <a:r>
            <a:rPr lang="ro-RO" sz="1600" dirty="0" smtClean="0"/>
            <a:t>Facilități comerț cu UE (DECFTA, prefer.)</a:t>
          </a:r>
          <a:endParaRPr lang="en-US" sz="1600" dirty="0"/>
        </a:p>
      </dgm:t>
    </dgm:pt>
    <dgm:pt modelId="{62E85D87-37F8-47BA-B37C-ECEC1AE6D372}" type="parTrans" cxnId="{72512D6A-2A80-44EE-A536-22F4C990791D}">
      <dgm:prSet/>
      <dgm:spPr/>
      <dgm:t>
        <a:bodyPr/>
        <a:lstStyle/>
        <a:p>
          <a:endParaRPr lang="en-US"/>
        </a:p>
      </dgm:t>
    </dgm:pt>
    <dgm:pt modelId="{B0E7E5B0-4C29-47EF-B3F9-0E0A8F4AB3BE}" type="sibTrans" cxnId="{72512D6A-2A80-44EE-A536-22F4C990791D}">
      <dgm:prSet/>
      <dgm:spPr/>
      <dgm:t>
        <a:bodyPr/>
        <a:lstStyle/>
        <a:p>
          <a:endParaRPr lang="en-US"/>
        </a:p>
      </dgm:t>
    </dgm:pt>
    <dgm:pt modelId="{7B705650-9113-4E4C-8D41-3DBB54B74D00}">
      <dgm:prSet phldrT="[Text]" custT="1"/>
      <dgm:spPr/>
      <dgm:t>
        <a:bodyPr/>
        <a:lstStyle/>
        <a:p>
          <a:r>
            <a:rPr lang="ro-RO" sz="1600" dirty="0" smtClean="0"/>
            <a:t>Colaborare regională</a:t>
          </a:r>
          <a:endParaRPr lang="en-US" sz="1600" dirty="0"/>
        </a:p>
      </dgm:t>
    </dgm:pt>
    <dgm:pt modelId="{EE1AEEF8-CC29-45AB-8823-E2F555E2FD08}" type="parTrans" cxnId="{203810B6-E91E-46EA-9D67-A0883A8FF012}">
      <dgm:prSet/>
      <dgm:spPr/>
      <dgm:t>
        <a:bodyPr/>
        <a:lstStyle/>
        <a:p>
          <a:endParaRPr lang="en-US"/>
        </a:p>
      </dgm:t>
    </dgm:pt>
    <dgm:pt modelId="{9FE97EE7-8ADE-427C-B140-BA91A0957658}" type="sibTrans" cxnId="{203810B6-E91E-46EA-9D67-A0883A8FF012}">
      <dgm:prSet/>
      <dgm:spPr/>
      <dgm:t>
        <a:bodyPr/>
        <a:lstStyle/>
        <a:p>
          <a:endParaRPr lang="en-US"/>
        </a:p>
      </dgm:t>
    </dgm:pt>
    <dgm:pt modelId="{6F2FA2A2-EAD9-469F-A987-CE3A2BF3ECF5}">
      <dgm:prSet phldrT="[Text]" custT="1"/>
      <dgm:spPr/>
      <dgm:t>
        <a:bodyPr/>
        <a:lstStyle/>
        <a:p>
          <a:r>
            <a:rPr lang="ro-RO" sz="1600" dirty="0" smtClean="0"/>
            <a:t>Cerere produse de nișă, organice</a:t>
          </a:r>
          <a:endParaRPr lang="en-US" sz="1600" dirty="0"/>
        </a:p>
      </dgm:t>
    </dgm:pt>
    <dgm:pt modelId="{9EB2D357-E7E6-4191-92D0-2CB9578EB50B}" type="parTrans" cxnId="{F683E79D-0424-48DC-B42C-77E8B937A3EF}">
      <dgm:prSet/>
      <dgm:spPr/>
      <dgm:t>
        <a:bodyPr/>
        <a:lstStyle/>
        <a:p>
          <a:endParaRPr lang="en-US"/>
        </a:p>
      </dgm:t>
    </dgm:pt>
    <dgm:pt modelId="{B55F1689-9761-4983-B85B-E809202CE8F6}" type="sibTrans" cxnId="{F683E79D-0424-48DC-B42C-77E8B937A3EF}">
      <dgm:prSet/>
      <dgm:spPr/>
      <dgm:t>
        <a:bodyPr/>
        <a:lstStyle/>
        <a:p>
          <a:endParaRPr lang="en-US"/>
        </a:p>
      </dgm:t>
    </dgm:pt>
    <dgm:pt modelId="{2B7AA9C7-F839-4B9B-AC70-9DC8A1B4572A}" type="pres">
      <dgm:prSet presAssocID="{DF4B197A-A4FF-4C1C-9808-86A33F54B776}" presName="Name0" presStyleCnt="0">
        <dgm:presLayoutVars>
          <dgm:chMax val="1"/>
          <dgm:dir/>
          <dgm:animLvl val="ctr"/>
          <dgm:resizeHandles val="exact"/>
        </dgm:presLayoutVars>
      </dgm:prSet>
      <dgm:spPr/>
      <dgm:t>
        <a:bodyPr/>
        <a:lstStyle/>
        <a:p>
          <a:endParaRPr lang="en-US"/>
        </a:p>
      </dgm:t>
    </dgm:pt>
    <dgm:pt modelId="{CD5881A4-6ADB-43D3-8F50-F59717B5D1F9}" type="pres">
      <dgm:prSet presAssocID="{EF36179B-23F6-4026-81A8-377D48A286DC}" presName="centerShape" presStyleLbl="node0" presStyleIdx="0" presStyleCnt="1" custLinFactNeighborX="1292" custLinFactNeighborY="-861"/>
      <dgm:spPr/>
      <dgm:t>
        <a:bodyPr/>
        <a:lstStyle/>
        <a:p>
          <a:endParaRPr lang="en-US"/>
        </a:p>
      </dgm:t>
    </dgm:pt>
    <dgm:pt modelId="{ABA584C8-427E-4926-9C02-018DC17C3CFB}" type="pres">
      <dgm:prSet presAssocID="{84B01673-C525-4DD8-B0D6-3015B4005386}" presName="parTrans" presStyleLbl="sibTrans2D1" presStyleIdx="0" presStyleCnt="6"/>
      <dgm:spPr/>
      <dgm:t>
        <a:bodyPr/>
        <a:lstStyle/>
        <a:p>
          <a:endParaRPr lang="en-US"/>
        </a:p>
      </dgm:t>
    </dgm:pt>
    <dgm:pt modelId="{47A9CC22-2233-402B-AD3C-6EF46172283A}" type="pres">
      <dgm:prSet presAssocID="{84B01673-C525-4DD8-B0D6-3015B4005386}" presName="connectorText" presStyleLbl="sibTrans2D1" presStyleIdx="0" presStyleCnt="6"/>
      <dgm:spPr/>
      <dgm:t>
        <a:bodyPr/>
        <a:lstStyle/>
        <a:p>
          <a:endParaRPr lang="en-US"/>
        </a:p>
      </dgm:t>
    </dgm:pt>
    <dgm:pt modelId="{2EED59E9-4860-4C09-9430-D000DF234DB2}" type="pres">
      <dgm:prSet presAssocID="{1888FE63-48DC-48D3-83CC-10B8A0C7BCE8}" presName="node" presStyleLbl="node1" presStyleIdx="0" presStyleCnt="6">
        <dgm:presLayoutVars>
          <dgm:bulletEnabled val="1"/>
        </dgm:presLayoutVars>
      </dgm:prSet>
      <dgm:spPr/>
      <dgm:t>
        <a:bodyPr/>
        <a:lstStyle/>
        <a:p>
          <a:endParaRPr lang="en-US"/>
        </a:p>
      </dgm:t>
    </dgm:pt>
    <dgm:pt modelId="{90AAFEF7-9063-4F56-A953-08BF50B42898}" type="pres">
      <dgm:prSet presAssocID="{C822CC17-C3C7-4A95-8FD1-FF802B59ED79}" presName="parTrans" presStyleLbl="sibTrans2D1" presStyleIdx="1" presStyleCnt="6"/>
      <dgm:spPr/>
      <dgm:t>
        <a:bodyPr/>
        <a:lstStyle/>
        <a:p>
          <a:endParaRPr lang="en-US"/>
        </a:p>
      </dgm:t>
    </dgm:pt>
    <dgm:pt modelId="{4CCBFCBD-CA2E-4AA0-BD57-C0314F2E5C57}" type="pres">
      <dgm:prSet presAssocID="{C822CC17-C3C7-4A95-8FD1-FF802B59ED79}" presName="connectorText" presStyleLbl="sibTrans2D1" presStyleIdx="1" presStyleCnt="6"/>
      <dgm:spPr/>
      <dgm:t>
        <a:bodyPr/>
        <a:lstStyle/>
        <a:p>
          <a:endParaRPr lang="en-US"/>
        </a:p>
      </dgm:t>
    </dgm:pt>
    <dgm:pt modelId="{6050621D-6860-4468-8E60-9389535C3C34}" type="pres">
      <dgm:prSet presAssocID="{7663DA33-558A-4718-A0E5-57093CC8F5B4}" presName="node" presStyleLbl="node1" presStyleIdx="1" presStyleCnt="6">
        <dgm:presLayoutVars>
          <dgm:bulletEnabled val="1"/>
        </dgm:presLayoutVars>
      </dgm:prSet>
      <dgm:spPr/>
      <dgm:t>
        <a:bodyPr/>
        <a:lstStyle/>
        <a:p>
          <a:endParaRPr lang="en-US"/>
        </a:p>
      </dgm:t>
    </dgm:pt>
    <dgm:pt modelId="{801E034E-8186-40A5-A17E-AC0290A8CD7B}" type="pres">
      <dgm:prSet presAssocID="{7C524687-2280-4935-8002-E1E9C98229BE}" presName="parTrans" presStyleLbl="sibTrans2D1" presStyleIdx="2" presStyleCnt="6"/>
      <dgm:spPr/>
      <dgm:t>
        <a:bodyPr/>
        <a:lstStyle/>
        <a:p>
          <a:endParaRPr lang="en-US"/>
        </a:p>
      </dgm:t>
    </dgm:pt>
    <dgm:pt modelId="{956102CE-318B-471F-8A8D-3A5D9D98EA1A}" type="pres">
      <dgm:prSet presAssocID="{7C524687-2280-4935-8002-E1E9C98229BE}" presName="connectorText" presStyleLbl="sibTrans2D1" presStyleIdx="2" presStyleCnt="6"/>
      <dgm:spPr/>
      <dgm:t>
        <a:bodyPr/>
        <a:lstStyle/>
        <a:p>
          <a:endParaRPr lang="en-US"/>
        </a:p>
      </dgm:t>
    </dgm:pt>
    <dgm:pt modelId="{B3689A4E-86DB-44D4-A430-391A635575D5}" type="pres">
      <dgm:prSet presAssocID="{4A4BC700-FFE5-46ED-A6FE-8CD480A4034B}" presName="node" presStyleLbl="node1" presStyleIdx="2" presStyleCnt="6">
        <dgm:presLayoutVars>
          <dgm:bulletEnabled val="1"/>
        </dgm:presLayoutVars>
      </dgm:prSet>
      <dgm:spPr/>
      <dgm:t>
        <a:bodyPr/>
        <a:lstStyle/>
        <a:p>
          <a:endParaRPr lang="en-US"/>
        </a:p>
      </dgm:t>
    </dgm:pt>
    <dgm:pt modelId="{EC759907-032C-46D3-A0F2-3569E3B92F33}" type="pres">
      <dgm:prSet presAssocID="{62E85D87-37F8-47BA-B37C-ECEC1AE6D372}" presName="parTrans" presStyleLbl="sibTrans2D1" presStyleIdx="3" presStyleCnt="6"/>
      <dgm:spPr/>
      <dgm:t>
        <a:bodyPr/>
        <a:lstStyle/>
        <a:p>
          <a:endParaRPr lang="en-US"/>
        </a:p>
      </dgm:t>
    </dgm:pt>
    <dgm:pt modelId="{60D48B56-A4C4-4336-9C5D-8BE0AAB31866}" type="pres">
      <dgm:prSet presAssocID="{62E85D87-37F8-47BA-B37C-ECEC1AE6D372}" presName="connectorText" presStyleLbl="sibTrans2D1" presStyleIdx="3" presStyleCnt="6"/>
      <dgm:spPr/>
      <dgm:t>
        <a:bodyPr/>
        <a:lstStyle/>
        <a:p>
          <a:endParaRPr lang="en-US"/>
        </a:p>
      </dgm:t>
    </dgm:pt>
    <dgm:pt modelId="{400135AA-6189-49BF-AAE0-3077ED9346A7}" type="pres">
      <dgm:prSet presAssocID="{2BA621A4-2457-4D17-9EBC-9B6145B3791A}" presName="node" presStyleLbl="node1" presStyleIdx="3" presStyleCnt="6">
        <dgm:presLayoutVars>
          <dgm:bulletEnabled val="1"/>
        </dgm:presLayoutVars>
      </dgm:prSet>
      <dgm:spPr/>
      <dgm:t>
        <a:bodyPr/>
        <a:lstStyle/>
        <a:p>
          <a:endParaRPr lang="en-US"/>
        </a:p>
      </dgm:t>
    </dgm:pt>
    <dgm:pt modelId="{3E4EC300-41B2-4FF6-A515-AA938A2F9D60}" type="pres">
      <dgm:prSet presAssocID="{EE1AEEF8-CC29-45AB-8823-E2F555E2FD08}" presName="parTrans" presStyleLbl="sibTrans2D1" presStyleIdx="4" presStyleCnt="6"/>
      <dgm:spPr/>
      <dgm:t>
        <a:bodyPr/>
        <a:lstStyle/>
        <a:p>
          <a:endParaRPr lang="en-US"/>
        </a:p>
      </dgm:t>
    </dgm:pt>
    <dgm:pt modelId="{9556552A-87CB-4682-88D2-90F3CA2B97D5}" type="pres">
      <dgm:prSet presAssocID="{EE1AEEF8-CC29-45AB-8823-E2F555E2FD08}" presName="connectorText" presStyleLbl="sibTrans2D1" presStyleIdx="4" presStyleCnt="6"/>
      <dgm:spPr/>
      <dgm:t>
        <a:bodyPr/>
        <a:lstStyle/>
        <a:p>
          <a:endParaRPr lang="en-US"/>
        </a:p>
      </dgm:t>
    </dgm:pt>
    <dgm:pt modelId="{51B606FF-B59F-4F07-8E62-EA968A4D9453}" type="pres">
      <dgm:prSet presAssocID="{7B705650-9113-4E4C-8D41-3DBB54B74D00}" presName="node" presStyleLbl="node1" presStyleIdx="4" presStyleCnt="6">
        <dgm:presLayoutVars>
          <dgm:bulletEnabled val="1"/>
        </dgm:presLayoutVars>
      </dgm:prSet>
      <dgm:spPr/>
      <dgm:t>
        <a:bodyPr/>
        <a:lstStyle/>
        <a:p>
          <a:endParaRPr lang="en-US"/>
        </a:p>
      </dgm:t>
    </dgm:pt>
    <dgm:pt modelId="{543DBA27-4999-44CB-89CF-6E3ACDD12BB5}" type="pres">
      <dgm:prSet presAssocID="{9EB2D357-E7E6-4191-92D0-2CB9578EB50B}" presName="parTrans" presStyleLbl="sibTrans2D1" presStyleIdx="5" presStyleCnt="6"/>
      <dgm:spPr/>
      <dgm:t>
        <a:bodyPr/>
        <a:lstStyle/>
        <a:p>
          <a:endParaRPr lang="en-US"/>
        </a:p>
      </dgm:t>
    </dgm:pt>
    <dgm:pt modelId="{7E49DBD2-0F94-477E-AB30-1970ECAFAFB0}" type="pres">
      <dgm:prSet presAssocID="{9EB2D357-E7E6-4191-92D0-2CB9578EB50B}" presName="connectorText" presStyleLbl="sibTrans2D1" presStyleIdx="5" presStyleCnt="6"/>
      <dgm:spPr/>
      <dgm:t>
        <a:bodyPr/>
        <a:lstStyle/>
        <a:p>
          <a:endParaRPr lang="en-US"/>
        </a:p>
      </dgm:t>
    </dgm:pt>
    <dgm:pt modelId="{149676F0-02C6-4B0B-A953-2A158C87389C}" type="pres">
      <dgm:prSet presAssocID="{6F2FA2A2-EAD9-469F-A987-CE3A2BF3ECF5}" presName="node" presStyleLbl="node1" presStyleIdx="5" presStyleCnt="6">
        <dgm:presLayoutVars>
          <dgm:bulletEnabled val="1"/>
        </dgm:presLayoutVars>
      </dgm:prSet>
      <dgm:spPr/>
      <dgm:t>
        <a:bodyPr/>
        <a:lstStyle/>
        <a:p>
          <a:endParaRPr lang="en-US"/>
        </a:p>
      </dgm:t>
    </dgm:pt>
  </dgm:ptLst>
  <dgm:cxnLst>
    <dgm:cxn modelId="{E7BF50E9-3D6F-4362-A905-07D2907F5062}" type="presOf" srcId="{7C524687-2280-4935-8002-E1E9C98229BE}" destId="{801E034E-8186-40A5-A17E-AC0290A8CD7B}" srcOrd="0" destOrd="0" presId="urn:microsoft.com/office/officeart/2005/8/layout/radial5"/>
    <dgm:cxn modelId="{A92FB1B8-DD24-4CB8-83AD-0EF76527921F}" type="presOf" srcId="{EE1AEEF8-CC29-45AB-8823-E2F555E2FD08}" destId="{9556552A-87CB-4682-88D2-90F3CA2B97D5}" srcOrd="1" destOrd="0" presId="urn:microsoft.com/office/officeart/2005/8/layout/radial5"/>
    <dgm:cxn modelId="{E6AE94A3-7FFA-48AA-B928-0CACB0D6F832}" type="presOf" srcId="{DF4B197A-A4FF-4C1C-9808-86A33F54B776}" destId="{2B7AA9C7-F839-4B9B-AC70-9DC8A1B4572A}" srcOrd="0" destOrd="0" presId="urn:microsoft.com/office/officeart/2005/8/layout/radial5"/>
    <dgm:cxn modelId="{F683E79D-0424-48DC-B42C-77E8B937A3EF}" srcId="{EF36179B-23F6-4026-81A8-377D48A286DC}" destId="{6F2FA2A2-EAD9-469F-A987-CE3A2BF3ECF5}" srcOrd="5" destOrd="0" parTransId="{9EB2D357-E7E6-4191-92D0-2CB9578EB50B}" sibTransId="{B55F1689-9761-4983-B85B-E809202CE8F6}"/>
    <dgm:cxn modelId="{1A97C5B9-D10D-464E-A7E9-EAB3C3DAD9CE}" type="presOf" srcId="{9EB2D357-E7E6-4191-92D0-2CB9578EB50B}" destId="{7E49DBD2-0F94-477E-AB30-1970ECAFAFB0}" srcOrd="1" destOrd="0" presId="urn:microsoft.com/office/officeart/2005/8/layout/radial5"/>
    <dgm:cxn modelId="{23714F58-BBC4-4E4B-B59E-D1707D8437B1}" type="presOf" srcId="{6F2FA2A2-EAD9-469F-A987-CE3A2BF3ECF5}" destId="{149676F0-02C6-4B0B-A953-2A158C87389C}" srcOrd="0" destOrd="0" presId="urn:microsoft.com/office/officeart/2005/8/layout/radial5"/>
    <dgm:cxn modelId="{203810B6-E91E-46EA-9D67-A0883A8FF012}" srcId="{EF36179B-23F6-4026-81A8-377D48A286DC}" destId="{7B705650-9113-4E4C-8D41-3DBB54B74D00}" srcOrd="4" destOrd="0" parTransId="{EE1AEEF8-CC29-45AB-8823-E2F555E2FD08}" sibTransId="{9FE97EE7-8ADE-427C-B140-BA91A0957658}"/>
    <dgm:cxn modelId="{35B86F26-33E0-4475-974F-57E59D673EF0}" type="presOf" srcId="{84B01673-C525-4DD8-B0D6-3015B4005386}" destId="{ABA584C8-427E-4926-9C02-018DC17C3CFB}" srcOrd="0" destOrd="0" presId="urn:microsoft.com/office/officeart/2005/8/layout/radial5"/>
    <dgm:cxn modelId="{9B544900-6D2E-4C6B-8BFE-124C99333361}" srcId="{DF4B197A-A4FF-4C1C-9808-86A33F54B776}" destId="{EF36179B-23F6-4026-81A8-377D48A286DC}" srcOrd="0" destOrd="0" parTransId="{08389295-80A0-4361-9275-DABF5FF1ACF7}" sibTransId="{722C6FA6-3C8F-4163-8893-75228757E1FE}"/>
    <dgm:cxn modelId="{7D9C77B7-B066-4A59-B844-02494263BCE5}" srcId="{EF36179B-23F6-4026-81A8-377D48A286DC}" destId="{4A4BC700-FFE5-46ED-A6FE-8CD480A4034B}" srcOrd="2" destOrd="0" parTransId="{7C524687-2280-4935-8002-E1E9C98229BE}" sibTransId="{97746777-EEAA-4943-AC23-ADC792E902DE}"/>
    <dgm:cxn modelId="{E1138DBC-CB4F-4FE5-ADF8-63F040579208}" type="presOf" srcId="{C822CC17-C3C7-4A95-8FD1-FF802B59ED79}" destId="{4CCBFCBD-CA2E-4AA0-BD57-C0314F2E5C57}" srcOrd="1" destOrd="0" presId="urn:microsoft.com/office/officeart/2005/8/layout/radial5"/>
    <dgm:cxn modelId="{06181920-9B6C-4B31-BE5F-648FF53BEC29}" type="presOf" srcId="{2BA621A4-2457-4D17-9EBC-9B6145B3791A}" destId="{400135AA-6189-49BF-AAE0-3077ED9346A7}" srcOrd="0" destOrd="0" presId="urn:microsoft.com/office/officeart/2005/8/layout/radial5"/>
    <dgm:cxn modelId="{626205F0-678D-443D-87EE-718169FF0FE8}" type="presOf" srcId="{4A4BC700-FFE5-46ED-A6FE-8CD480A4034B}" destId="{B3689A4E-86DB-44D4-A430-391A635575D5}" srcOrd="0" destOrd="0" presId="urn:microsoft.com/office/officeart/2005/8/layout/radial5"/>
    <dgm:cxn modelId="{E6814870-4051-465C-B614-7A2607D707A8}" srcId="{EF36179B-23F6-4026-81A8-377D48A286DC}" destId="{7663DA33-558A-4718-A0E5-57093CC8F5B4}" srcOrd="1" destOrd="0" parTransId="{C822CC17-C3C7-4A95-8FD1-FF802B59ED79}" sibTransId="{EE6C86E6-67B0-4168-9AA6-3005254B360A}"/>
    <dgm:cxn modelId="{C8AF790E-DAEC-4182-8101-40F074C48956}" type="presOf" srcId="{84B01673-C525-4DD8-B0D6-3015B4005386}" destId="{47A9CC22-2233-402B-AD3C-6EF46172283A}" srcOrd="1" destOrd="0" presId="urn:microsoft.com/office/officeart/2005/8/layout/radial5"/>
    <dgm:cxn modelId="{A73B0899-B99E-4AA4-83D4-7FE8057D48D0}" type="presOf" srcId="{C822CC17-C3C7-4A95-8FD1-FF802B59ED79}" destId="{90AAFEF7-9063-4F56-A953-08BF50B42898}" srcOrd="0" destOrd="0" presId="urn:microsoft.com/office/officeart/2005/8/layout/radial5"/>
    <dgm:cxn modelId="{D706DDC0-31C9-42C2-806D-2AD6D1317E5A}" type="presOf" srcId="{7C524687-2280-4935-8002-E1E9C98229BE}" destId="{956102CE-318B-471F-8A8D-3A5D9D98EA1A}" srcOrd="1" destOrd="0" presId="urn:microsoft.com/office/officeart/2005/8/layout/radial5"/>
    <dgm:cxn modelId="{20380E79-8CEB-4FDA-BD5A-E92781B55C74}" type="presOf" srcId="{EE1AEEF8-CC29-45AB-8823-E2F555E2FD08}" destId="{3E4EC300-41B2-4FF6-A515-AA938A2F9D60}" srcOrd="0" destOrd="0" presId="urn:microsoft.com/office/officeart/2005/8/layout/radial5"/>
    <dgm:cxn modelId="{A8EEF71F-3DCC-4EDA-A97A-720BA7D52C78}" type="presOf" srcId="{1888FE63-48DC-48D3-83CC-10B8A0C7BCE8}" destId="{2EED59E9-4860-4C09-9430-D000DF234DB2}" srcOrd="0" destOrd="0" presId="urn:microsoft.com/office/officeart/2005/8/layout/radial5"/>
    <dgm:cxn modelId="{6F7CF367-D8E6-402D-933D-8D3A2D1C09B3}" type="presOf" srcId="{EF36179B-23F6-4026-81A8-377D48A286DC}" destId="{CD5881A4-6ADB-43D3-8F50-F59717B5D1F9}" srcOrd="0" destOrd="0" presId="urn:microsoft.com/office/officeart/2005/8/layout/radial5"/>
    <dgm:cxn modelId="{685C141D-3DCE-4F96-A642-8F4257291179}" type="presOf" srcId="{62E85D87-37F8-47BA-B37C-ECEC1AE6D372}" destId="{EC759907-032C-46D3-A0F2-3569E3B92F33}" srcOrd="0" destOrd="0" presId="urn:microsoft.com/office/officeart/2005/8/layout/radial5"/>
    <dgm:cxn modelId="{DFDDD187-F5A4-4E9B-AD2D-37CC0A14E467}" type="presOf" srcId="{9EB2D357-E7E6-4191-92D0-2CB9578EB50B}" destId="{543DBA27-4999-44CB-89CF-6E3ACDD12BB5}" srcOrd="0" destOrd="0" presId="urn:microsoft.com/office/officeart/2005/8/layout/radial5"/>
    <dgm:cxn modelId="{EACB34EF-A28C-44AB-8F6E-54FD96B4FA7D}" type="presOf" srcId="{62E85D87-37F8-47BA-B37C-ECEC1AE6D372}" destId="{60D48B56-A4C4-4336-9C5D-8BE0AAB31866}" srcOrd="1" destOrd="0" presId="urn:microsoft.com/office/officeart/2005/8/layout/radial5"/>
    <dgm:cxn modelId="{88AFDCB8-E81A-4C25-9842-1664D6604010}" type="presOf" srcId="{7B705650-9113-4E4C-8D41-3DBB54B74D00}" destId="{51B606FF-B59F-4F07-8E62-EA968A4D9453}" srcOrd="0" destOrd="0" presId="urn:microsoft.com/office/officeart/2005/8/layout/radial5"/>
    <dgm:cxn modelId="{72512D6A-2A80-44EE-A536-22F4C990791D}" srcId="{EF36179B-23F6-4026-81A8-377D48A286DC}" destId="{2BA621A4-2457-4D17-9EBC-9B6145B3791A}" srcOrd="3" destOrd="0" parTransId="{62E85D87-37F8-47BA-B37C-ECEC1AE6D372}" sibTransId="{B0E7E5B0-4C29-47EF-B3F9-0E0A8F4AB3BE}"/>
    <dgm:cxn modelId="{F1B0C097-4F4A-45B4-953A-0F24FE34D6D7}" srcId="{EF36179B-23F6-4026-81A8-377D48A286DC}" destId="{1888FE63-48DC-48D3-83CC-10B8A0C7BCE8}" srcOrd="0" destOrd="0" parTransId="{84B01673-C525-4DD8-B0D6-3015B4005386}" sibTransId="{48F705D6-2EEE-4C8A-A085-FCEE901E2CD7}"/>
    <dgm:cxn modelId="{2F2D0EBB-C0AD-4453-82BC-AEF570D84C12}" type="presOf" srcId="{7663DA33-558A-4718-A0E5-57093CC8F5B4}" destId="{6050621D-6860-4468-8E60-9389535C3C34}" srcOrd="0" destOrd="0" presId="urn:microsoft.com/office/officeart/2005/8/layout/radial5"/>
    <dgm:cxn modelId="{8FC7703A-C07B-42B1-903E-D2F505C1153D}" type="presParOf" srcId="{2B7AA9C7-F839-4B9B-AC70-9DC8A1B4572A}" destId="{CD5881A4-6ADB-43D3-8F50-F59717B5D1F9}" srcOrd="0" destOrd="0" presId="urn:microsoft.com/office/officeart/2005/8/layout/radial5"/>
    <dgm:cxn modelId="{BD156FE2-E433-4613-872E-A352EE70FEC0}" type="presParOf" srcId="{2B7AA9C7-F839-4B9B-AC70-9DC8A1B4572A}" destId="{ABA584C8-427E-4926-9C02-018DC17C3CFB}" srcOrd="1" destOrd="0" presId="urn:microsoft.com/office/officeart/2005/8/layout/radial5"/>
    <dgm:cxn modelId="{0C509BCC-58B2-4A52-BDAB-1BBC16BFE5B9}" type="presParOf" srcId="{ABA584C8-427E-4926-9C02-018DC17C3CFB}" destId="{47A9CC22-2233-402B-AD3C-6EF46172283A}" srcOrd="0" destOrd="0" presId="urn:microsoft.com/office/officeart/2005/8/layout/radial5"/>
    <dgm:cxn modelId="{36AAE670-C57E-49E3-A600-F92B14CB825F}" type="presParOf" srcId="{2B7AA9C7-F839-4B9B-AC70-9DC8A1B4572A}" destId="{2EED59E9-4860-4C09-9430-D000DF234DB2}" srcOrd="2" destOrd="0" presId="urn:microsoft.com/office/officeart/2005/8/layout/radial5"/>
    <dgm:cxn modelId="{45E03778-6F79-4C45-90FD-EB3DE77A8317}" type="presParOf" srcId="{2B7AA9C7-F839-4B9B-AC70-9DC8A1B4572A}" destId="{90AAFEF7-9063-4F56-A953-08BF50B42898}" srcOrd="3" destOrd="0" presId="urn:microsoft.com/office/officeart/2005/8/layout/radial5"/>
    <dgm:cxn modelId="{BC2ACB29-A19A-4C60-9341-8DE36C568375}" type="presParOf" srcId="{90AAFEF7-9063-4F56-A953-08BF50B42898}" destId="{4CCBFCBD-CA2E-4AA0-BD57-C0314F2E5C57}" srcOrd="0" destOrd="0" presId="urn:microsoft.com/office/officeart/2005/8/layout/radial5"/>
    <dgm:cxn modelId="{19E4F70A-4C3B-483A-BF69-6B3B41910458}" type="presParOf" srcId="{2B7AA9C7-F839-4B9B-AC70-9DC8A1B4572A}" destId="{6050621D-6860-4468-8E60-9389535C3C34}" srcOrd="4" destOrd="0" presId="urn:microsoft.com/office/officeart/2005/8/layout/radial5"/>
    <dgm:cxn modelId="{BC51F18D-F72F-43A7-A0EA-8ABB289E1048}" type="presParOf" srcId="{2B7AA9C7-F839-4B9B-AC70-9DC8A1B4572A}" destId="{801E034E-8186-40A5-A17E-AC0290A8CD7B}" srcOrd="5" destOrd="0" presId="urn:microsoft.com/office/officeart/2005/8/layout/radial5"/>
    <dgm:cxn modelId="{9A600AA7-DF95-4E9D-932F-EC492515C832}" type="presParOf" srcId="{801E034E-8186-40A5-A17E-AC0290A8CD7B}" destId="{956102CE-318B-471F-8A8D-3A5D9D98EA1A}" srcOrd="0" destOrd="0" presId="urn:microsoft.com/office/officeart/2005/8/layout/radial5"/>
    <dgm:cxn modelId="{2967B904-5A5B-44C8-BC13-1E38AF14DE3D}" type="presParOf" srcId="{2B7AA9C7-F839-4B9B-AC70-9DC8A1B4572A}" destId="{B3689A4E-86DB-44D4-A430-391A635575D5}" srcOrd="6" destOrd="0" presId="urn:microsoft.com/office/officeart/2005/8/layout/radial5"/>
    <dgm:cxn modelId="{11F50151-A653-4D1F-85B2-D5DCB08E006E}" type="presParOf" srcId="{2B7AA9C7-F839-4B9B-AC70-9DC8A1B4572A}" destId="{EC759907-032C-46D3-A0F2-3569E3B92F33}" srcOrd="7" destOrd="0" presId="urn:microsoft.com/office/officeart/2005/8/layout/radial5"/>
    <dgm:cxn modelId="{D03D9403-4FDF-488F-AD65-82BD5409868D}" type="presParOf" srcId="{EC759907-032C-46D3-A0F2-3569E3B92F33}" destId="{60D48B56-A4C4-4336-9C5D-8BE0AAB31866}" srcOrd="0" destOrd="0" presId="urn:microsoft.com/office/officeart/2005/8/layout/radial5"/>
    <dgm:cxn modelId="{0FFAB55B-9C59-486B-9FB2-F0A04FD2A4EB}" type="presParOf" srcId="{2B7AA9C7-F839-4B9B-AC70-9DC8A1B4572A}" destId="{400135AA-6189-49BF-AAE0-3077ED9346A7}" srcOrd="8" destOrd="0" presId="urn:microsoft.com/office/officeart/2005/8/layout/radial5"/>
    <dgm:cxn modelId="{4D62344C-3847-45EC-B105-38175F34392F}" type="presParOf" srcId="{2B7AA9C7-F839-4B9B-AC70-9DC8A1B4572A}" destId="{3E4EC300-41B2-4FF6-A515-AA938A2F9D60}" srcOrd="9" destOrd="0" presId="urn:microsoft.com/office/officeart/2005/8/layout/radial5"/>
    <dgm:cxn modelId="{DA795D85-827B-4DB5-B180-7C098223F5C6}" type="presParOf" srcId="{3E4EC300-41B2-4FF6-A515-AA938A2F9D60}" destId="{9556552A-87CB-4682-88D2-90F3CA2B97D5}" srcOrd="0" destOrd="0" presId="urn:microsoft.com/office/officeart/2005/8/layout/radial5"/>
    <dgm:cxn modelId="{1AE01DA7-1728-41CB-AEFE-216BC20916C7}" type="presParOf" srcId="{2B7AA9C7-F839-4B9B-AC70-9DC8A1B4572A}" destId="{51B606FF-B59F-4F07-8E62-EA968A4D9453}" srcOrd="10" destOrd="0" presId="urn:microsoft.com/office/officeart/2005/8/layout/radial5"/>
    <dgm:cxn modelId="{035BAF8A-65D6-4C21-8136-1BA1CB200434}" type="presParOf" srcId="{2B7AA9C7-F839-4B9B-AC70-9DC8A1B4572A}" destId="{543DBA27-4999-44CB-89CF-6E3ACDD12BB5}" srcOrd="11" destOrd="0" presId="urn:microsoft.com/office/officeart/2005/8/layout/radial5"/>
    <dgm:cxn modelId="{0CE8DEDA-E879-423F-BFD8-59A6C7BFC5E2}" type="presParOf" srcId="{543DBA27-4999-44CB-89CF-6E3ACDD12BB5}" destId="{7E49DBD2-0F94-477E-AB30-1970ECAFAFB0}" srcOrd="0" destOrd="0" presId="urn:microsoft.com/office/officeart/2005/8/layout/radial5"/>
    <dgm:cxn modelId="{271AFEFA-8662-4AEF-8A3A-6D8CD27ED4E3}" type="presParOf" srcId="{2B7AA9C7-F839-4B9B-AC70-9DC8A1B4572A}" destId="{149676F0-02C6-4B0B-A953-2A158C87389C}"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4B197A-A4FF-4C1C-9808-86A33F54B776}" type="doc">
      <dgm:prSet loTypeId="urn:microsoft.com/office/officeart/2005/8/layout/radial5" loCatId="cycle" qsTypeId="urn:microsoft.com/office/officeart/2005/8/quickstyle/simple1#4" qsCatId="simple" csTypeId="urn:microsoft.com/office/officeart/2005/8/colors/colorful1#4" csCatId="colorful" phldr="1"/>
      <dgm:spPr/>
      <dgm:t>
        <a:bodyPr/>
        <a:lstStyle/>
        <a:p>
          <a:endParaRPr lang="en-US"/>
        </a:p>
      </dgm:t>
    </dgm:pt>
    <dgm:pt modelId="{EF36179B-23F6-4026-81A8-377D48A286DC}">
      <dgm:prSet phldrT="[Text]" custT="1"/>
      <dgm:spPr/>
      <dgm:t>
        <a:bodyPr/>
        <a:lstStyle/>
        <a:p>
          <a:r>
            <a:rPr lang="ro-RO" sz="2000" dirty="0" smtClean="0"/>
            <a:t>Riscuri</a:t>
          </a:r>
          <a:endParaRPr lang="en-US" sz="2000" dirty="0"/>
        </a:p>
      </dgm:t>
    </dgm:pt>
    <dgm:pt modelId="{08389295-80A0-4361-9275-DABF5FF1ACF7}" type="parTrans" cxnId="{9B544900-6D2E-4C6B-8BFE-124C99333361}">
      <dgm:prSet/>
      <dgm:spPr/>
      <dgm:t>
        <a:bodyPr/>
        <a:lstStyle/>
        <a:p>
          <a:endParaRPr lang="en-US" sz="1800"/>
        </a:p>
      </dgm:t>
    </dgm:pt>
    <dgm:pt modelId="{722C6FA6-3C8F-4163-8893-75228757E1FE}" type="sibTrans" cxnId="{9B544900-6D2E-4C6B-8BFE-124C99333361}">
      <dgm:prSet/>
      <dgm:spPr/>
      <dgm:t>
        <a:bodyPr/>
        <a:lstStyle/>
        <a:p>
          <a:endParaRPr lang="en-US" sz="1800"/>
        </a:p>
      </dgm:t>
    </dgm:pt>
    <dgm:pt modelId="{6F2FA2A2-EAD9-469F-A987-CE3A2BF3ECF5}">
      <dgm:prSet phldrT="[Text]" custT="1"/>
      <dgm:spPr/>
      <dgm:t>
        <a:bodyPr/>
        <a:lstStyle/>
        <a:p>
          <a:r>
            <a:rPr lang="ro-RO" sz="1800" dirty="0" smtClean="0"/>
            <a:t>Incapacitate valorificare fonduri</a:t>
          </a:r>
          <a:endParaRPr lang="en-US" sz="1800" dirty="0"/>
        </a:p>
      </dgm:t>
    </dgm:pt>
    <dgm:pt modelId="{9EB2D357-E7E6-4191-92D0-2CB9578EB50B}" type="parTrans" cxnId="{F683E79D-0424-48DC-B42C-77E8B937A3EF}">
      <dgm:prSet custT="1"/>
      <dgm:spPr/>
      <dgm:t>
        <a:bodyPr/>
        <a:lstStyle/>
        <a:p>
          <a:endParaRPr lang="en-US" sz="1800"/>
        </a:p>
      </dgm:t>
    </dgm:pt>
    <dgm:pt modelId="{B55F1689-9761-4983-B85B-E809202CE8F6}" type="sibTrans" cxnId="{F683E79D-0424-48DC-B42C-77E8B937A3EF}">
      <dgm:prSet/>
      <dgm:spPr/>
      <dgm:t>
        <a:bodyPr/>
        <a:lstStyle/>
        <a:p>
          <a:endParaRPr lang="en-US" sz="1800"/>
        </a:p>
      </dgm:t>
    </dgm:pt>
    <dgm:pt modelId="{5D4733E3-CB3C-4F27-88B2-9E200C9C432A}">
      <dgm:prSet phldrT="[Text]" custT="1"/>
      <dgm:spPr/>
      <dgm:t>
        <a:bodyPr/>
        <a:lstStyle/>
        <a:p>
          <a:r>
            <a:rPr lang="ro-RO" sz="1800" dirty="0" smtClean="0"/>
            <a:t>Bariere protecționiste</a:t>
          </a:r>
          <a:endParaRPr lang="en-US" sz="1800" dirty="0"/>
        </a:p>
      </dgm:t>
    </dgm:pt>
    <dgm:pt modelId="{74C60AB9-678E-403D-9845-37F03867BC75}" type="parTrans" cxnId="{6E1780F7-D637-4E80-B956-B42E39FA0EED}">
      <dgm:prSet custT="1"/>
      <dgm:spPr/>
      <dgm:t>
        <a:bodyPr/>
        <a:lstStyle/>
        <a:p>
          <a:endParaRPr lang="en-US" sz="1800"/>
        </a:p>
      </dgm:t>
    </dgm:pt>
    <dgm:pt modelId="{01B97189-6652-49B5-B470-23B1F07E5DB7}" type="sibTrans" cxnId="{6E1780F7-D637-4E80-B956-B42E39FA0EED}">
      <dgm:prSet/>
      <dgm:spPr/>
      <dgm:t>
        <a:bodyPr/>
        <a:lstStyle/>
        <a:p>
          <a:endParaRPr lang="en-US" sz="1800"/>
        </a:p>
      </dgm:t>
    </dgm:pt>
    <dgm:pt modelId="{018BE0A7-DD61-4B06-AFF1-7EBC8B83BCAE}">
      <dgm:prSet phldrT="[Text]" custT="1"/>
      <dgm:spPr/>
      <dgm:t>
        <a:bodyPr/>
        <a:lstStyle/>
        <a:p>
          <a:r>
            <a:rPr lang="ro-RO" sz="1800" dirty="0" smtClean="0"/>
            <a:t>Concurență pe piețe export</a:t>
          </a:r>
          <a:endParaRPr lang="en-US" sz="1800" dirty="0"/>
        </a:p>
      </dgm:t>
    </dgm:pt>
    <dgm:pt modelId="{CB9FE052-F4BF-4752-AEC1-3506C01D334A}" type="parTrans" cxnId="{B0C11CE2-E553-468B-8EE2-1245547E4C3A}">
      <dgm:prSet custT="1"/>
      <dgm:spPr/>
      <dgm:t>
        <a:bodyPr/>
        <a:lstStyle/>
        <a:p>
          <a:endParaRPr lang="en-US" sz="1800"/>
        </a:p>
      </dgm:t>
    </dgm:pt>
    <dgm:pt modelId="{9BCF6EA8-0257-46A9-B807-A558EDA6A8B2}" type="sibTrans" cxnId="{B0C11CE2-E553-468B-8EE2-1245547E4C3A}">
      <dgm:prSet/>
      <dgm:spPr/>
      <dgm:t>
        <a:bodyPr/>
        <a:lstStyle/>
        <a:p>
          <a:endParaRPr lang="en-US" sz="1800"/>
        </a:p>
      </dgm:t>
    </dgm:pt>
    <dgm:pt modelId="{14645D71-B302-4F35-A810-E8E4A5A0AEBD}">
      <dgm:prSet phldrT="[Text]" custT="1"/>
      <dgm:spPr/>
      <dgm:t>
        <a:bodyPr/>
        <a:lstStyle/>
        <a:p>
          <a:r>
            <a:rPr lang="ro-RO" sz="1800" dirty="0" smtClean="0"/>
            <a:t>Instabilitate prețuri agricole</a:t>
          </a:r>
          <a:endParaRPr lang="en-US" sz="1800" dirty="0"/>
        </a:p>
      </dgm:t>
    </dgm:pt>
    <dgm:pt modelId="{BF29C33A-6280-4639-A63B-C66168186ABB}" type="parTrans" cxnId="{B2A11189-4A40-4CE4-B8CB-39ECF07BEB32}">
      <dgm:prSet custT="1"/>
      <dgm:spPr/>
      <dgm:t>
        <a:bodyPr/>
        <a:lstStyle/>
        <a:p>
          <a:endParaRPr lang="en-US" sz="1800"/>
        </a:p>
      </dgm:t>
    </dgm:pt>
    <dgm:pt modelId="{654B9583-31C9-4443-B80B-766D03671E9E}" type="sibTrans" cxnId="{B2A11189-4A40-4CE4-B8CB-39ECF07BEB32}">
      <dgm:prSet/>
      <dgm:spPr/>
      <dgm:t>
        <a:bodyPr/>
        <a:lstStyle/>
        <a:p>
          <a:endParaRPr lang="en-US" sz="1800"/>
        </a:p>
      </dgm:t>
    </dgm:pt>
    <dgm:pt modelId="{DD4D8D2C-7E75-405A-9083-E7A370539B92}">
      <dgm:prSet phldrT="[Text]" custT="1"/>
      <dgm:spPr/>
      <dgm:t>
        <a:bodyPr/>
        <a:lstStyle/>
        <a:p>
          <a:r>
            <a:rPr lang="ro-RO" sz="1800" dirty="0" smtClean="0"/>
            <a:t>Creștere prețuri inputuri</a:t>
          </a:r>
          <a:endParaRPr lang="en-US" sz="1800" dirty="0"/>
        </a:p>
      </dgm:t>
    </dgm:pt>
    <dgm:pt modelId="{85224D1B-9022-4886-BACF-9FFA8E445A01}" type="parTrans" cxnId="{E2C737F5-A00C-4165-8678-2D467B8975C9}">
      <dgm:prSet custT="1"/>
      <dgm:spPr/>
      <dgm:t>
        <a:bodyPr/>
        <a:lstStyle/>
        <a:p>
          <a:endParaRPr lang="en-US" sz="1800"/>
        </a:p>
      </dgm:t>
    </dgm:pt>
    <dgm:pt modelId="{D2DBCB7B-9A5D-41AD-84D7-97DD511BC444}" type="sibTrans" cxnId="{E2C737F5-A00C-4165-8678-2D467B8975C9}">
      <dgm:prSet/>
      <dgm:spPr/>
      <dgm:t>
        <a:bodyPr/>
        <a:lstStyle/>
        <a:p>
          <a:endParaRPr lang="en-US" sz="1800"/>
        </a:p>
      </dgm:t>
    </dgm:pt>
    <dgm:pt modelId="{2B7AA9C7-F839-4B9B-AC70-9DC8A1B4572A}" type="pres">
      <dgm:prSet presAssocID="{DF4B197A-A4FF-4C1C-9808-86A33F54B776}" presName="Name0" presStyleCnt="0">
        <dgm:presLayoutVars>
          <dgm:chMax val="1"/>
          <dgm:dir/>
          <dgm:animLvl val="ctr"/>
          <dgm:resizeHandles val="exact"/>
        </dgm:presLayoutVars>
      </dgm:prSet>
      <dgm:spPr/>
      <dgm:t>
        <a:bodyPr/>
        <a:lstStyle/>
        <a:p>
          <a:endParaRPr lang="en-US"/>
        </a:p>
      </dgm:t>
    </dgm:pt>
    <dgm:pt modelId="{CD5881A4-6ADB-43D3-8F50-F59717B5D1F9}" type="pres">
      <dgm:prSet presAssocID="{EF36179B-23F6-4026-81A8-377D48A286DC}" presName="centerShape" presStyleLbl="node0" presStyleIdx="0" presStyleCnt="1"/>
      <dgm:spPr/>
      <dgm:t>
        <a:bodyPr/>
        <a:lstStyle/>
        <a:p>
          <a:endParaRPr lang="en-US"/>
        </a:p>
      </dgm:t>
    </dgm:pt>
    <dgm:pt modelId="{543DBA27-4999-44CB-89CF-6E3ACDD12BB5}" type="pres">
      <dgm:prSet presAssocID="{9EB2D357-E7E6-4191-92D0-2CB9578EB50B}" presName="parTrans" presStyleLbl="sibTrans2D1" presStyleIdx="0" presStyleCnt="5"/>
      <dgm:spPr/>
      <dgm:t>
        <a:bodyPr/>
        <a:lstStyle/>
        <a:p>
          <a:endParaRPr lang="en-US"/>
        </a:p>
      </dgm:t>
    </dgm:pt>
    <dgm:pt modelId="{7E49DBD2-0F94-477E-AB30-1970ECAFAFB0}" type="pres">
      <dgm:prSet presAssocID="{9EB2D357-E7E6-4191-92D0-2CB9578EB50B}" presName="connectorText" presStyleLbl="sibTrans2D1" presStyleIdx="0" presStyleCnt="5"/>
      <dgm:spPr/>
      <dgm:t>
        <a:bodyPr/>
        <a:lstStyle/>
        <a:p>
          <a:endParaRPr lang="en-US"/>
        </a:p>
      </dgm:t>
    </dgm:pt>
    <dgm:pt modelId="{149676F0-02C6-4B0B-A953-2A158C87389C}" type="pres">
      <dgm:prSet presAssocID="{6F2FA2A2-EAD9-469F-A987-CE3A2BF3ECF5}" presName="node" presStyleLbl="node1" presStyleIdx="0" presStyleCnt="5">
        <dgm:presLayoutVars>
          <dgm:bulletEnabled val="1"/>
        </dgm:presLayoutVars>
      </dgm:prSet>
      <dgm:spPr/>
      <dgm:t>
        <a:bodyPr/>
        <a:lstStyle/>
        <a:p>
          <a:endParaRPr lang="en-US"/>
        </a:p>
      </dgm:t>
    </dgm:pt>
    <dgm:pt modelId="{907B397A-0FCE-4E85-A60D-8014E9EF2FEA}" type="pres">
      <dgm:prSet presAssocID="{74C60AB9-678E-403D-9845-37F03867BC75}" presName="parTrans" presStyleLbl="sibTrans2D1" presStyleIdx="1" presStyleCnt="5"/>
      <dgm:spPr/>
      <dgm:t>
        <a:bodyPr/>
        <a:lstStyle/>
        <a:p>
          <a:endParaRPr lang="en-US"/>
        </a:p>
      </dgm:t>
    </dgm:pt>
    <dgm:pt modelId="{D28F2CFC-7157-464B-87BE-C5292C49C2CE}" type="pres">
      <dgm:prSet presAssocID="{74C60AB9-678E-403D-9845-37F03867BC75}" presName="connectorText" presStyleLbl="sibTrans2D1" presStyleIdx="1" presStyleCnt="5"/>
      <dgm:spPr/>
      <dgm:t>
        <a:bodyPr/>
        <a:lstStyle/>
        <a:p>
          <a:endParaRPr lang="en-US"/>
        </a:p>
      </dgm:t>
    </dgm:pt>
    <dgm:pt modelId="{D9EEB50A-D536-466F-8CDB-14F8BD15F6B6}" type="pres">
      <dgm:prSet presAssocID="{5D4733E3-CB3C-4F27-88B2-9E200C9C432A}" presName="node" presStyleLbl="node1" presStyleIdx="1" presStyleCnt="5">
        <dgm:presLayoutVars>
          <dgm:bulletEnabled val="1"/>
        </dgm:presLayoutVars>
      </dgm:prSet>
      <dgm:spPr/>
      <dgm:t>
        <a:bodyPr/>
        <a:lstStyle/>
        <a:p>
          <a:endParaRPr lang="en-US"/>
        </a:p>
      </dgm:t>
    </dgm:pt>
    <dgm:pt modelId="{26A596F9-C4B4-422C-A7E6-70929BE8E0FA}" type="pres">
      <dgm:prSet presAssocID="{CB9FE052-F4BF-4752-AEC1-3506C01D334A}" presName="parTrans" presStyleLbl="sibTrans2D1" presStyleIdx="2" presStyleCnt="5"/>
      <dgm:spPr/>
      <dgm:t>
        <a:bodyPr/>
        <a:lstStyle/>
        <a:p>
          <a:endParaRPr lang="en-US"/>
        </a:p>
      </dgm:t>
    </dgm:pt>
    <dgm:pt modelId="{B38D09D1-71F6-4AA2-9EBE-C2674E89217E}" type="pres">
      <dgm:prSet presAssocID="{CB9FE052-F4BF-4752-AEC1-3506C01D334A}" presName="connectorText" presStyleLbl="sibTrans2D1" presStyleIdx="2" presStyleCnt="5"/>
      <dgm:spPr/>
      <dgm:t>
        <a:bodyPr/>
        <a:lstStyle/>
        <a:p>
          <a:endParaRPr lang="en-US"/>
        </a:p>
      </dgm:t>
    </dgm:pt>
    <dgm:pt modelId="{3F96079E-5F93-418C-8BB0-D1050D28E19C}" type="pres">
      <dgm:prSet presAssocID="{018BE0A7-DD61-4B06-AFF1-7EBC8B83BCAE}" presName="node" presStyleLbl="node1" presStyleIdx="2" presStyleCnt="5">
        <dgm:presLayoutVars>
          <dgm:bulletEnabled val="1"/>
        </dgm:presLayoutVars>
      </dgm:prSet>
      <dgm:spPr/>
      <dgm:t>
        <a:bodyPr/>
        <a:lstStyle/>
        <a:p>
          <a:endParaRPr lang="en-US"/>
        </a:p>
      </dgm:t>
    </dgm:pt>
    <dgm:pt modelId="{3EE94B9C-A16D-42F8-9701-A9C34B39FA79}" type="pres">
      <dgm:prSet presAssocID="{BF29C33A-6280-4639-A63B-C66168186ABB}" presName="parTrans" presStyleLbl="sibTrans2D1" presStyleIdx="3" presStyleCnt="5"/>
      <dgm:spPr/>
      <dgm:t>
        <a:bodyPr/>
        <a:lstStyle/>
        <a:p>
          <a:endParaRPr lang="en-US"/>
        </a:p>
      </dgm:t>
    </dgm:pt>
    <dgm:pt modelId="{EDC57B56-49A8-4BC8-868E-EE71F013542D}" type="pres">
      <dgm:prSet presAssocID="{BF29C33A-6280-4639-A63B-C66168186ABB}" presName="connectorText" presStyleLbl="sibTrans2D1" presStyleIdx="3" presStyleCnt="5"/>
      <dgm:spPr/>
      <dgm:t>
        <a:bodyPr/>
        <a:lstStyle/>
        <a:p>
          <a:endParaRPr lang="en-US"/>
        </a:p>
      </dgm:t>
    </dgm:pt>
    <dgm:pt modelId="{9797E235-21F1-4FFA-BC24-ACFAAF0CA0C3}" type="pres">
      <dgm:prSet presAssocID="{14645D71-B302-4F35-A810-E8E4A5A0AEBD}" presName="node" presStyleLbl="node1" presStyleIdx="3" presStyleCnt="5">
        <dgm:presLayoutVars>
          <dgm:bulletEnabled val="1"/>
        </dgm:presLayoutVars>
      </dgm:prSet>
      <dgm:spPr/>
      <dgm:t>
        <a:bodyPr/>
        <a:lstStyle/>
        <a:p>
          <a:endParaRPr lang="en-US"/>
        </a:p>
      </dgm:t>
    </dgm:pt>
    <dgm:pt modelId="{8E33C4F3-EA0B-43DA-8E09-726985C18BB8}" type="pres">
      <dgm:prSet presAssocID="{85224D1B-9022-4886-BACF-9FFA8E445A01}" presName="parTrans" presStyleLbl="sibTrans2D1" presStyleIdx="4" presStyleCnt="5"/>
      <dgm:spPr/>
      <dgm:t>
        <a:bodyPr/>
        <a:lstStyle/>
        <a:p>
          <a:endParaRPr lang="en-US"/>
        </a:p>
      </dgm:t>
    </dgm:pt>
    <dgm:pt modelId="{85492393-B6FC-4F6E-AD3C-4BFEF123B788}" type="pres">
      <dgm:prSet presAssocID="{85224D1B-9022-4886-BACF-9FFA8E445A01}" presName="connectorText" presStyleLbl="sibTrans2D1" presStyleIdx="4" presStyleCnt="5"/>
      <dgm:spPr/>
      <dgm:t>
        <a:bodyPr/>
        <a:lstStyle/>
        <a:p>
          <a:endParaRPr lang="en-US"/>
        </a:p>
      </dgm:t>
    </dgm:pt>
    <dgm:pt modelId="{97BADBA1-718D-4B48-8F3C-FB81376081C3}" type="pres">
      <dgm:prSet presAssocID="{DD4D8D2C-7E75-405A-9083-E7A370539B92}" presName="node" presStyleLbl="node1" presStyleIdx="4" presStyleCnt="5">
        <dgm:presLayoutVars>
          <dgm:bulletEnabled val="1"/>
        </dgm:presLayoutVars>
      </dgm:prSet>
      <dgm:spPr/>
      <dgm:t>
        <a:bodyPr/>
        <a:lstStyle/>
        <a:p>
          <a:endParaRPr lang="en-US"/>
        </a:p>
      </dgm:t>
    </dgm:pt>
  </dgm:ptLst>
  <dgm:cxnLst>
    <dgm:cxn modelId="{4B5C4B04-5BAE-436E-98E5-5EC85E875192}" type="presOf" srcId="{EF36179B-23F6-4026-81A8-377D48A286DC}" destId="{CD5881A4-6ADB-43D3-8F50-F59717B5D1F9}" srcOrd="0" destOrd="0" presId="urn:microsoft.com/office/officeart/2005/8/layout/radial5"/>
    <dgm:cxn modelId="{5B65A2E9-7770-4736-9547-DCB93F0A312F}" type="presOf" srcId="{85224D1B-9022-4886-BACF-9FFA8E445A01}" destId="{8E33C4F3-EA0B-43DA-8E09-726985C18BB8}" srcOrd="0" destOrd="0" presId="urn:microsoft.com/office/officeart/2005/8/layout/radial5"/>
    <dgm:cxn modelId="{C8F32C98-952C-4E9F-B223-B45F189D6871}" type="presOf" srcId="{6F2FA2A2-EAD9-469F-A987-CE3A2BF3ECF5}" destId="{149676F0-02C6-4B0B-A953-2A158C87389C}" srcOrd="0" destOrd="0" presId="urn:microsoft.com/office/officeart/2005/8/layout/radial5"/>
    <dgm:cxn modelId="{9B544900-6D2E-4C6B-8BFE-124C99333361}" srcId="{DF4B197A-A4FF-4C1C-9808-86A33F54B776}" destId="{EF36179B-23F6-4026-81A8-377D48A286DC}" srcOrd="0" destOrd="0" parTransId="{08389295-80A0-4361-9275-DABF5FF1ACF7}" sibTransId="{722C6FA6-3C8F-4163-8893-75228757E1FE}"/>
    <dgm:cxn modelId="{6E1780F7-D637-4E80-B956-B42E39FA0EED}" srcId="{EF36179B-23F6-4026-81A8-377D48A286DC}" destId="{5D4733E3-CB3C-4F27-88B2-9E200C9C432A}" srcOrd="1" destOrd="0" parTransId="{74C60AB9-678E-403D-9845-37F03867BC75}" sibTransId="{01B97189-6652-49B5-B470-23B1F07E5DB7}"/>
    <dgm:cxn modelId="{84B3B90A-C220-4968-B395-34C2685F1FAF}" type="presOf" srcId="{DD4D8D2C-7E75-405A-9083-E7A370539B92}" destId="{97BADBA1-718D-4B48-8F3C-FB81376081C3}" srcOrd="0" destOrd="0" presId="urn:microsoft.com/office/officeart/2005/8/layout/radial5"/>
    <dgm:cxn modelId="{DDF0187C-B53C-4BDD-8BF8-9DC0EDBE4A38}" type="presOf" srcId="{74C60AB9-678E-403D-9845-37F03867BC75}" destId="{907B397A-0FCE-4E85-A60D-8014E9EF2FEA}" srcOrd="0" destOrd="0" presId="urn:microsoft.com/office/officeart/2005/8/layout/radial5"/>
    <dgm:cxn modelId="{E1A1FCBB-E407-4E94-99A5-839B478441EA}" type="presOf" srcId="{74C60AB9-678E-403D-9845-37F03867BC75}" destId="{D28F2CFC-7157-464B-87BE-C5292C49C2CE}" srcOrd="1" destOrd="0" presId="urn:microsoft.com/office/officeart/2005/8/layout/radial5"/>
    <dgm:cxn modelId="{88F0CC89-E452-44AC-9F2F-0F1F73AEF828}" type="presOf" srcId="{018BE0A7-DD61-4B06-AFF1-7EBC8B83BCAE}" destId="{3F96079E-5F93-418C-8BB0-D1050D28E19C}" srcOrd="0" destOrd="0" presId="urn:microsoft.com/office/officeart/2005/8/layout/radial5"/>
    <dgm:cxn modelId="{93D2F0B6-72F3-48D3-9B6E-A1EFCFAB4483}" type="presOf" srcId="{14645D71-B302-4F35-A810-E8E4A5A0AEBD}" destId="{9797E235-21F1-4FFA-BC24-ACFAAF0CA0C3}" srcOrd="0" destOrd="0" presId="urn:microsoft.com/office/officeart/2005/8/layout/radial5"/>
    <dgm:cxn modelId="{ED925F4B-9650-4237-A838-6A607F82FE98}" type="presOf" srcId="{BF29C33A-6280-4639-A63B-C66168186ABB}" destId="{EDC57B56-49A8-4BC8-868E-EE71F013542D}" srcOrd="1" destOrd="0" presId="urn:microsoft.com/office/officeart/2005/8/layout/radial5"/>
    <dgm:cxn modelId="{893A058E-8F1E-4A79-90F3-2F914A657449}" type="presOf" srcId="{9EB2D357-E7E6-4191-92D0-2CB9578EB50B}" destId="{543DBA27-4999-44CB-89CF-6E3ACDD12BB5}" srcOrd="0" destOrd="0" presId="urn:microsoft.com/office/officeart/2005/8/layout/radial5"/>
    <dgm:cxn modelId="{B2A11189-4A40-4CE4-B8CB-39ECF07BEB32}" srcId="{EF36179B-23F6-4026-81A8-377D48A286DC}" destId="{14645D71-B302-4F35-A810-E8E4A5A0AEBD}" srcOrd="3" destOrd="0" parTransId="{BF29C33A-6280-4639-A63B-C66168186ABB}" sibTransId="{654B9583-31C9-4443-B80B-766D03671E9E}"/>
    <dgm:cxn modelId="{7498BD69-6057-4ED2-BBA1-B0274F8600C9}" type="presOf" srcId="{CB9FE052-F4BF-4752-AEC1-3506C01D334A}" destId="{26A596F9-C4B4-422C-A7E6-70929BE8E0FA}" srcOrd="0" destOrd="0" presId="urn:microsoft.com/office/officeart/2005/8/layout/radial5"/>
    <dgm:cxn modelId="{F683E79D-0424-48DC-B42C-77E8B937A3EF}" srcId="{EF36179B-23F6-4026-81A8-377D48A286DC}" destId="{6F2FA2A2-EAD9-469F-A987-CE3A2BF3ECF5}" srcOrd="0" destOrd="0" parTransId="{9EB2D357-E7E6-4191-92D0-2CB9578EB50B}" sibTransId="{B55F1689-9761-4983-B85B-E809202CE8F6}"/>
    <dgm:cxn modelId="{597874A4-567F-4296-ADE8-D6E0A884A73D}" type="presOf" srcId="{BF29C33A-6280-4639-A63B-C66168186ABB}" destId="{3EE94B9C-A16D-42F8-9701-A9C34B39FA79}" srcOrd="0" destOrd="0" presId="urn:microsoft.com/office/officeart/2005/8/layout/radial5"/>
    <dgm:cxn modelId="{B0C11CE2-E553-468B-8EE2-1245547E4C3A}" srcId="{EF36179B-23F6-4026-81A8-377D48A286DC}" destId="{018BE0A7-DD61-4B06-AFF1-7EBC8B83BCAE}" srcOrd="2" destOrd="0" parTransId="{CB9FE052-F4BF-4752-AEC1-3506C01D334A}" sibTransId="{9BCF6EA8-0257-46A9-B807-A558EDA6A8B2}"/>
    <dgm:cxn modelId="{9682553D-3293-46CF-857A-2AF2904F5BF0}" type="presOf" srcId="{85224D1B-9022-4886-BACF-9FFA8E445A01}" destId="{85492393-B6FC-4F6E-AD3C-4BFEF123B788}" srcOrd="1" destOrd="0" presId="urn:microsoft.com/office/officeart/2005/8/layout/radial5"/>
    <dgm:cxn modelId="{9F9DC1C5-DEAF-493F-B8BB-F12CC15437FF}" type="presOf" srcId="{9EB2D357-E7E6-4191-92D0-2CB9578EB50B}" destId="{7E49DBD2-0F94-477E-AB30-1970ECAFAFB0}" srcOrd="1" destOrd="0" presId="urn:microsoft.com/office/officeart/2005/8/layout/radial5"/>
    <dgm:cxn modelId="{32E47453-3D65-4851-A285-7AB8076ED1DF}" type="presOf" srcId="{5D4733E3-CB3C-4F27-88B2-9E200C9C432A}" destId="{D9EEB50A-D536-466F-8CDB-14F8BD15F6B6}" srcOrd="0" destOrd="0" presId="urn:microsoft.com/office/officeart/2005/8/layout/radial5"/>
    <dgm:cxn modelId="{E2C737F5-A00C-4165-8678-2D467B8975C9}" srcId="{EF36179B-23F6-4026-81A8-377D48A286DC}" destId="{DD4D8D2C-7E75-405A-9083-E7A370539B92}" srcOrd="4" destOrd="0" parTransId="{85224D1B-9022-4886-BACF-9FFA8E445A01}" sibTransId="{D2DBCB7B-9A5D-41AD-84D7-97DD511BC444}"/>
    <dgm:cxn modelId="{C2735C0D-2E7E-40B5-87A3-8DA21597E242}" type="presOf" srcId="{CB9FE052-F4BF-4752-AEC1-3506C01D334A}" destId="{B38D09D1-71F6-4AA2-9EBE-C2674E89217E}" srcOrd="1" destOrd="0" presId="urn:microsoft.com/office/officeart/2005/8/layout/radial5"/>
    <dgm:cxn modelId="{72C91556-A97C-44D3-85B4-D025F4A22C3A}" type="presOf" srcId="{DF4B197A-A4FF-4C1C-9808-86A33F54B776}" destId="{2B7AA9C7-F839-4B9B-AC70-9DC8A1B4572A}" srcOrd="0" destOrd="0" presId="urn:microsoft.com/office/officeart/2005/8/layout/radial5"/>
    <dgm:cxn modelId="{6BBA8DA0-69D8-4FA5-A38B-B3FACE892562}" type="presParOf" srcId="{2B7AA9C7-F839-4B9B-AC70-9DC8A1B4572A}" destId="{CD5881A4-6ADB-43D3-8F50-F59717B5D1F9}" srcOrd="0" destOrd="0" presId="urn:microsoft.com/office/officeart/2005/8/layout/radial5"/>
    <dgm:cxn modelId="{5145F004-5F94-48AE-A383-5A8C6E44A4D0}" type="presParOf" srcId="{2B7AA9C7-F839-4B9B-AC70-9DC8A1B4572A}" destId="{543DBA27-4999-44CB-89CF-6E3ACDD12BB5}" srcOrd="1" destOrd="0" presId="urn:microsoft.com/office/officeart/2005/8/layout/radial5"/>
    <dgm:cxn modelId="{6EF5C917-475F-431F-9D47-8DA8F001837D}" type="presParOf" srcId="{543DBA27-4999-44CB-89CF-6E3ACDD12BB5}" destId="{7E49DBD2-0F94-477E-AB30-1970ECAFAFB0}" srcOrd="0" destOrd="0" presId="urn:microsoft.com/office/officeart/2005/8/layout/radial5"/>
    <dgm:cxn modelId="{DCBFBFBE-F8A6-4457-A981-6F5E1738A6B3}" type="presParOf" srcId="{2B7AA9C7-F839-4B9B-AC70-9DC8A1B4572A}" destId="{149676F0-02C6-4B0B-A953-2A158C87389C}" srcOrd="2" destOrd="0" presId="urn:microsoft.com/office/officeart/2005/8/layout/radial5"/>
    <dgm:cxn modelId="{0A557848-CF55-41DF-85F4-DFEFD661572F}" type="presParOf" srcId="{2B7AA9C7-F839-4B9B-AC70-9DC8A1B4572A}" destId="{907B397A-0FCE-4E85-A60D-8014E9EF2FEA}" srcOrd="3" destOrd="0" presId="urn:microsoft.com/office/officeart/2005/8/layout/radial5"/>
    <dgm:cxn modelId="{86E991F4-7314-487A-851C-DDA901D255A5}" type="presParOf" srcId="{907B397A-0FCE-4E85-A60D-8014E9EF2FEA}" destId="{D28F2CFC-7157-464B-87BE-C5292C49C2CE}" srcOrd="0" destOrd="0" presId="urn:microsoft.com/office/officeart/2005/8/layout/radial5"/>
    <dgm:cxn modelId="{9B3C03A6-F35A-4644-964F-AA93257659A1}" type="presParOf" srcId="{2B7AA9C7-F839-4B9B-AC70-9DC8A1B4572A}" destId="{D9EEB50A-D536-466F-8CDB-14F8BD15F6B6}" srcOrd="4" destOrd="0" presId="urn:microsoft.com/office/officeart/2005/8/layout/radial5"/>
    <dgm:cxn modelId="{5EC2F34E-AA30-47BB-8923-3C475AF18CD8}" type="presParOf" srcId="{2B7AA9C7-F839-4B9B-AC70-9DC8A1B4572A}" destId="{26A596F9-C4B4-422C-A7E6-70929BE8E0FA}" srcOrd="5" destOrd="0" presId="urn:microsoft.com/office/officeart/2005/8/layout/radial5"/>
    <dgm:cxn modelId="{9D1A47AF-6BFB-47C2-8AC0-E66993920EC5}" type="presParOf" srcId="{26A596F9-C4B4-422C-A7E6-70929BE8E0FA}" destId="{B38D09D1-71F6-4AA2-9EBE-C2674E89217E}" srcOrd="0" destOrd="0" presId="urn:microsoft.com/office/officeart/2005/8/layout/radial5"/>
    <dgm:cxn modelId="{CE96365F-6B35-452C-AEF1-50FA977C8D95}" type="presParOf" srcId="{2B7AA9C7-F839-4B9B-AC70-9DC8A1B4572A}" destId="{3F96079E-5F93-418C-8BB0-D1050D28E19C}" srcOrd="6" destOrd="0" presId="urn:microsoft.com/office/officeart/2005/8/layout/radial5"/>
    <dgm:cxn modelId="{8D84AF48-5458-4698-8828-0E1D54FE2D52}" type="presParOf" srcId="{2B7AA9C7-F839-4B9B-AC70-9DC8A1B4572A}" destId="{3EE94B9C-A16D-42F8-9701-A9C34B39FA79}" srcOrd="7" destOrd="0" presId="urn:microsoft.com/office/officeart/2005/8/layout/radial5"/>
    <dgm:cxn modelId="{04B26B8B-EBCC-4181-BE2C-2B90406F5A5E}" type="presParOf" srcId="{3EE94B9C-A16D-42F8-9701-A9C34B39FA79}" destId="{EDC57B56-49A8-4BC8-868E-EE71F013542D}" srcOrd="0" destOrd="0" presId="urn:microsoft.com/office/officeart/2005/8/layout/radial5"/>
    <dgm:cxn modelId="{38289409-0613-4B11-9958-1E9C9669F037}" type="presParOf" srcId="{2B7AA9C7-F839-4B9B-AC70-9DC8A1B4572A}" destId="{9797E235-21F1-4FFA-BC24-ACFAAF0CA0C3}" srcOrd="8" destOrd="0" presId="urn:microsoft.com/office/officeart/2005/8/layout/radial5"/>
    <dgm:cxn modelId="{8D5A4A62-9B21-4D7A-9991-0680DA364DDB}" type="presParOf" srcId="{2B7AA9C7-F839-4B9B-AC70-9DC8A1B4572A}" destId="{8E33C4F3-EA0B-43DA-8E09-726985C18BB8}" srcOrd="9" destOrd="0" presId="urn:microsoft.com/office/officeart/2005/8/layout/radial5"/>
    <dgm:cxn modelId="{5BB8201D-8107-4D00-9355-047F02F8796C}" type="presParOf" srcId="{8E33C4F3-EA0B-43DA-8E09-726985C18BB8}" destId="{85492393-B6FC-4F6E-AD3C-4BFEF123B788}" srcOrd="0" destOrd="0" presId="urn:microsoft.com/office/officeart/2005/8/layout/radial5"/>
    <dgm:cxn modelId="{2C67AE2B-BF8F-4AF2-8C79-B6AFBDF29FB9}" type="presParOf" srcId="{2B7AA9C7-F839-4B9B-AC70-9DC8A1B4572A}" destId="{97BADBA1-718D-4B48-8F3C-FB81376081C3}" srcOrd="10"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93779E-947F-4403-80AA-3C57C2168216}" type="doc">
      <dgm:prSet loTypeId="urn:microsoft.com/office/officeart/2005/8/layout/cycle2" loCatId="cycle" qsTypeId="urn:microsoft.com/office/officeart/2005/8/quickstyle/simple4" qsCatId="simple" csTypeId="urn:microsoft.com/office/officeart/2005/8/colors/colorful1#5" csCatId="colorful" phldr="1"/>
      <dgm:spPr/>
      <dgm:t>
        <a:bodyPr/>
        <a:lstStyle/>
        <a:p>
          <a:endParaRPr lang="en-US"/>
        </a:p>
      </dgm:t>
    </dgm:pt>
    <dgm:pt modelId="{AE06CB7C-DC18-494C-8209-133D1F4AF06F}">
      <dgm:prSet phldrT="[Text]" custT="1"/>
      <dgm:spPr/>
      <dgm:t>
        <a:bodyPr/>
        <a:lstStyle/>
        <a:p>
          <a:r>
            <a:rPr lang="ro-RO" sz="1800" dirty="0" smtClean="0"/>
            <a:t>1.  Sporirea </a:t>
          </a:r>
          <a:r>
            <a:rPr lang="ro-RO" sz="1800" dirty="0" err="1" smtClean="0"/>
            <a:t>competitivită</a:t>
          </a:r>
          <a:r>
            <a:rPr lang="ro-RO" sz="1800" dirty="0" smtClean="0"/>
            <a:t>-ții</a:t>
          </a:r>
          <a:r>
            <a:rPr lang="ro-RO" sz="1800" baseline="0" dirty="0" smtClean="0"/>
            <a:t> agriculturii și industriei alimentare prin </a:t>
          </a:r>
          <a:r>
            <a:rPr lang="ro-RO" sz="1800" baseline="0" dirty="0" err="1" smtClean="0"/>
            <a:t>restructu</a:t>
          </a:r>
          <a:r>
            <a:rPr lang="ro-RO" sz="1800" baseline="0" dirty="0" smtClean="0"/>
            <a:t>-rare și modernizare</a:t>
          </a:r>
          <a:endParaRPr lang="en-US" sz="1800" dirty="0"/>
        </a:p>
      </dgm:t>
    </dgm:pt>
    <dgm:pt modelId="{295AB576-84D8-4ADD-8350-EF65587833BE}" type="parTrans" cxnId="{06E8C315-2B70-4CAA-88CF-C5AC0E293A7C}">
      <dgm:prSet/>
      <dgm:spPr/>
      <dgm:t>
        <a:bodyPr/>
        <a:lstStyle/>
        <a:p>
          <a:endParaRPr lang="en-US" sz="1800"/>
        </a:p>
      </dgm:t>
    </dgm:pt>
    <dgm:pt modelId="{FF114791-F79E-423E-B77B-CBC735D6B54A}" type="sibTrans" cxnId="{06E8C315-2B70-4CAA-88CF-C5AC0E293A7C}">
      <dgm:prSet custT="1"/>
      <dgm:spPr/>
      <dgm:t>
        <a:bodyPr/>
        <a:lstStyle/>
        <a:p>
          <a:endParaRPr lang="en-US" sz="1800"/>
        </a:p>
      </dgm:t>
    </dgm:pt>
    <dgm:pt modelId="{7EC6C384-8EDE-423A-A4B3-355746173ECE}">
      <dgm:prSet phldrT="[Text]" custT="1"/>
      <dgm:spPr/>
      <dgm:t>
        <a:bodyPr/>
        <a:lstStyle/>
        <a:p>
          <a:pPr rtl="0"/>
          <a:r>
            <a:rPr lang="ro-RO" sz="1800" dirty="0" smtClean="0"/>
            <a:t>3. Îmbunătățirea</a:t>
          </a:r>
          <a:r>
            <a:rPr lang="ro-RO" sz="1800" baseline="0" dirty="0" smtClean="0"/>
            <a:t> nivelului de trai în mediul rural</a:t>
          </a:r>
          <a:endParaRPr lang="en-US" sz="1800" dirty="0"/>
        </a:p>
      </dgm:t>
    </dgm:pt>
    <dgm:pt modelId="{EB0AB4CC-86C4-4F5D-9B97-4B51855F34C7}" type="parTrans" cxnId="{0D0BCA5A-3B7D-4FAF-9B8F-EE189B8FFB87}">
      <dgm:prSet/>
      <dgm:spPr/>
      <dgm:t>
        <a:bodyPr/>
        <a:lstStyle/>
        <a:p>
          <a:endParaRPr lang="en-US" sz="1800"/>
        </a:p>
      </dgm:t>
    </dgm:pt>
    <dgm:pt modelId="{361F2368-4D18-4FFB-AAA8-97A060B9A2B5}" type="sibTrans" cxnId="{0D0BCA5A-3B7D-4FAF-9B8F-EE189B8FFB87}">
      <dgm:prSet custT="1"/>
      <dgm:spPr/>
      <dgm:t>
        <a:bodyPr/>
        <a:lstStyle/>
        <a:p>
          <a:endParaRPr lang="en-US" sz="1800"/>
        </a:p>
      </dgm:t>
    </dgm:pt>
    <dgm:pt modelId="{5F5B895D-2522-4B5B-8897-9D1F66F3CC19}">
      <dgm:prSet phldrT="[Text]" custT="1"/>
      <dgm:spPr/>
      <dgm:t>
        <a:bodyPr/>
        <a:lstStyle/>
        <a:p>
          <a:pPr rtl="0"/>
          <a:r>
            <a:rPr lang="ro-RO" sz="1800" dirty="0" smtClean="0"/>
            <a:t>2. Asigurarea gestiunii durabile a resurselor naturale</a:t>
          </a:r>
          <a:endParaRPr lang="en-US" sz="1800" dirty="0"/>
        </a:p>
      </dgm:t>
    </dgm:pt>
    <dgm:pt modelId="{94279867-D295-4FAB-991E-08D9E3677D9F}" type="parTrans" cxnId="{F7613035-3926-4411-B2DE-07A039CA1EF1}">
      <dgm:prSet/>
      <dgm:spPr/>
      <dgm:t>
        <a:bodyPr/>
        <a:lstStyle/>
        <a:p>
          <a:endParaRPr lang="en-US" sz="1800"/>
        </a:p>
      </dgm:t>
    </dgm:pt>
    <dgm:pt modelId="{8A25D91E-8028-4FFD-9BE9-3F55CBC9101B}" type="sibTrans" cxnId="{F7613035-3926-4411-B2DE-07A039CA1EF1}">
      <dgm:prSet custT="1"/>
      <dgm:spPr/>
      <dgm:t>
        <a:bodyPr/>
        <a:lstStyle/>
        <a:p>
          <a:endParaRPr lang="en-US" sz="1800"/>
        </a:p>
      </dgm:t>
    </dgm:pt>
    <dgm:pt modelId="{000922A5-35E9-4F66-9A91-F38A2F07BAE7}" type="pres">
      <dgm:prSet presAssocID="{DF93779E-947F-4403-80AA-3C57C2168216}" presName="cycle" presStyleCnt="0">
        <dgm:presLayoutVars>
          <dgm:dir/>
          <dgm:resizeHandles val="exact"/>
        </dgm:presLayoutVars>
      </dgm:prSet>
      <dgm:spPr/>
      <dgm:t>
        <a:bodyPr/>
        <a:lstStyle/>
        <a:p>
          <a:endParaRPr lang="en-US"/>
        </a:p>
      </dgm:t>
    </dgm:pt>
    <dgm:pt modelId="{D16013FF-515C-47F6-A5CA-B31EEC4F1ED6}" type="pres">
      <dgm:prSet presAssocID="{AE06CB7C-DC18-494C-8209-133D1F4AF06F}" presName="node" presStyleLbl="node1" presStyleIdx="0" presStyleCnt="3">
        <dgm:presLayoutVars>
          <dgm:bulletEnabled val="1"/>
        </dgm:presLayoutVars>
      </dgm:prSet>
      <dgm:spPr/>
      <dgm:t>
        <a:bodyPr/>
        <a:lstStyle/>
        <a:p>
          <a:endParaRPr lang="en-US"/>
        </a:p>
      </dgm:t>
    </dgm:pt>
    <dgm:pt modelId="{DD54C5AA-5A15-4B4F-82DE-9B9975E62B62}" type="pres">
      <dgm:prSet presAssocID="{FF114791-F79E-423E-B77B-CBC735D6B54A}" presName="sibTrans" presStyleLbl="sibTrans2D1" presStyleIdx="0" presStyleCnt="3"/>
      <dgm:spPr/>
      <dgm:t>
        <a:bodyPr/>
        <a:lstStyle/>
        <a:p>
          <a:endParaRPr lang="en-US"/>
        </a:p>
      </dgm:t>
    </dgm:pt>
    <dgm:pt modelId="{E21FBA91-E9B3-424C-BA94-9FB91820E117}" type="pres">
      <dgm:prSet presAssocID="{FF114791-F79E-423E-B77B-CBC735D6B54A}" presName="connectorText" presStyleLbl="sibTrans2D1" presStyleIdx="0" presStyleCnt="3"/>
      <dgm:spPr/>
      <dgm:t>
        <a:bodyPr/>
        <a:lstStyle/>
        <a:p>
          <a:endParaRPr lang="en-US"/>
        </a:p>
      </dgm:t>
    </dgm:pt>
    <dgm:pt modelId="{595DA71A-E823-450D-BA60-0A5CC91527C2}" type="pres">
      <dgm:prSet presAssocID="{5F5B895D-2522-4B5B-8897-9D1F66F3CC19}" presName="node" presStyleLbl="node1" presStyleIdx="1" presStyleCnt="3">
        <dgm:presLayoutVars>
          <dgm:bulletEnabled val="1"/>
        </dgm:presLayoutVars>
      </dgm:prSet>
      <dgm:spPr/>
      <dgm:t>
        <a:bodyPr/>
        <a:lstStyle/>
        <a:p>
          <a:endParaRPr lang="en-US"/>
        </a:p>
      </dgm:t>
    </dgm:pt>
    <dgm:pt modelId="{92D8EA85-1946-4BF0-A014-9454D4B4AEC1}" type="pres">
      <dgm:prSet presAssocID="{8A25D91E-8028-4FFD-9BE9-3F55CBC9101B}" presName="sibTrans" presStyleLbl="sibTrans2D1" presStyleIdx="1" presStyleCnt="3"/>
      <dgm:spPr/>
      <dgm:t>
        <a:bodyPr/>
        <a:lstStyle/>
        <a:p>
          <a:endParaRPr lang="en-US"/>
        </a:p>
      </dgm:t>
    </dgm:pt>
    <dgm:pt modelId="{3EEEDC5C-5663-4E06-A04E-45EF912B40E8}" type="pres">
      <dgm:prSet presAssocID="{8A25D91E-8028-4FFD-9BE9-3F55CBC9101B}" presName="connectorText" presStyleLbl="sibTrans2D1" presStyleIdx="1" presStyleCnt="3"/>
      <dgm:spPr/>
      <dgm:t>
        <a:bodyPr/>
        <a:lstStyle/>
        <a:p>
          <a:endParaRPr lang="en-US"/>
        </a:p>
      </dgm:t>
    </dgm:pt>
    <dgm:pt modelId="{19543ED3-2C6B-43DD-9FA9-F16FC7B0D5BC}" type="pres">
      <dgm:prSet presAssocID="{7EC6C384-8EDE-423A-A4B3-355746173ECE}" presName="node" presStyleLbl="node1" presStyleIdx="2" presStyleCnt="3">
        <dgm:presLayoutVars>
          <dgm:bulletEnabled val="1"/>
        </dgm:presLayoutVars>
      </dgm:prSet>
      <dgm:spPr/>
      <dgm:t>
        <a:bodyPr/>
        <a:lstStyle/>
        <a:p>
          <a:endParaRPr lang="en-US"/>
        </a:p>
      </dgm:t>
    </dgm:pt>
    <dgm:pt modelId="{638432C0-ABA2-4B67-9C18-49D62C5FC818}" type="pres">
      <dgm:prSet presAssocID="{361F2368-4D18-4FFB-AAA8-97A060B9A2B5}" presName="sibTrans" presStyleLbl="sibTrans2D1" presStyleIdx="2" presStyleCnt="3"/>
      <dgm:spPr/>
      <dgm:t>
        <a:bodyPr/>
        <a:lstStyle/>
        <a:p>
          <a:endParaRPr lang="en-US"/>
        </a:p>
      </dgm:t>
    </dgm:pt>
    <dgm:pt modelId="{53B180DD-3A29-4513-AF5F-FD5C415CE22E}" type="pres">
      <dgm:prSet presAssocID="{361F2368-4D18-4FFB-AAA8-97A060B9A2B5}" presName="connectorText" presStyleLbl="sibTrans2D1" presStyleIdx="2" presStyleCnt="3"/>
      <dgm:spPr/>
      <dgm:t>
        <a:bodyPr/>
        <a:lstStyle/>
        <a:p>
          <a:endParaRPr lang="en-US"/>
        </a:p>
      </dgm:t>
    </dgm:pt>
  </dgm:ptLst>
  <dgm:cxnLst>
    <dgm:cxn modelId="{A8244722-2BAB-44B8-A794-E7E5F4E1F52C}" type="presOf" srcId="{8A25D91E-8028-4FFD-9BE9-3F55CBC9101B}" destId="{92D8EA85-1946-4BF0-A014-9454D4B4AEC1}" srcOrd="0" destOrd="0" presId="urn:microsoft.com/office/officeart/2005/8/layout/cycle2"/>
    <dgm:cxn modelId="{05F5EE36-CDEE-44CD-A533-E053A19354DA}" type="presOf" srcId="{FF114791-F79E-423E-B77B-CBC735D6B54A}" destId="{E21FBA91-E9B3-424C-BA94-9FB91820E117}" srcOrd="1" destOrd="0" presId="urn:microsoft.com/office/officeart/2005/8/layout/cycle2"/>
    <dgm:cxn modelId="{563EF5B8-0E17-4FA4-A2A9-33F7BF438498}" type="presOf" srcId="{7EC6C384-8EDE-423A-A4B3-355746173ECE}" destId="{19543ED3-2C6B-43DD-9FA9-F16FC7B0D5BC}" srcOrd="0" destOrd="0" presId="urn:microsoft.com/office/officeart/2005/8/layout/cycle2"/>
    <dgm:cxn modelId="{06E8C315-2B70-4CAA-88CF-C5AC0E293A7C}" srcId="{DF93779E-947F-4403-80AA-3C57C2168216}" destId="{AE06CB7C-DC18-494C-8209-133D1F4AF06F}" srcOrd="0" destOrd="0" parTransId="{295AB576-84D8-4ADD-8350-EF65587833BE}" sibTransId="{FF114791-F79E-423E-B77B-CBC735D6B54A}"/>
    <dgm:cxn modelId="{FB4F4EAB-A597-4408-97C0-81839EE1468C}" type="presOf" srcId="{5F5B895D-2522-4B5B-8897-9D1F66F3CC19}" destId="{595DA71A-E823-450D-BA60-0A5CC91527C2}" srcOrd="0" destOrd="0" presId="urn:microsoft.com/office/officeart/2005/8/layout/cycle2"/>
    <dgm:cxn modelId="{754AFC19-5965-43DD-9947-E76B16C9283B}" type="presOf" srcId="{DF93779E-947F-4403-80AA-3C57C2168216}" destId="{000922A5-35E9-4F66-9A91-F38A2F07BAE7}" srcOrd="0" destOrd="0" presId="urn:microsoft.com/office/officeart/2005/8/layout/cycle2"/>
    <dgm:cxn modelId="{8E804386-F665-4B2E-B8D9-A6D3769FCA60}" type="presOf" srcId="{361F2368-4D18-4FFB-AAA8-97A060B9A2B5}" destId="{53B180DD-3A29-4513-AF5F-FD5C415CE22E}" srcOrd="1" destOrd="0" presId="urn:microsoft.com/office/officeart/2005/8/layout/cycle2"/>
    <dgm:cxn modelId="{F7613035-3926-4411-B2DE-07A039CA1EF1}" srcId="{DF93779E-947F-4403-80AA-3C57C2168216}" destId="{5F5B895D-2522-4B5B-8897-9D1F66F3CC19}" srcOrd="1" destOrd="0" parTransId="{94279867-D295-4FAB-991E-08D9E3677D9F}" sibTransId="{8A25D91E-8028-4FFD-9BE9-3F55CBC9101B}"/>
    <dgm:cxn modelId="{EEA532A6-2A4B-4255-AFC0-07E66506B815}" type="presOf" srcId="{361F2368-4D18-4FFB-AAA8-97A060B9A2B5}" destId="{638432C0-ABA2-4B67-9C18-49D62C5FC818}" srcOrd="0" destOrd="0" presId="urn:microsoft.com/office/officeart/2005/8/layout/cycle2"/>
    <dgm:cxn modelId="{D5305AE9-CA9C-45FC-BFFD-9683B5570DF1}" type="presOf" srcId="{8A25D91E-8028-4FFD-9BE9-3F55CBC9101B}" destId="{3EEEDC5C-5663-4E06-A04E-45EF912B40E8}" srcOrd="1" destOrd="0" presId="urn:microsoft.com/office/officeart/2005/8/layout/cycle2"/>
    <dgm:cxn modelId="{682C78F8-5069-4F48-81D5-C9836CDD6D84}" type="presOf" srcId="{AE06CB7C-DC18-494C-8209-133D1F4AF06F}" destId="{D16013FF-515C-47F6-A5CA-B31EEC4F1ED6}" srcOrd="0" destOrd="0" presId="urn:microsoft.com/office/officeart/2005/8/layout/cycle2"/>
    <dgm:cxn modelId="{B76B759E-482D-4699-B634-0BE22D42ACD4}" type="presOf" srcId="{FF114791-F79E-423E-B77B-CBC735D6B54A}" destId="{DD54C5AA-5A15-4B4F-82DE-9B9975E62B62}" srcOrd="0" destOrd="0" presId="urn:microsoft.com/office/officeart/2005/8/layout/cycle2"/>
    <dgm:cxn modelId="{0D0BCA5A-3B7D-4FAF-9B8F-EE189B8FFB87}" srcId="{DF93779E-947F-4403-80AA-3C57C2168216}" destId="{7EC6C384-8EDE-423A-A4B3-355746173ECE}" srcOrd="2" destOrd="0" parTransId="{EB0AB4CC-86C4-4F5D-9B97-4B51855F34C7}" sibTransId="{361F2368-4D18-4FFB-AAA8-97A060B9A2B5}"/>
    <dgm:cxn modelId="{62966765-4888-4FDC-9BF0-0F64294CE141}" type="presParOf" srcId="{000922A5-35E9-4F66-9A91-F38A2F07BAE7}" destId="{D16013FF-515C-47F6-A5CA-B31EEC4F1ED6}" srcOrd="0" destOrd="0" presId="urn:microsoft.com/office/officeart/2005/8/layout/cycle2"/>
    <dgm:cxn modelId="{ABE8EF7D-25BA-49C3-B6F0-7EAE69E81D99}" type="presParOf" srcId="{000922A5-35E9-4F66-9A91-F38A2F07BAE7}" destId="{DD54C5AA-5A15-4B4F-82DE-9B9975E62B62}" srcOrd="1" destOrd="0" presId="urn:microsoft.com/office/officeart/2005/8/layout/cycle2"/>
    <dgm:cxn modelId="{2E84265E-3388-4DCF-99D4-6C912D872315}" type="presParOf" srcId="{DD54C5AA-5A15-4B4F-82DE-9B9975E62B62}" destId="{E21FBA91-E9B3-424C-BA94-9FB91820E117}" srcOrd="0" destOrd="0" presId="urn:microsoft.com/office/officeart/2005/8/layout/cycle2"/>
    <dgm:cxn modelId="{D0D35831-509F-4D7A-8E5E-BD327E87CC5D}" type="presParOf" srcId="{000922A5-35E9-4F66-9A91-F38A2F07BAE7}" destId="{595DA71A-E823-450D-BA60-0A5CC91527C2}" srcOrd="2" destOrd="0" presId="urn:microsoft.com/office/officeart/2005/8/layout/cycle2"/>
    <dgm:cxn modelId="{E6CF2BE6-43DA-4FE5-B34F-A3A0AC24D466}" type="presParOf" srcId="{000922A5-35E9-4F66-9A91-F38A2F07BAE7}" destId="{92D8EA85-1946-4BF0-A014-9454D4B4AEC1}" srcOrd="3" destOrd="0" presId="urn:microsoft.com/office/officeart/2005/8/layout/cycle2"/>
    <dgm:cxn modelId="{1BD767EC-37F5-453D-924D-76B2937A6ED5}" type="presParOf" srcId="{92D8EA85-1946-4BF0-A014-9454D4B4AEC1}" destId="{3EEEDC5C-5663-4E06-A04E-45EF912B40E8}" srcOrd="0" destOrd="0" presId="urn:microsoft.com/office/officeart/2005/8/layout/cycle2"/>
    <dgm:cxn modelId="{DB11FF09-7288-4B3F-B636-803FE8595B0C}" type="presParOf" srcId="{000922A5-35E9-4F66-9A91-F38A2F07BAE7}" destId="{19543ED3-2C6B-43DD-9FA9-F16FC7B0D5BC}" srcOrd="4" destOrd="0" presId="urn:microsoft.com/office/officeart/2005/8/layout/cycle2"/>
    <dgm:cxn modelId="{685F8AE8-01DD-4D27-954A-4995F6B06982}" type="presParOf" srcId="{000922A5-35E9-4F66-9A91-F38A2F07BAE7}" destId="{638432C0-ABA2-4B67-9C18-49D62C5FC818}" srcOrd="5" destOrd="0" presId="urn:microsoft.com/office/officeart/2005/8/layout/cycle2"/>
    <dgm:cxn modelId="{A7FA38DA-B25E-492F-81CC-8F1BCC887593}" type="presParOf" srcId="{638432C0-ABA2-4B67-9C18-49D62C5FC818}" destId="{53B180DD-3A29-4513-AF5F-FD5C415CE22E}"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F75FE1-8725-4230-9E02-78C250FD91BD}" type="doc">
      <dgm:prSet loTypeId="urn:microsoft.com/office/officeart/2005/8/layout/vList5" loCatId="list" qsTypeId="urn:microsoft.com/office/officeart/2005/8/quickstyle/simple5" qsCatId="simple" csTypeId="urn:microsoft.com/office/officeart/2005/8/colors/colorful1#6" csCatId="colorful" phldr="1"/>
      <dgm:spPr/>
      <dgm:t>
        <a:bodyPr/>
        <a:lstStyle/>
        <a:p>
          <a:endParaRPr lang="en-US"/>
        </a:p>
      </dgm:t>
    </dgm:pt>
    <dgm:pt modelId="{11890300-7431-49D8-A56F-D9EF297CB23E}">
      <dgm:prSet phldrT="[Text]" custT="1"/>
      <dgm:spPr/>
      <dgm:t>
        <a:bodyPr/>
        <a:lstStyle/>
        <a:p>
          <a:r>
            <a:rPr lang="ro-RO" sz="2200" dirty="0" smtClean="0"/>
            <a:t>1.1 Modernizarea verigilor lanțurilor valorice agro-alimentare</a:t>
          </a:r>
          <a:endParaRPr lang="en-US" sz="2200" dirty="0"/>
        </a:p>
      </dgm:t>
    </dgm:pt>
    <dgm:pt modelId="{3BB78EAF-75A1-46AE-A017-7FBA42A49AA7}" type="parTrans" cxnId="{0C5048F2-1CA3-48B1-A540-ED75CFBBA3E4}">
      <dgm:prSet/>
      <dgm:spPr/>
      <dgm:t>
        <a:bodyPr/>
        <a:lstStyle/>
        <a:p>
          <a:endParaRPr lang="en-US" sz="2200"/>
        </a:p>
      </dgm:t>
    </dgm:pt>
    <dgm:pt modelId="{4001A825-20A2-4581-894D-4CA2FF699540}" type="sibTrans" cxnId="{0C5048F2-1CA3-48B1-A540-ED75CFBBA3E4}">
      <dgm:prSet/>
      <dgm:spPr/>
      <dgm:t>
        <a:bodyPr/>
        <a:lstStyle/>
        <a:p>
          <a:endParaRPr lang="en-US" sz="2200"/>
        </a:p>
      </dgm:t>
    </dgm:pt>
    <dgm:pt modelId="{4D27DA96-C9F5-46B8-A2FB-EDB1BF88C215}">
      <dgm:prSet phldrT="[Text]" custT="1"/>
      <dgm:spPr/>
      <dgm:t>
        <a:bodyPr/>
        <a:lstStyle/>
        <a:p>
          <a:r>
            <a:rPr lang="ro-RO" sz="2200" dirty="0" smtClean="0"/>
            <a:t>1.2 Restructurarea și modernizarea învățământului și cercetării agricole</a:t>
          </a:r>
          <a:endParaRPr lang="en-US" sz="2200" dirty="0"/>
        </a:p>
      </dgm:t>
    </dgm:pt>
    <dgm:pt modelId="{F7E1ABF3-F17E-48C3-B23C-DEC60DED973C}" type="parTrans" cxnId="{F31514B9-13A1-413C-AE65-5012B51A4C52}">
      <dgm:prSet/>
      <dgm:spPr/>
      <dgm:t>
        <a:bodyPr/>
        <a:lstStyle/>
        <a:p>
          <a:endParaRPr lang="en-US" sz="2200"/>
        </a:p>
      </dgm:t>
    </dgm:pt>
    <dgm:pt modelId="{8E3DE96B-5AFD-4C7F-A9CE-D3058AC69182}" type="sibTrans" cxnId="{F31514B9-13A1-413C-AE65-5012B51A4C52}">
      <dgm:prSet/>
      <dgm:spPr/>
      <dgm:t>
        <a:bodyPr/>
        <a:lstStyle/>
        <a:p>
          <a:endParaRPr lang="en-US" sz="2200"/>
        </a:p>
      </dgm:t>
    </dgm:pt>
    <dgm:pt modelId="{6ACDE640-8145-46CC-86FE-F9E556443223}">
      <dgm:prSet phldrT="[Text]" custT="1"/>
      <dgm:spPr/>
      <dgm:t>
        <a:bodyPr/>
        <a:lstStyle/>
        <a:p>
          <a:r>
            <a:rPr lang="ro-RO" sz="2200" dirty="0" smtClean="0"/>
            <a:t>1.3 Asigurarea accesului la finanțe, infrastructură, piețe</a:t>
          </a:r>
          <a:endParaRPr lang="en-US" sz="2200" dirty="0"/>
        </a:p>
      </dgm:t>
    </dgm:pt>
    <dgm:pt modelId="{F4512064-C0A4-4A3A-BE78-8023742762D5}" type="parTrans" cxnId="{73D01168-38D4-4DA7-92B0-409C2548C217}">
      <dgm:prSet/>
      <dgm:spPr/>
      <dgm:t>
        <a:bodyPr/>
        <a:lstStyle/>
        <a:p>
          <a:endParaRPr lang="en-US" sz="2200"/>
        </a:p>
      </dgm:t>
    </dgm:pt>
    <dgm:pt modelId="{CE5C656D-BC98-4CF1-8FE7-9646E13BFA12}" type="sibTrans" cxnId="{73D01168-38D4-4DA7-92B0-409C2548C217}">
      <dgm:prSet/>
      <dgm:spPr/>
      <dgm:t>
        <a:bodyPr/>
        <a:lstStyle/>
        <a:p>
          <a:endParaRPr lang="en-US" sz="2200"/>
        </a:p>
      </dgm:t>
    </dgm:pt>
    <dgm:pt modelId="{8B972626-1A5F-47E7-B698-9D7B6BD50815}">
      <dgm:prSet custT="1"/>
      <dgm:spPr/>
      <dgm:t>
        <a:bodyPr/>
        <a:lstStyle/>
        <a:p>
          <a:r>
            <a:rPr lang="ro-RO" sz="2200" dirty="0" smtClean="0"/>
            <a:t>Exploatații agricole primare</a:t>
          </a:r>
          <a:endParaRPr lang="en-US" sz="2200" dirty="0"/>
        </a:p>
      </dgm:t>
    </dgm:pt>
    <dgm:pt modelId="{BA4DF917-5169-4FB6-8D0B-D99C71FBCB19}" type="parTrans" cxnId="{11270C86-3EA8-4EDA-8518-6CECFB3FA62C}">
      <dgm:prSet/>
      <dgm:spPr/>
      <dgm:t>
        <a:bodyPr/>
        <a:lstStyle/>
        <a:p>
          <a:endParaRPr lang="en-US" sz="2200"/>
        </a:p>
      </dgm:t>
    </dgm:pt>
    <dgm:pt modelId="{BAA8EE9E-3154-45CD-BC0F-DE93F4AE0259}" type="sibTrans" cxnId="{11270C86-3EA8-4EDA-8518-6CECFB3FA62C}">
      <dgm:prSet/>
      <dgm:spPr/>
      <dgm:t>
        <a:bodyPr/>
        <a:lstStyle/>
        <a:p>
          <a:endParaRPr lang="en-US" sz="2200"/>
        </a:p>
      </dgm:t>
    </dgm:pt>
    <dgm:pt modelId="{571D6BAC-159F-4AED-AF65-BA440AD7B6A9}">
      <dgm:prSet custT="1"/>
      <dgm:spPr/>
      <dgm:t>
        <a:bodyPr/>
        <a:lstStyle/>
        <a:p>
          <a:r>
            <a:rPr lang="ro-RO" sz="2200" dirty="0" smtClean="0"/>
            <a:t>Instalații post-recoltare</a:t>
          </a:r>
          <a:endParaRPr lang="en-US" sz="2200" dirty="0"/>
        </a:p>
      </dgm:t>
    </dgm:pt>
    <dgm:pt modelId="{1D03BE27-4CE7-4FE2-8C2C-6E83BA22AD24}" type="parTrans" cxnId="{D0EC44C7-81FF-4D25-A9D3-704076E577F0}">
      <dgm:prSet/>
      <dgm:spPr/>
      <dgm:t>
        <a:bodyPr/>
        <a:lstStyle/>
        <a:p>
          <a:endParaRPr lang="en-US" sz="2200"/>
        </a:p>
      </dgm:t>
    </dgm:pt>
    <dgm:pt modelId="{99E8CBA8-1875-44E1-BAC0-A9E13B022551}" type="sibTrans" cxnId="{D0EC44C7-81FF-4D25-A9D3-704076E577F0}">
      <dgm:prSet/>
      <dgm:spPr/>
      <dgm:t>
        <a:bodyPr/>
        <a:lstStyle/>
        <a:p>
          <a:endParaRPr lang="en-US" sz="2200"/>
        </a:p>
      </dgm:t>
    </dgm:pt>
    <dgm:pt modelId="{EBA8B673-27D4-4F83-8253-8335EA4E3BA4}">
      <dgm:prSet custT="1"/>
      <dgm:spPr/>
      <dgm:t>
        <a:bodyPr/>
        <a:lstStyle/>
        <a:p>
          <a:r>
            <a:rPr lang="ro-RO" sz="2200" dirty="0" smtClean="0"/>
            <a:t>Cooperarea între producători agricoli</a:t>
          </a:r>
          <a:endParaRPr lang="en-US" sz="2200" dirty="0"/>
        </a:p>
      </dgm:t>
    </dgm:pt>
    <dgm:pt modelId="{28F03992-EB80-4632-ADE1-7BBDF81CB743}" type="parTrans" cxnId="{C2F761D2-4477-4337-9200-E49DBDFB3888}">
      <dgm:prSet/>
      <dgm:spPr/>
      <dgm:t>
        <a:bodyPr/>
        <a:lstStyle/>
        <a:p>
          <a:endParaRPr lang="en-US" sz="2200"/>
        </a:p>
      </dgm:t>
    </dgm:pt>
    <dgm:pt modelId="{F8D66AE8-F6B1-42B2-A8CA-A2E5D66C3EF1}" type="sibTrans" cxnId="{C2F761D2-4477-4337-9200-E49DBDFB3888}">
      <dgm:prSet/>
      <dgm:spPr/>
      <dgm:t>
        <a:bodyPr/>
        <a:lstStyle/>
        <a:p>
          <a:endParaRPr lang="en-US" sz="2200"/>
        </a:p>
      </dgm:t>
    </dgm:pt>
    <dgm:pt modelId="{600C6E11-6729-4859-85E3-2A96CB795D90}">
      <dgm:prSet custT="1"/>
      <dgm:spPr/>
      <dgm:t>
        <a:bodyPr/>
        <a:lstStyle/>
        <a:p>
          <a:r>
            <a:rPr lang="ro-RO" sz="2200" dirty="0" smtClean="0"/>
            <a:t>Învățământ agricol la toate nivelurile</a:t>
          </a:r>
          <a:endParaRPr lang="en-US" sz="2200" dirty="0"/>
        </a:p>
      </dgm:t>
    </dgm:pt>
    <dgm:pt modelId="{0E7DEEFA-9A08-4B85-A765-8798424593CF}" type="parTrans" cxnId="{3440DECC-0B34-478A-9FE6-6F92692093D8}">
      <dgm:prSet/>
      <dgm:spPr/>
      <dgm:t>
        <a:bodyPr/>
        <a:lstStyle/>
        <a:p>
          <a:endParaRPr lang="en-US" sz="2200"/>
        </a:p>
      </dgm:t>
    </dgm:pt>
    <dgm:pt modelId="{25AAD7D4-5EEB-4476-9B6B-152FF7EDD853}" type="sibTrans" cxnId="{3440DECC-0B34-478A-9FE6-6F92692093D8}">
      <dgm:prSet/>
      <dgm:spPr/>
      <dgm:t>
        <a:bodyPr/>
        <a:lstStyle/>
        <a:p>
          <a:endParaRPr lang="en-US" sz="2200"/>
        </a:p>
      </dgm:t>
    </dgm:pt>
    <dgm:pt modelId="{93C5F8E8-F207-4DA4-ACE6-B109AE40A20A}">
      <dgm:prSet custT="1"/>
      <dgm:spPr/>
      <dgm:t>
        <a:bodyPr/>
        <a:lstStyle/>
        <a:p>
          <a:r>
            <a:rPr lang="ro-RO" sz="2200" dirty="0" smtClean="0"/>
            <a:t>Instituții de cercetare</a:t>
          </a:r>
          <a:endParaRPr lang="en-US" sz="2200" dirty="0"/>
        </a:p>
      </dgm:t>
    </dgm:pt>
    <dgm:pt modelId="{F917D4C0-5963-449A-9282-07BB0F26A8BA}" type="parTrans" cxnId="{D1FE396B-C185-40E7-8FA4-4EF9F4428886}">
      <dgm:prSet/>
      <dgm:spPr/>
      <dgm:t>
        <a:bodyPr/>
        <a:lstStyle/>
        <a:p>
          <a:endParaRPr lang="en-US" sz="2200"/>
        </a:p>
      </dgm:t>
    </dgm:pt>
    <dgm:pt modelId="{D36996D9-0368-4D57-9E43-9A80CD38DCF8}" type="sibTrans" cxnId="{D1FE396B-C185-40E7-8FA4-4EF9F4428886}">
      <dgm:prSet/>
      <dgm:spPr/>
      <dgm:t>
        <a:bodyPr/>
        <a:lstStyle/>
        <a:p>
          <a:endParaRPr lang="en-US" sz="2200"/>
        </a:p>
      </dgm:t>
    </dgm:pt>
    <dgm:pt modelId="{9F975720-7CA4-4099-96AD-F7E174952CDF}">
      <dgm:prSet custT="1"/>
      <dgm:spPr/>
      <dgm:t>
        <a:bodyPr/>
        <a:lstStyle/>
        <a:p>
          <a:r>
            <a:rPr lang="ro-RO" sz="2200" dirty="0" smtClean="0"/>
            <a:t>Servicii de extensiune rurală</a:t>
          </a:r>
          <a:endParaRPr lang="en-US" sz="2200" dirty="0"/>
        </a:p>
      </dgm:t>
    </dgm:pt>
    <dgm:pt modelId="{7F44D0AF-9D90-4C16-B114-B2356EEB0DDF}" type="parTrans" cxnId="{15207C71-9E4E-4704-99CA-D2555997961B}">
      <dgm:prSet/>
      <dgm:spPr/>
      <dgm:t>
        <a:bodyPr/>
        <a:lstStyle/>
        <a:p>
          <a:endParaRPr lang="en-US" sz="2200"/>
        </a:p>
      </dgm:t>
    </dgm:pt>
    <dgm:pt modelId="{BB86159F-2BA8-49A2-962A-71FEE1A42089}" type="sibTrans" cxnId="{15207C71-9E4E-4704-99CA-D2555997961B}">
      <dgm:prSet/>
      <dgm:spPr/>
      <dgm:t>
        <a:bodyPr/>
        <a:lstStyle/>
        <a:p>
          <a:endParaRPr lang="en-US" sz="2200"/>
        </a:p>
      </dgm:t>
    </dgm:pt>
    <dgm:pt modelId="{7C53C786-8732-4D26-9E2F-B04C8D1DA72A}">
      <dgm:prSet custT="1"/>
      <dgm:spPr/>
      <dgm:t>
        <a:bodyPr/>
        <a:lstStyle/>
        <a:p>
          <a:r>
            <a:rPr lang="ro-RO" sz="2200" dirty="0" smtClean="0"/>
            <a:t>Subvenționarea ratei dobânzii</a:t>
          </a:r>
          <a:endParaRPr lang="en-US" sz="2200" dirty="0"/>
        </a:p>
      </dgm:t>
    </dgm:pt>
    <dgm:pt modelId="{B3958CB1-99DA-4326-BFA1-7EB9A38C8E41}" type="parTrans" cxnId="{A9851EE9-2AEE-4903-9EDF-8F6752B36F72}">
      <dgm:prSet/>
      <dgm:spPr/>
      <dgm:t>
        <a:bodyPr/>
        <a:lstStyle/>
        <a:p>
          <a:endParaRPr lang="en-US" sz="2200"/>
        </a:p>
      </dgm:t>
    </dgm:pt>
    <dgm:pt modelId="{E505BED5-8842-43B0-BFE7-36B8C7B4A416}" type="sibTrans" cxnId="{A9851EE9-2AEE-4903-9EDF-8F6752B36F72}">
      <dgm:prSet/>
      <dgm:spPr/>
      <dgm:t>
        <a:bodyPr/>
        <a:lstStyle/>
        <a:p>
          <a:endParaRPr lang="en-US" sz="2200"/>
        </a:p>
      </dgm:t>
    </dgm:pt>
    <dgm:pt modelId="{663D5DB0-8F66-41C9-A629-A03D860139AB}">
      <dgm:prSet custT="1"/>
      <dgm:spPr/>
      <dgm:t>
        <a:bodyPr/>
        <a:lstStyle/>
        <a:p>
          <a:r>
            <a:rPr lang="ro-RO" sz="2200" dirty="0" smtClean="0"/>
            <a:t>Fondul de garantare a creditelor agricole</a:t>
          </a:r>
          <a:endParaRPr lang="en-US" sz="2200" dirty="0"/>
        </a:p>
      </dgm:t>
    </dgm:pt>
    <dgm:pt modelId="{51E5E7D5-57DA-4184-8F94-3BD39D4D4EC1}" type="parTrans" cxnId="{B0EFE3DC-05DE-452A-BE3C-9F8E722AE3C1}">
      <dgm:prSet/>
      <dgm:spPr/>
      <dgm:t>
        <a:bodyPr/>
        <a:lstStyle/>
        <a:p>
          <a:endParaRPr lang="en-US" sz="2200"/>
        </a:p>
      </dgm:t>
    </dgm:pt>
    <dgm:pt modelId="{02A1D16C-CC5C-4FDD-AAEE-E7DDDA8FA69F}" type="sibTrans" cxnId="{B0EFE3DC-05DE-452A-BE3C-9F8E722AE3C1}">
      <dgm:prSet/>
      <dgm:spPr/>
      <dgm:t>
        <a:bodyPr/>
        <a:lstStyle/>
        <a:p>
          <a:endParaRPr lang="en-US" sz="2200"/>
        </a:p>
      </dgm:t>
    </dgm:pt>
    <dgm:pt modelId="{DEA7949E-AF7B-4B11-899C-F256D1A1517F}">
      <dgm:prSet custT="1"/>
      <dgm:spPr/>
      <dgm:t>
        <a:bodyPr/>
        <a:lstStyle/>
        <a:p>
          <a:r>
            <a:rPr lang="ro-RO" sz="2200" dirty="0" smtClean="0"/>
            <a:t>Consolidarea terenurilor agricole</a:t>
          </a:r>
          <a:endParaRPr lang="en-US" sz="2200" dirty="0"/>
        </a:p>
      </dgm:t>
    </dgm:pt>
    <dgm:pt modelId="{44261518-76C6-4BFA-B0FC-2AEDC0CCE01A}" type="parTrans" cxnId="{320DE16D-7A5E-4052-B201-1C1D8CEC701B}">
      <dgm:prSet/>
      <dgm:spPr/>
      <dgm:t>
        <a:bodyPr/>
        <a:lstStyle/>
        <a:p>
          <a:endParaRPr lang="en-US" sz="2200"/>
        </a:p>
      </dgm:t>
    </dgm:pt>
    <dgm:pt modelId="{80ED33E9-8CA0-496F-B0D4-C5ACE70D7495}" type="sibTrans" cxnId="{320DE16D-7A5E-4052-B201-1C1D8CEC701B}">
      <dgm:prSet/>
      <dgm:spPr/>
      <dgm:t>
        <a:bodyPr/>
        <a:lstStyle/>
        <a:p>
          <a:endParaRPr lang="en-US" sz="2200"/>
        </a:p>
      </dgm:t>
    </dgm:pt>
    <dgm:pt modelId="{C79A53C9-667C-4AB9-9C50-D953DD9E5E13}">
      <dgm:prSet custT="1"/>
      <dgm:spPr/>
      <dgm:t>
        <a:bodyPr/>
        <a:lstStyle/>
        <a:p>
          <a:r>
            <a:rPr lang="ro-RO" sz="2200" dirty="0" smtClean="0"/>
            <a:t>Întreprinderi de prelucrare</a:t>
          </a:r>
          <a:endParaRPr lang="en-US" sz="2200" dirty="0"/>
        </a:p>
      </dgm:t>
    </dgm:pt>
    <dgm:pt modelId="{C904E5E0-556C-48C9-B3DF-EC8570F5654A}" type="parTrans" cxnId="{BE65597C-453F-496A-A1B1-37D545D82688}">
      <dgm:prSet/>
      <dgm:spPr/>
    </dgm:pt>
    <dgm:pt modelId="{862CFF69-97B7-4727-931E-B08438240BE9}" type="sibTrans" cxnId="{BE65597C-453F-496A-A1B1-37D545D82688}">
      <dgm:prSet/>
      <dgm:spPr/>
    </dgm:pt>
    <dgm:pt modelId="{BF96C3A3-73AC-44B1-91C3-E82FAD2F3FDC}" type="pres">
      <dgm:prSet presAssocID="{EAF75FE1-8725-4230-9E02-78C250FD91BD}" presName="Name0" presStyleCnt="0">
        <dgm:presLayoutVars>
          <dgm:dir/>
          <dgm:animLvl val="lvl"/>
          <dgm:resizeHandles val="exact"/>
        </dgm:presLayoutVars>
      </dgm:prSet>
      <dgm:spPr/>
      <dgm:t>
        <a:bodyPr/>
        <a:lstStyle/>
        <a:p>
          <a:endParaRPr lang="en-US"/>
        </a:p>
      </dgm:t>
    </dgm:pt>
    <dgm:pt modelId="{58EBBAE9-704C-4F43-8CFF-521A41C9D688}" type="pres">
      <dgm:prSet presAssocID="{11890300-7431-49D8-A56F-D9EF297CB23E}" presName="linNode" presStyleCnt="0"/>
      <dgm:spPr/>
    </dgm:pt>
    <dgm:pt modelId="{F381E374-5E89-4B5A-AFC5-2482033FFFE2}" type="pres">
      <dgm:prSet presAssocID="{11890300-7431-49D8-A56F-D9EF297CB23E}" presName="parentText" presStyleLbl="node1" presStyleIdx="0" presStyleCnt="3">
        <dgm:presLayoutVars>
          <dgm:chMax val="1"/>
          <dgm:bulletEnabled val="1"/>
        </dgm:presLayoutVars>
      </dgm:prSet>
      <dgm:spPr/>
      <dgm:t>
        <a:bodyPr/>
        <a:lstStyle/>
        <a:p>
          <a:endParaRPr lang="en-US"/>
        </a:p>
      </dgm:t>
    </dgm:pt>
    <dgm:pt modelId="{A7E21C5D-2852-47AF-9ED4-0633B35CC66A}" type="pres">
      <dgm:prSet presAssocID="{11890300-7431-49D8-A56F-D9EF297CB23E}" presName="descendantText" presStyleLbl="alignAccFollowNode1" presStyleIdx="0" presStyleCnt="3">
        <dgm:presLayoutVars>
          <dgm:bulletEnabled val="1"/>
        </dgm:presLayoutVars>
      </dgm:prSet>
      <dgm:spPr/>
      <dgm:t>
        <a:bodyPr/>
        <a:lstStyle/>
        <a:p>
          <a:endParaRPr lang="en-US"/>
        </a:p>
      </dgm:t>
    </dgm:pt>
    <dgm:pt modelId="{D5E416D5-0174-4889-99A7-7BC05F2ABE26}" type="pres">
      <dgm:prSet presAssocID="{4001A825-20A2-4581-894D-4CA2FF699540}" presName="sp" presStyleCnt="0"/>
      <dgm:spPr/>
    </dgm:pt>
    <dgm:pt modelId="{9BB79C16-BA68-42B6-A908-F45B9D610EE8}" type="pres">
      <dgm:prSet presAssocID="{4D27DA96-C9F5-46B8-A2FB-EDB1BF88C215}" presName="linNode" presStyleCnt="0"/>
      <dgm:spPr/>
    </dgm:pt>
    <dgm:pt modelId="{AE2A8980-2EE0-49CF-9B0C-355171233677}" type="pres">
      <dgm:prSet presAssocID="{4D27DA96-C9F5-46B8-A2FB-EDB1BF88C215}" presName="parentText" presStyleLbl="node1" presStyleIdx="1" presStyleCnt="3">
        <dgm:presLayoutVars>
          <dgm:chMax val="1"/>
          <dgm:bulletEnabled val="1"/>
        </dgm:presLayoutVars>
      </dgm:prSet>
      <dgm:spPr/>
      <dgm:t>
        <a:bodyPr/>
        <a:lstStyle/>
        <a:p>
          <a:endParaRPr lang="en-US"/>
        </a:p>
      </dgm:t>
    </dgm:pt>
    <dgm:pt modelId="{649D4514-8542-4F97-AD9F-9F594E4900A0}" type="pres">
      <dgm:prSet presAssocID="{4D27DA96-C9F5-46B8-A2FB-EDB1BF88C215}" presName="descendantText" presStyleLbl="alignAccFollowNode1" presStyleIdx="1" presStyleCnt="3">
        <dgm:presLayoutVars>
          <dgm:bulletEnabled val="1"/>
        </dgm:presLayoutVars>
      </dgm:prSet>
      <dgm:spPr/>
      <dgm:t>
        <a:bodyPr/>
        <a:lstStyle/>
        <a:p>
          <a:endParaRPr lang="en-US"/>
        </a:p>
      </dgm:t>
    </dgm:pt>
    <dgm:pt modelId="{ED14E89E-942D-4FA3-A381-2EDF28F5C1D0}" type="pres">
      <dgm:prSet presAssocID="{8E3DE96B-5AFD-4C7F-A9CE-D3058AC69182}" presName="sp" presStyleCnt="0"/>
      <dgm:spPr/>
    </dgm:pt>
    <dgm:pt modelId="{4AE43530-6DF5-40DD-AC08-7CD5A6F64C88}" type="pres">
      <dgm:prSet presAssocID="{6ACDE640-8145-46CC-86FE-F9E556443223}" presName="linNode" presStyleCnt="0"/>
      <dgm:spPr/>
    </dgm:pt>
    <dgm:pt modelId="{9228195C-A167-456A-A61B-909016521B58}" type="pres">
      <dgm:prSet presAssocID="{6ACDE640-8145-46CC-86FE-F9E556443223}" presName="parentText" presStyleLbl="node1" presStyleIdx="2" presStyleCnt="3">
        <dgm:presLayoutVars>
          <dgm:chMax val="1"/>
          <dgm:bulletEnabled val="1"/>
        </dgm:presLayoutVars>
      </dgm:prSet>
      <dgm:spPr/>
      <dgm:t>
        <a:bodyPr/>
        <a:lstStyle/>
        <a:p>
          <a:endParaRPr lang="en-US"/>
        </a:p>
      </dgm:t>
    </dgm:pt>
    <dgm:pt modelId="{334CDFE9-3ECD-4558-A8EC-91D4F0FFC4E8}" type="pres">
      <dgm:prSet presAssocID="{6ACDE640-8145-46CC-86FE-F9E556443223}" presName="descendantText" presStyleLbl="alignAccFollowNode1" presStyleIdx="2" presStyleCnt="3">
        <dgm:presLayoutVars>
          <dgm:bulletEnabled val="1"/>
        </dgm:presLayoutVars>
      </dgm:prSet>
      <dgm:spPr/>
      <dgm:t>
        <a:bodyPr/>
        <a:lstStyle/>
        <a:p>
          <a:endParaRPr lang="en-US"/>
        </a:p>
      </dgm:t>
    </dgm:pt>
  </dgm:ptLst>
  <dgm:cxnLst>
    <dgm:cxn modelId="{F0887DB2-F443-41C1-AA53-B4D38868C7A7}" type="presOf" srcId="{93C5F8E8-F207-4DA4-ACE6-B109AE40A20A}" destId="{649D4514-8542-4F97-AD9F-9F594E4900A0}" srcOrd="0" destOrd="1" presId="urn:microsoft.com/office/officeart/2005/8/layout/vList5"/>
    <dgm:cxn modelId="{D0EC44C7-81FF-4D25-A9D3-704076E577F0}" srcId="{11890300-7431-49D8-A56F-D9EF297CB23E}" destId="{571D6BAC-159F-4AED-AF65-BA440AD7B6A9}" srcOrd="1" destOrd="0" parTransId="{1D03BE27-4CE7-4FE2-8C2C-6E83BA22AD24}" sibTransId="{99E8CBA8-1875-44E1-BAC0-A9E13B022551}"/>
    <dgm:cxn modelId="{BE65597C-453F-496A-A1B1-37D545D82688}" srcId="{11890300-7431-49D8-A56F-D9EF297CB23E}" destId="{C79A53C9-667C-4AB9-9C50-D953DD9E5E13}" srcOrd="2" destOrd="0" parTransId="{C904E5E0-556C-48C9-B3DF-EC8570F5654A}" sibTransId="{862CFF69-97B7-4727-931E-B08438240BE9}"/>
    <dgm:cxn modelId="{60956264-3070-4FF8-8C4E-2951A7CCEDA2}" type="presOf" srcId="{9F975720-7CA4-4099-96AD-F7E174952CDF}" destId="{649D4514-8542-4F97-AD9F-9F594E4900A0}" srcOrd="0" destOrd="2" presId="urn:microsoft.com/office/officeart/2005/8/layout/vList5"/>
    <dgm:cxn modelId="{15207C71-9E4E-4704-99CA-D2555997961B}" srcId="{4D27DA96-C9F5-46B8-A2FB-EDB1BF88C215}" destId="{9F975720-7CA4-4099-96AD-F7E174952CDF}" srcOrd="2" destOrd="0" parTransId="{7F44D0AF-9D90-4C16-B114-B2356EEB0DDF}" sibTransId="{BB86159F-2BA8-49A2-962A-71FEE1A42089}"/>
    <dgm:cxn modelId="{F397A14C-FF7F-455B-B3D1-59A6E30AD4C8}" type="presOf" srcId="{6ACDE640-8145-46CC-86FE-F9E556443223}" destId="{9228195C-A167-456A-A61B-909016521B58}" srcOrd="0" destOrd="0" presId="urn:microsoft.com/office/officeart/2005/8/layout/vList5"/>
    <dgm:cxn modelId="{87B96852-90AB-4CE9-83ED-C56C053ABA39}" type="presOf" srcId="{600C6E11-6729-4859-85E3-2A96CB795D90}" destId="{649D4514-8542-4F97-AD9F-9F594E4900A0}" srcOrd="0" destOrd="0" presId="urn:microsoft.com/office/officeart/2005/8/layout/vList5"/>
    <dgm:cxn modelId="{0C5048F2-1CA3-48B1-A540-ED75CFBBA3E4}" srcId="{EAF75FE1-8725-4230-9E02-78C250FD91BD}" destId="{11890300-7431-49D8-A56F-D9EF297CB23E}" srcOrd="0" destOrd="0" parTransId="{3BB78EAF-75A1-46AE-A017-7FBA42A49AA7}" sibTransId="{4001A825-20A2-4581-894D-4CA2FF699540}"/>
    <dgm:cxn modelId="{B0EFE3DC-05DE-452A-BE3C-9F8E722AE3C1}" srcId="{6ACDE640-8145-46CC-86FE-F9E556443223}" destId="{663D5DB0-8F66-41C9-A629-A03D860139AB}" srcOrd="1" destOrd="0" parTransId="{51E5E7D5-57DA-4184-8F94-3BD39D4D4EC1}" sibTransId="{02A1D16C-CC5C-4FDD-AAEE-E7DDDA8FA69F}"/>
    <dgm:cxn modelId="{D3770B03-F98D-4E45-8CF0-092C116DE098}" type="presOf" srcId="{11890300-7431-49D8-A56F-D9EF297CB23E}" destId="{F381E374-5E89-4B5A-AFC5-2482033FFFE2}" srcOrd="0" destOrd="0" presId="urn:microsoft.com/office/officeart/2005/8/layout/vList5"/>
    <dgm:cxn modelId="{53F456C7-3F22-4747-A633-75B1965D8027}" type="presOf" srcId="{C79A53C9-667C-4AB9-9C50-D953DD9E5E13}" destId="{A7E21C5D-2852-47AF-9ED4-0633B35CC66A}" srcOrd="0" destOrd="2" presId="urn:microsoft.com/office/officeart/2005/8/layout/vList5"/>
    <dgm:cxn modelId="{A9851EE9-2AEE-4903-9EDF-8F6752B36F72}" srcId="{6ACDE640-8145-46CC-86FE-F9E556443223}" destId="{7C53C786-8732-4D26-9E2F-B04C8D1DA72A}" srcOrd="0" destOrd="0" parTransId="{B3958CB1-99DA-4326-BFA1-7EB9A38C8E41}" sibTransId="{E505BED5-8842-43B0-BFE7-36B8C7B4A416}"/>
    <dgm:cxn modelId="{BB7E3B6F-C18A-40AB-A4EB-D72FF862284A}" type="presOf" srcId="{7C53C786-8732-4D26-9E2F-B04C8D1DA72A}" destId="{334CDFE9-3ECD-4558-A8EC-91D4F0FFC4E8}" srcOrd="0" destOrd="0" presId="urn:microsoft.com/office/officeart/2005/8/layout/vList5"/>
    <dgm:cxn modelId="{F31514B9-13A1-413C-AE65-5012B51A4C52}" srcId="{EAF75FE1-8725-4230-9E02-78C250FD91BD}" destId="{4D27DA96-C9F5-46B8-A2FB-EDB1BF88C215}" srcOrd="1" destOrd="0" parTransId="{F7E1ABF3-F17E-48C3-B23C-DEC60DED973C}" sibTransId="{8E3DE96B-5AFD-4C7F-A9CE-D3058AC69182}"/>
    <dgm:cxn modelId="{9D9F9E4D-6618-41C6-A3F3-5359C3EC9C49}" type="presOf" srcId="{EBA8B673-27D4-4F83-8253-8335EA4E3BA4}" destId="{A7E21C5D-2852-47AF-9ED4-0633B35CC66A}" srcOrd="0" destOrd="3" presId="urn:microsoft.com/office/officeart/2005/8/layout/vList5"/>
    <dgm:cxn modelId="{3440DECC-0B34-478A-9FE6-6F92692093D8}" srcId="{4D27DA96-C9F5-46B8-A2FB-EDB1BF88C215}" destId="{600C6E11-6729-4859-85E3-2A96CB795D90}" srcOrd="0" destOrd="0" parTransId="{0E7DEEFA-9A08-4B85-A765-8798424593CF}" sibTransId="{25AAD7D4-5EEB-4476-9B6B-152FF7EDD853}"/>
    <dgm:cxn modelId="{D1FE396B-C185-40E7-8FA4-4EF9F4428886}" srcId="{4D27DA96-C9F5-46B8-A2FB-EDB1BF88C215}" destId="{93C5F8E8-F207-4DA4-ACE6-B109AE40A20A}" srcOrd="1" destOrd="0" parTransId="{F917D4C0-5963-449A-9282-07BB0F26A8BA}" sibTransId="{D36996D9-0368-4D57-9E43-9A80CD38DCF8}"/>
    <dgm:cxn modelId="{8656237D-936D-4CA3-8F93-4D5F757A6623}" type="presOf" srcId="{663D5DB0-8F66-41C9-A629-A03D860139AB}" destId="{334CDFE9-3ECD-4558-A8EC-91D4F0FFC4E8}" srcOrd="0" destOrd="1" presId="urn:microsoft.com/office/officeart/2005/8/layout/vList5"/>
    <dgm:cxn modelId="{1769EE92-157F-429D-86A5-BA6FD7849DAE}" type="presOf" srcId="{571D6BAC-159F-4AED-AF65-BA440AD7B6A9}" destId="{A7E21C5D-2852-47AF-9ED4-0633B35CC66A}" srcOrd="0" destOrd="1" presId="urn:microsoft.com/office/officeart/2005/8/layout/vList5"/>
    <dgm:cxn modelId="{63CF1FBE-8B20-4865-A743-172909EF78E0}" type="presOf" srcId="{EAF75FE1-8725-4230-9E02-78C250FD91BD}" destId="{BF96C3A3-73AC-44B1-91C3-E82FAD2F3FDC}" srcOrd="0" destOrd="0" presId="urn:microsoft.com/office/officeart/2005/8/layout/vList5"/>
    <dgm:cxn modelId="{050CB723-EE45-45A4-B0D3-9FE3E627E9C6}" type="presOf" srcId="{8B972626-1A5F-47E7-B698-9D7B6BD50815}" destId="{A7E21C5D-2852-47AF-9ED4-0633B35CC66A}" srcOrd="0" destOrd="0" presId="urn:microsoft.com/office/officeart/2005/8/layout/vList5"/>
    <dgm:cxn modelId="{320DE16D-7A5E-4052-B201-1C1D8CEC701B}" srcId="{6ACDE640-8145-46CC-86FE-F9E556443223}" destId="{DEA7949E-AF7B-4B11-899C-F256D1A1517F}" srcOrd="2" destOrd="0" parTransId="{44261518-76C6-4BFA-B0FC-2AEDC0CCE01A}" sibTransId="{80ED33E9-8CA0-496F-B0D4-C5ACE70D7495}"/>
    <dgm:cxn modelId="{6352A080-155A-4894-9F69-2F196EDFDA46}" type="presOf" srcId="{DEA7949E-AF7B-4B11-899C-F256D1A1517F}" destId="{334CDFE9-3ECD-4558-A8EC-91D4F0FFC4E8}" srcOrd="0" destOrd="2" presId="urn:microsoft.com/office/officeart/2005/8/layout/vList5"/>
    <dgm:cxn modelId="{73D01168-38D4-4DA7-92B0-409C2548C217}" srcId="{EAF75FE1-8725-4230-9E02-78C250FD91BD}" destId="{6ACDE640-8145-46CC-86FE-F9E556443223}" srcOrd="2" destOrd="0" parTransId="{F4512064-C0A4-4A3A-BE78-8023742762D5}" sibTransId="{CE5C656D-BC98-4CF1-8FE7-9646E13BFA12}"/>
    <dgm:cxn modelId="{C2F761D2-4477-4337-9200-E49DBDFB3888}" srcId="{11890300-7431-49D8-A56F-D9EF297CB23E}" destId="{EBA8B673-27D4-4F83-8253-8335EA4E3BA4}" srcOrd="3" destOrd="0" parTransId="{28F03992-EB80-4632-ADE1-7BBDF81CB743}" sibTransId="{F8D66AE8-F6B1-42B2-A8CA-A2E5D66C3EF1}"/>
    <dgm:cxn modelId="{A2746158-7FAF-4AFF-81F6-B6B62EAAEB5B}" type="presOf" srcId="{4D27DA96-C9F5-46B8-A2FB-EDB1BF88C215}" destId="{AE2A8980-2EE0-49CF-9B0C-355171233677}" srcOrd="0" destOrd="0" presId="urn:microsoft.com/office/officeart/2005/8/layout/vList5"/>
    <dgm:cxn modelId="{11270C86-3EA8-4EDA-8518-6CECFB3FA62C}" srcId="{11890300-7431-49D8-A56F-D9EF297CB23E}" destId="{8B972626-1A5F-47E7-B698-9D7B6BD50815}" srcOrd="0" destOrd="0" parTransId="{BA4DF917-5169-4FB6-8D0B-D99C71FBCB19}" sibTransId="{BAA8EE9E-3154-45CD-BC0F-DE93F4AE0259}"/>
    <dgm:cxn modelId="{54BD234A-A5B5-4129-9C91-591D14F75AAC}" type="presParOf" srcId="{BF96C3A3-73AC-44B1-91C3-E82FAD2F3FDC}" destId="{58EBBAE9-704C-4F43-8CFF-521A41C9D688}" srcOrd="0" destOrd="0" presId="urn:microsoft.com/office/officeart/2005/8/layout/vList5"/>
    <dgm:cxn modelId="{1B03CE48-66FD-4753-AF2D-799669FF2DBD}" type="presParOf" srcId="{58EBBAE9-704C-4F43-8CFF-521A41C9D688}" destId="{F381E374-5E89-4B5A-AFC5-2482033FFFE2}" srcOrd="0" destOrd="0" presId="urn:microsoft.com/office/officeart/2005/8/layout/vList5"/>
    <dgm:cxn modelId="{3A5E0EB7-3698-40F1-A011-0060236AB899}" type="presParOf" srcId="{58EBBAE9-704C-4F43-8CFF-521A41C9D688}" destId="{A7E21C5D-2852-47AF-9ED4-0633B35CC66A}" srcOrd="1" destOrd="0" presId="urn:microsoft.com/office/officeart/2005/8/layout/vList5"/>
    <dgm:cxn modelId="{8A9DCCD8-09F3-42AE-B949-AA1FB8899547}" type="presParOf" srcId="{BF96C3A3-73AC-44B1-91C3-E82FAD2F3FDC}" destId="{D5E416D5-0174-4889-99A7-7BC05F2ABE26}" srcOrd="1" destOrd="0" presId="urn:microsoft.com/office/officeart/2005/8/layout/vList5"/>
    <dgm:cxn modelId="{9A1BBACB-9E54-4D3D-A351-3FA7A397CC73}" type="presParOf" srcId="{BF96C3A3-73AC-44B1-91C3-E82FAD2F3FDC}" destId="{9BB79C16-BA68-42B6-A908-F45B9D610EE8}" srcOrd="2" destOrd="0" presId="urn:microsoft.com/office/officeart/2005/8/layout/vList5"/>
    <dgm:cxn modelId="{982B9415-7AA0-4306-8760-21A6121CBD81}" type="presParOf" srcId="{9BB79C16-BA68-42B6-A908-F45B9D610EE8}" destId="{AE2A8980-2EE0-49CF-9B0C-355171233677}" srcOrd="0" destOrd="0" presId="urn:microsoft.com/office/officeart/2005/8/layout/vList5"/>
    <dgm:cxn modelId="{F2F3BAA3-2D92-446D-B748-EEE0D2C97AD5}" type="presParOf" srcId="{9BB79C16-BA68-42B6-A908-F45B9D610EE8}" destId="{649D4514-8542-4F97-AD9F-9F594E4900A0}" srcOrd="1" destOrd="0" presId="urn:microsoft.com/office/officeart/2005/8/layout/vList5"/>
    <dgm:cxn modelId="{F404C5CA-62C8-4CDC-A060-01ABF56BAD51}" type="presParOf" srcId="{BF96C3A3-73AC-44B1-91C3-E82FAD2F3FDC}" destId="{ED14E89E-942D-4FA3-A381-2EDF28F5C1D0}" srcOrd="3" destOrd="0" presId="urn:microsoft.com/office/officeart/2005/8/layout/vList5"/>
    <dgm:cxn modelId="{9A249530-B542-44E4-8D83-29C078640504}" type="presParOf" srcId="{BF96C3A3-73AC-44B1-91C3-E82FAD2F3FDC}" destId="{4AE43530-6DF5-40DD-AC08-7CD5A6F64C88}" srcOrd="4" destOrd="0" presId="urn:microsoft.com/office/officeart/2005/8/layout/vList5"/>
    <dgm:cxn modelId="{C400F013-183B-46FC-A744-38CC29E293DD}" type="presParOf" srcId="{4AE43530-6DF5-40DD-AC08-7CD5A6F64C88}" destId="{9228195C-A167-456A-A61B-909016521B58}" srcOrd="0" destOrd="0" presId="urn:microsoft.com/office/officeart/2005/8/layout/vList5"/>
    <dgm:cxn modelId="{5562D25A-01B4-42B0-AD01-A2265C50BDD5}" type="presParOf" srcId="{4AE43530-6DF5-40DD-AC08-7CD5A6F64C88}" destId="{334CDFE9-3ECD-4558-A8EC-91D4F0FFC4E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E19198-403B-42F4-946F-6B19030563B7}" type="doc">
      <dgm:prSet loTypeId="urn:microsoft.com/office/officeart/2005/8/layout/vList6" loCatId="list" qsTypeId="urn:microsoft.com/office/officeart/2005/8/quickstyle/simple4" qsCatId="simple" csTypeId="urn:microsoft.com/office/officeart/2005/8/colors/colorful1#7" csCatId="colorful" phldr="1"/>
      <dgm:spPr/>
      <dgm:t>
        <a:bodyPr/>
        <a:lstStyle/>
        <a:p>
          <a:endParaRPr lang="en-US"/>
        </a:p>
      </dgm:t>
    </dgm:pt>
    <dgm:pt modelId="{C851F462-20F9-4226-9DF8-6666291B6E65}">
      <dgm:prSet phldrT="[Text]"/>
      <dgm:spPr/>
      <dgm:t>
        <a:bodyPr/>
        <a:lstStyle/>
        <a:p>
          <a:r>
            <a:rPr lang="ro-RO" dirty="0" smtClean="0"/>
            <a:t>2.1 Promovarea metodelor durabile de gestiune a resurselor</a:t>
          </a:r>
          <a:endParaRPr lang="en-US" dirty="0"/>
        </a:p>
      </dgm:t>
    </dgm:pt>
    <dgm:pt modelId="{01C65443-D8DA-4E35-9A59-8D32C6A96026}" type="parTrans" cxnId="{A1FD1474-2849-4735-95EC-1A597954D40F}">
      <dgm:prSet/>
      <dgm:spPr/>
      <dgm:t>
        <a:bodyPr/>
        <a:lstStyle/>
        <a:p>
          <a:endParaRPr lang="en-US"/>
        </a:p>
      </dgm:t>
    </dgm:pt>
    <dgm:pt modelId="{9EA383BE-330A-4EE0-8B0A-EC1D4F71032B}" type="sibTrans" cxnId="{A1FD1474-2849-4735-95EC-1A597954D40F}">
      <dgm:prSet/>
      <dgm:spPr/>
      <dgm:t>
        <a:bodyPr/>
        <a:lstStyle/>
        <a:p>
          <a:endParaRPr lang="en-US"/>
        </a:p>
      </dgm:t>
    </dgm:pt>
    <dgm:pt modelId="{4BD9D7D2-ED82-4557-A4F0-429C4B742E2C}">
      <dgm:prSet phldrT="[Text]"/>
      <dgm:spPr/>
      <dgm:t>
        <a:bodyPr/>
        <a:lstStyle/>
        <a:p>
          <a:r>
            <a:rPr lang="ro-RO" dirty="0" smtClean="0"/>
            <a:t>Sporirea disponibilității de apă pentru irigare, inclusiv prin îmbunătățirea calității resurselor acvatice existente</a:t>
          </a:r>
          <a:endParaRPr lang="en-US" dirty="0"/>
        </a:p>
      </dgm:t>
    </dgm:pt>
    <dgm:pt modelId="{822C5E62-BE97-4D74-8873-6415BB02AA48}" type="parTrans" cxnId="{E089A1D6-BC99-498E-8156-6BAE26B563DA}">
      <dgm:prSet/>
      <dgm:spPr/>
      <dgm:t>
        <a:bodyPr/>
        <a:lstStyle/>
        <a:p>
          <a:endParaRPr lang="en-US"/>
        </a:p>
      </dgm:t>
    </dgm:pt>
    <dgm:pt modelId="{D89354AB-24BF-4A01-A3E8-0ED9E6005B1F}" type="sibTrans" cxnId="{E089A1D6-BC99-498E-8156-6BAE26B563DA}">
      <dgm:prSet/>
      <dgm:spPr/>
      <dgm:t>
        <a:bodyPr/>
        <a:lstStyle/>
        <a:p>
          <a:endParaRPr lang="en-US"/>
        </a:p>
      </dgm:t>
    </dgm:pt>
    <dgm:pt modelId="{076BF931-BB4B-4EAA-A991-999EB6D5875A}">
      <dgm:prSet phldrT="[Text]"/>
      <dgm:spPr/>
      <dgm:t>
        <a:bodyPr/>
        <a:lstStyle/>
        <a:p>
          <a:r>
            <a:rPr lang="ro-RO" dirty="0" smtClean="0"/>
            <a:t>2.2 Promovarea produselor și tehnologiilor cu impact redus de mediu</a:t>
          </a:r>
          <a:endParaRPr lang="en-US" dirty="0"/>
        </a:p>
      </dgm:t>
    </dgm:pt>
    <dgm:pt modelId="{C60DC6D1-7D28-4E38-A8AA-DD0F62CEDA4C}" type="parTrans" cxnId="{2361E9B6-0129-4D10-8B0D-AA4C7B5EB3A3}">
      <dgm:prSet/>
      <dgm:spPr/>
      <dgm:t>
        <a:bodyPr/>
        <a:lstStyle/>
        <a:p>
          <a:endParaRPr lang="en-US"/>
        </a:p>
      </dgm:t>
    </dgm:pt>
    <dgm:pt modelId="{91857656-2FE1-4AD2-844A-688E1108A0DE}" type="sibTrans" cxnId="{2361E9B6-0129-4D10-8B0D-AA4C7B5EB3A3}">
      <dgm:prSet/>
      <dgm:spPr/>
      <dgm:t>
        <a:bodyPr/>
        <a:lstStyle/>
        <a:p>
          <a:endParaRPr lang="en-US"/>
        </a:p>
      </dgm:t>
    </dgm:pt>
    <dgm:pt modelId="{371C82D4-CDBA-4855-B284-2D4EEB0284AB}">
      <dgm:prSet phldrT="[Text]"/>
      <dgm:spPr/>
      <dgm:t>
        <a:bodyPr/>
        <a:lstStyle/>
        <a:p>
          <a:r>
            <a:rPr lang="ro-RO" dirty="0" smtClean="0"/>
            <a:t>Agricultura organică</a:t>
          </a:r>
          <a:endParaRPr lang="en-US" dirty="0"/>
        </a:p>
      </dgm:t>
    </dgm:pt>
    <dgm:pt modelId="{4951EFD7-6993-4DD2-9E02-12EDDBF824A9}" type="parTrans" cxnId="{32496B37-7F1F-40ED-9823-9BE2E1B95F5A}">
      <dgm:prSet/>
      <dgm:spPr/>
      <dgm:t>
        <a:bodyPr/>
        <a:lstStyle/>
        <a:p>
          <a:endParaRPr lang="en-US"/>
        </a:p>
      </dgm:t>
    </dgm:pt>
    <dgm:pt modelId="{34867941-EF62-451D-8512-B30437E6ADFD}" type="sibTrans" cxnId="{32496B37-7F1F-40ED-9823-9BE2E1B95F5A}">
      <dgm:prSet/>
      <dgm:spPr/>
      <dgm:t>
        <a:bodyPr/>
        <a:lstStyle/>
        <a:p>
          <a:endParaRPr lang="en-US"/>
        </a:p>
      </dgm:t>
    </dgm:pt>
    <dgm:pt modelId="{28D78D47-5F6A-425B-B617-7F7E24E1F297}">
      <dgm:prSet phldrT="[Text]"/>
      <dgm:spPr/>
      <dgm:t>
        <a:bodyPr/>
        <a:lstStyle/>
        <a:p>
          <a:r>
            <a:rPr lang="ro-RO" dirty="0" smtClean="0"/>
            <a:t>Culturile energetice</a:t>
          </a:r>
          <a:endParaRPr lang="en-US" dirty="0"/>
        </a:p>
      </dgm:t>
    </dgm:pt>
    <dgm:pt modelId="{66EE06E7-69F0-426F-A270-203BAC556757}" type="parTrans" cxnId="{37EBBF44-4805-4D5D-8CD2-46B08C755029}">
      <dgm:prSet/>
      <dgm:spPr/>
      <dgm:t>
        <a:bodyPr/>
        <a:lstStyle/>
        <a:p>
          <a:endParaRPr lang="en-US"/>
        </a:p>
      </dgm:t>
    </dgm:pt>
    <dgm:pt modelId="{5217EC82-917E-4FF0-964D-808C8EB53F58}" type="sibTrans" cxnId="{37EBBF44-4805-4D5D-8CD2-46B08C755029}">
      <dgm:prSet/>
      <dgm:spPr/>
      <dgm:t>
        <a:bodyPr/>
        <a:lstStyle/>
        <a:p>
          <a:endParaRPr lang="en-US"/>
        </a:p>
      </dgm:t>
    </dgm:pt>
    <dgm:pt modelId="{3915F225-EC08-48D7-A173-083B951E1F55}">
      <dgm:prSet phldrT="[Text]"/>
      <dgm:spPr/>
      <dgm:t>
        <a:bodyPr/>
        <a:lstStyle/>
        <a:p>
          <a:r>
            <a:rPr lang="ro-RO" dirty="0" smtClean="0"/>
            <a:t>2.3 Susținerea măsurilor de adaptare la și reducere a consecințelor schimbării climei</a:t>
          </a:r>
          <a:endParaRPr lang="en-US" dirty="0"/>
        </a:p>
      </dgm:t>
    </dgm:pt>
    <dgm:pt modelId="{80D9D56D-851F-4AE4-A9CD-A0936E632BC8}" type="parTrans" cxnId="{68C294DC-9AFD-47DC-AC10-C2C70E769ABF}">
      <dgm:prSet/>
      <dgm:spPr/>
      <dgm:t>
        <a:bodyPr/>
        <a:lstStyle/>
        <a:p>
          <a:endParaRPr lang="en-US"/>
        </a:p>
      </dgm:t>
    </dgm:pt>
    <dgm:pt modelId="{52ABACB2-2FE5-43D2-9943-DAC0D05AD28F}" type="sibTrans" cxnId="{68C294DC-9AFD-47DC-AC10-C2C70E769ABF}">
      <dgm:prSet/>
      <dgm:spPr/>
      <dgm:t>
        <a:bodyPr/>
        <a:lstStyle/>
        <a:p>
          <a:endParaRPr lang="en-US"/>
        </a:p>
      </dgm:t>
    </dgm:pt>
    <dgm:pt modelId="{B47E7BDB-4115-4909-83F5-62C578E349BB}">
      <dgm:prSet phldrT="[Text]"/>
      <dgm:spPr/>
      <dgm:t>
        <a:bodyPr/>
        <a:lstStyle/>
        <a:p>
          <a:r>
            <a:rPr lang="ro-RO" dirty="0" smtClean="0"/>
            <a:t>Instrumente de gestionare a riscurilor în agricultură</a:t>
          </a:r>
          <a:endParaRPr lang="en-US" dirty="0"/>
        </a:p>
      </dgm:t>
    </dgm:pt>
    <dgm:pt modelId="{1DF370AC-BB4B-49FD-8D25-BC7AB7C18527}" type="parTrans" cxnId="{5C6179D1-C645-438B-8E4B-F303A939E163}">
      <dgm:prSet/>
      <dgm:spPr/>
      <dgm:t>
        <a:bodyPr/>
        <a:lstStyle/>
        <a:p>
          <a:endParaRPr lang="en-US"/>
        </a:p>
      </dgm:t>
    </dgm:pt>
    <dgm:pt modelId="{7DD9998C-8661-4CB0-8B4E-2181B6C88E7A}" type="sibTrans" cxnId="{5C6179D1-C645-438B-8E4B-F303A939E163}">
      <dgm:prSet/>
      <dgm:spPr/>
      <dgm:t>
        <a:bodyPr/>
        <a:lstStyle/>
        <a:p>
          <a:endParaRPr lang="en-US"/>
        </a:p>
      </dgm:t>
    </dgm:pt>
    <dgm:pt modelId="{AEBACA9F-EF0F-4FA3-A3ED-5BFFA3CF0C85}">
      <dgm:prSet phldrT="[Text]"/>
      <dgm:spPr/>
      <dgm:t>
        <a:bodyPr/>
        <a:lstStyle/>
        <a:p>
          <a:r>
            <a:rPr lang="ro-RO" dirty="0" smtClean="0"/>
            <a:t>Fondul de asigurare împotriva calamităților naturale</a:t>
          </a:r>
          <a:endParaRPr lang="en-US" dirty="0"/>
        </a:p>
      </dgm:t>
    </dgm:pt>
    <dgm:pt modelId="{8C3A97CA-591A-4195-AAEA-1146A8E72519}" type="parTrans" cxnId="{47E0633D-CCF0-4073-97CE-708366CD4A68}">
      <dgm:prSet/>
      <dgm:spPr/>
      <dgm:t>
        <a:bodyPr/>
        <a:lstStyle/>
        <a:p>
          <a:endParaRPr lang="en-US"/>
        </a:p>
      </dgm:t>
    </dgm:pt>
    <dgm:pt modelId="{80ECAB0E-7D6C-4B70-9092-FB17BD1222D1}" type="sibTrans" cxnId="{47E0633D-CCF0-4073-97CE-708366CD4A68}">
      <dgm:prSet/>
      <dgm:spPr/>
      <dgm:t>
        <a:bodyPr/>
        <a:lstStyle/>
        <a:p>
          <a:endParaRPr lang="en-US"/>
        </a:p>
      </dgm:t>
    </dgm:pt>
    <dgm:pt modelId="{89EE63A2-14F6-48F8-9DE0-3446192349FA}">
      <dgm:prSet phldrT="[Text]"/>
      <dgm:spPr/>
      <dgm:t>
        <a:bodyPr/>
        <a:lstStyle/>
        <a:p>
          <a:r>
            <a:rPr lang="ro-RO" dirty="0" smtClean="0"/>
            <a:t>Împădurirea (fâșii forestiere, convertire în fond silvic)</a:t>
          </a:r>
          <a:endParaRPr lang="en-US" dirty="0"/>
        </a:p>
      </dgm:t>
    </dgm:pt>
    <dgm:pt modelId="{873A11EF-A41E-4445-9AB7-FDD4C114B599}" type="parTrans" cxnId="{9ABBD1C4-7C14-4C02-8262-48EE1FE48521}">
      <dgm:prSet/>
      <dgm:spPr/>
      <dgm:t>
        <a:bodyPr/>
        <a:lstStyle/>
        <a:p>
          <a:endParaRPr lang="en-US"/>
        </a:p>
      </dgm:t>
    </dgm:pt>
    <dgm:pt modelId="{55055A07-C9E0-4CCD-B3FA-9C3AC4A42886}" type="sibTrans" cxnId="{9ABBD1C4-7C14-4C02-8262-48EE1FE48521}">
      <dgm:prSet/>
      <dgm:spPr/>
      <dgm:t>
        <a:bodyPr/>
        <a:lstStyle/>
        <a:p>
          <a:endParaRPr lang="en-US"/>
        </a:p>
      </dgm:t>
    </dgm:pt>
    <dgm:pt modelId="{1BC731A9-B02F-4536-9C72-C9E400367E39}" type="pres">
      <dgm:prSet presAssocID="{10E19198-403B-42F4-946F-6B19030563B7}" presName="Name0" presStyleCnt="0">
        <dgm:presLayoutVars>
          <dgm:dir/>
          <dgm:animLvl val="lvl"/>
          <dgm:resizeHandles/>
        </dgm:presLayoutVars>
      </dgm:prSet>
      <dgm:spPr/>
      <dgm:t>
        <a:bodyPr/>
        <a:lstStyle/>
        <a:p>
          <a:endParaRPr lang="en-US"/>
        </a:p>
      </dgm:t>
    </dgm:pt>
    <dgm:pt modelId="{B987355D-BD6F-4933-9E94-091C1D764163}" type="pres">
      <dgm:prSet presAssocID="{C851F462-20F9-4226-9DF8-6666291B6E65}" presName="linNode" presStyleCnt="0"/>
      <dgm:spPr/>
    </dgm:pt>
    <dgm:pt modelId="{8188D16C-9C87-4DDC-ACD5-309379E9E385}" type="pres">
      <dgm:prSet presAssocID="{C851F462-20F9-4226-9DF8-6666291B6E65}" presName="parentShp" presStyleLbl="node1" presStyleIdx="0" presStyleCnt="3" custLinFactNeighborY="-11429">
        <dgm:presLayoutVars>
          <dgm:bulletEnabled val="1"/>
        </dgm:presLayoutVars>
      </dgm:prSet>
      <dgm:spPr/>
      <dgm:t>
        <a:bodyPr/>
        <a:lstStyle/>
        <a:p>
          <a:endParaRPr lang="en-US"/>
        </a:p>
      </dgm:t>
    </dgm:pt>
    <dgm:pt modelId="{EB1BD158-A672-4FE2-B21E-BF5853DD9C9B}" type="pres">
      <dgm:prSet presAssocID="{C851F462-20F9-4226-9DF8-6666291B6E65}" presName="childShp" presStyleLbl="bgAccFollowNode1" presStyleIdx="0" presStyleCnt="3">
        <dgm:presLayoutVars>
          <dgm:bulletEnabled val="1"/>
        </dgm:presLayoutVars>
      </dgm:prSet>
      <dgm:spPr/>
      <dgm:t>
        <a:bodyPr/>
        <a:lstStyle/>
        <a:p>
          <a:endParaRPr lang="en-US"/>
        </a:p>
      </dgm:t>
    </dgm:pt>
    <dgm:pt modelId="{512B1B58-5800-492A-AFB4-B4172CEB32B4}" type="pres">
      <dgm:prSet presAssocID="{9EA383BE-330A-4EE0-8B0A-EC1D4F71032B}" presName="spacing" presStyleCnt="0"/>
      <dgm:spPr/>
    </dgm:pt>
    <dgm:pt modelId="{1247912B-468A-4427-8922-2858EBEAAA33}" type="pres">
      <dgm:prSet presAssocID="{076BF931-BB4B-4EAA-A991-999EB6D5875A}" presName="linNode" presStyleCnt="0"/>
      <dgm:spPr/>
    </dgm:pt>
    <dgm:pt modelId="{09807A77-877D-4BD1-8550-4C77F979CEDA}" type="pres">
      <dgm:prSet presAssocID="{076BF931-BB4B-4EAA-A991-999EB6D5875A}" presName="parentShp" presStyleLbl="node1" presStyleIdx="1" presStyleCnt="3">
        <dgm:presLayoutVars>
          <dgm:bulletEnabled val="1"/>
        </dgm:presLayoutVars>
      </dgm:prSet>
      <dgm:spPr/>
      <dgm:t>
        <a:bodyPr/>
        <a:lstStyle/>
        <a:p>
          <a:endParaRPr lang="en-US"/>
        </a:p>
      </dgm:t>
    </dgm:pt>
    <dgm:pt modelId="{DB0591A0-3C5D-46D0-A7B2-7E77B7E8365B}" type="pres">
      <dgm:prSet presAssocID="{076BF931-BB4B-4EAA-A991-999EB6D5875A}" presName="childShp" presStyleLbl="bgAccFollowNode1" presStyleIdx="1" presStyleCnt="3">
        <dgm:presLayoutVars>
          <dgm:bulletEnabled val="1"/>
        </dgm:presLayoutVars>
      </dgm:prSet>
      <dgm:spPr/>
      <dgm:t>
        <a:bodyPr/>
        <a:lstStyle/>
        <a:p>
          <a:endParaRPr lang="en-US"/>
        </a:p>
      </dgm:t>
    </dgm:pt>
    <dgm:pt modelId="{0FF12B91-C3D8-4865-9878-3C2878B6C205}" type="pres">
      <dgm:prSet presAssocID="{91857656-2FE1-4AD2-844A-688E1108A0DE}" presName="spacing" presStyleCnt="0"/>
      <dgm:spPr/>
    </dgm:pt>
    <dgm:pt modelId="{BB041A5D-3274-4710-A35C-1941699750E6}" type="pres">
      <dgm:prSet presAssocID="{3915F225-EC08-48D7-A173-083B951E1F55}" presName="linNode" presStyleCnt="0"/>
      <dgm:spPr/>
    </dgm:pt>
    <dgm:pt modelId="{C91B8DFF-CDBC-44E7-ADB5-48C8C7C5EE0D}" type="pres">
      <dgm:prSet presAssocID="{3915F225-EC08-48D7-A173-083B951E1F55}" presName="parentShp" presStyleLbl="node1" presStyleIdx="2" presStyleCnt="3">
        <dgm:presLayoutVars>
          <dgm:bulletEnabled val="1"/>
        </dgm:presLayoutVars>
      </dgm:prSet>
      <dgm:spPr/>
      <dgm:t>
        <a:bodyPr/>
        <a:lstStyle/>
        <a:p>
          <a:endParaRPr lang="en-US"/>
        </a:p>
      </dgm:t>
    </dgm:pt>
    <dgm:pt modelId="{DD1731A2-63A3-41CD-A7C8-19BA8EBC1F57}" type="pres">
      <dgm:prSet presAssocID="{3915F225-EC08-48D7-A173-083B951E1F55}" presName="childShp" presStyleLbl="bgAccFollowNode1" presStyleIdx="2" presStyleCnt="3">
        <dgm:presLayoutVars>
          <dgm:bulletEnabled val="1"/>
        </dgm:presLayoutVars>
      </dgm:prSet>
      <dgm:spPr/>
      <dgm:t>
        <a:bodyPr/>
        <a:lstStyle/>
        <a:p>
          <a:endParaRPr lang="en-US"/>
        </a:p>
      </dgm:t>
    </dgm:pt>
  </dgm:ptLst>
  <dgm:cxnLst>
    <dgm:cxn modelId="{32496B37-7F1F-40ED-9823-9BE2E1B95F5A}" srcId="{076BF931-BB4B-4EAA-A991-999EB6D5875A}" destId="{371C82D4-CDBA-4855-B284-2D4EEB0284AB}" srcOrd="0" destOrd="0" parTransId="{4951EFD7-6993-4DD2-9E02-12EDDBF824A9}" sibTransId="{34867941-EF62-451D-8512-B30437E6ADFD}"/>
    <dgm:cxn modelId="{70D9F749-8653-42BD-8EE4-A0FF12188E5E}" type="presOf" srcId="{C851F462-20F9-4226-9DF8-6666291B6E65}" destId="{8188D16C-9C87-4DDC-ACD5-309379E9E385}" srcOrd="0" destOrd="0" presId="urn:microsoft.com/office/officeart/2005/8/layout/vList6"/>
    <dgm:cxn modelId="{E48A1255-9C16-4713-A4F8-4565620D81A0}" type="presOf" srcId="{AEBACA9F-EF0F-4FA3-A3ED-5BFFA3CF0C85}" destId="{DD1731A2-63A3-41CD-A7C8-19BA8EBC1F57}" srcOrd="0" destOrd="1" presId="urn:microsoft.com/office/officeart/2005/8/layout/vList6"/>
    <dgm:cxn modelId="{E089A1D6-BC99-498E-8156-6BAE26B563DA}" srcId="{C851F462-20F9-4226-9DF8-6666291B6E65}" destId="{4BD9D7D2-ED82-4557-A4F0-429C4B742E2C}" srcOrd="0" destOrd="0" parTransId="{822C5E62-BE97-4D74-8873-6415BB02AA48}" sibTransId="{D89354AB-24BF-4A01-A3E8-0ED9E6005B1F}"/>
    <dgm:cxn modelId="{5C6179D1-C645-438B-8E4B-F303A939E163}" srcId="{3915F225-EC08-48D7-A173-083B951E1F55}" destId="{B47E7BDB-4115-4909-83F5-62C578E349BB}" srcOrd="0" destOrd="0" parTransId="{1DF370AC-BB4B-49FD-8D25-BC7AB7C18527}" sibTransId="{7DD9998C-8661-4CB0-8B4E-2181B6C88E7A}"/>
    <dgm:cxn modelId="{08319509-F1F2-4BC7-987F-181F956F5053}" type="presOf" srcId="{4BD9D7D2-ED82-4557-A4F0-429C4B742E2C}" destId="{EB1BD158-A672-4FE2-B21E-BF5853DD9C9B}" srcOrd="0" destOrd="0" presId="urn:microsoft.com/office/officeart/2005/8/layout/vList6"/>
    <dgm:cxn modelId="{68C294DC-9AFD-47DC-AC10-C2C70E769ABF}" srcId="{10E19198-403B-42F4-946F-6B19030563B7}" destId="{3915F225-EC08-48D7-A173-083B951E1F55}" srcOrd="2" destOrd="0" parTransId="{80D9D56D-851F-4AE4-A9CD-A0936E632BC8}" sibTransId="{52ABACB2-2FE5-43D2-9943-DAC0D05AD28F}"/>
    <dgm:cxn modelId="{64252B16-B752-4721-86C6-F4933CFF7B66}" type="presOf" srcId="{10E19198-403B-42F4-946F-6B19030563B7}" destId="{1BC731A9-B02F-4536-9C72-C9E400367E39}" srcOrd="0" destOrd="0" presId="urn:microsoft.com/office/officeart/2005/8/layout/vList6"/>
    <dgm:cxn modelId="{E52F8EC5-8467-4D12-9A36-B559FEDF2E24}" type="presOf" srcId="{076BF931-BB4B-4EAA-A991-999EB6D5875A}" destId="{09807A77-877D-4BD1-8550-4C77F979CEDA}" srcOrd="0" destOrd="0" presId="urn:microsoft.com/office/officeart/2005/8/layout/vList6"/>
    <dgm:cxn modelId="{2361E9B6-0129-4D10-8B0D-AA4C7B5EB3A3}" srcId="{10E19198-403B-42F4-946F-6B19030563B7}" destId="{076BF931-BB4B-4EAA-A991-999EB6D5875A}" srcOrd="1" destOrd="0" parTransId="{C60DC6D1-7D28-4E38-A8AA-DD0F62CEDA4C}" sibTransId="{91857656-2FE1-4AD2-844A-688E1108A0DE}"/>
    <dgm:cxn modelId="{A1FD1474-2849-4735-95EC-1A597954D40F}" srcId="{10E19198-403B-42F4-946F-6B19030563B7}" destId="{C851F462-20F9-4226-9DF8-6666291B6E65}" srcOrd="0" destOrd="0" parTransId="{01C65443-D8DA-4E35-9A59-8D32C6A96026}" sibTransId="{9EA383BE-330A-4EE0-8B0A-EC1D4F71032B}"/>
    <dgm:cxn modelId="{79ACAA14-691A-402E-91A9-B171DEC8CAD8}" type="presOf" srcId="{28D78D47-5F6A-425B-B617-7F7E24E1F297}" destId="{DB0591A0-3C5D-46D0-A7B2-7E77B7E8365B}" srcOrd="0" destOrd="1" presId="urn:microsoft.com/office/officeart/2005/8/layout/vList6"/>
    <dgm:cxn modelId="{47E0633D-CCF0-4073-97CE-708366CD4A68}" srcId="{3915F225-EC08-48D7-A173-083B951E1F55}" destId="{AEBACA9F-EF0F-4FA3-A3ED-5BFFA3CF0C85}" srcOrd="1" destOrd="0" parTransId="{8C3A97CA-591A-4195-AAEA-1146A8E72519}" sibTransId="{80ECAB0E-7D6C-4B70-9092-FB17BD1222D1}"/>
    <dgm:cxn modelId="{727FF8CF-97D3-4366-BF85-CD623ACE5FEF}" type="presOf" srcId="{B47E7BDB-4115-4909-83F5-62C578E349BB}" destId="{DD1731A2-63A3-41CD-A7C8-19BA8EBC1F57}" srcOrd="0" destOrd="0" presId="urn:microsoft.com/office/officeart/2005/8/layout/vList6"/>
    <dgm:cxn modelId="{CC436C64-3962-4CE6-8C03-D007B464122E}" type="presOf" srcId="{3915F225-EC08-48D7-A173-083B951E1F55}" destId="{C91B8DFF-CDBC-44E7-ADB5-48C8C7C5EE0D}" srcOrd="0" destOrd="0" presId="urn:microsoft.com/office/officeart/2005/8/layout/vList6"/>
    <dgm:cxn modelId="{37EBBF44-4805-4D5D-8CD2-46B08C755029}" srcId="{076BF931-BB4B-4EAA-A991-999EB6D5875A}" destId="{28D78D47-5F6A-425B-B617-7F7E24E1F297}" srcOrd="1" destOrd="0" parTransId="{66EE06E7-69F0-426F-A270-203BAC556757}" sibTransId="{5217EC82-917E-4FF0-964D-808C8EB53F58}"/>
    <dgm:cxn modelId="{5C00D6C4-3274-4D22-9E0C-2DE611755003}" type="presOf" srcId="{89EE63A2-14F6-48F8-9DE0-3446192349FA}" destId="{DB0591A0-3C5D-46D0-A7B2-7E77B7E8365B}" srcOrd="0" destOrd="2" presId="urn:microsoft.com/office/officeart/2005/8/layout/vList6"/>
    <dgm:cxn modelId="{9ABBD1C4-7C14-4C02-8262-48EE1FE48521}" srcId="{076BF931-BB4B-4EAA-A991-999EB6D5875A}" destId="{89EE63A2-14F6-48F8-9DE0-3446192349FA}" srcOrd="2" destOrd="0" parTransId="{873A11EF-A41E-4445-9AB7-FDD4C114B599}" sibTransId="{55055A07-C9E0-4CCD-B3FA-9C3AC4A42886}"/>
    <dgm:cxn modelId="{8E11A1EF-5143-4796-B071-00C94191D640}" type="presOf" srcId="{371C82D4-CDBA-4855-B284-2D4EEB0284AB}" destId="{DB0591A0-3C5D-46D0-A7B2-7E77B7E8365B}" srcOrd="0" destOrd="0" presId="urn:microsoft.com/office/officeart/2005/8/layout/vList6"/>
    <dgm:cxn modelId="{674A3006-4076-4D00-9F62-355B66556161}" type="presParOf" srcId="{1BC731A9-B02F-4536-9C72-C9E400367E39}" destId="{B987355D-BD6F-4933-9E94-091C1D764163}" srcOrd="0" destOrd="0" presId="urn:microsoft.com/office/officeart/2005/8/layout/vList6"/>
    <dgm:cxn modelId="{7D310D55-4A8E-476A-B201-4BEF55D0A316}" type="presParOf" srcId="{B987355D-BD6F-4933-9E94-091C1D764163}" destId="{8188D16C-9C87-4DDC-ACD5-309379E9E385}" srcOrd="0" destOrd="0" presId="urn:microsoft.com/office/officeart/2005/8/layout/vList6"/>
    <dgm:cxn modelId="{AD1AA5EA-A74B-4E51-A4D0-B07813973604}" type="presParOf" srcId="{B987355D-BD6F-4933-9E94-091C1D764163}" destId="{EB1BD158-A672-4FE2-B21E-BF5853DD9C9B}" srcOrd="1" destOrd="0" presId="urn:microsoft.com/office/officeart/2005/8/layout/vList6"/>
    <dgm:cxn modelId="{DFC6692F-2E53-4BF6-9A47-B8CCCB6D9F97}" type="presParOf" srcId="{1BC731A9-B02F-4536-9C72-C9E400367E39}" destId="{512B1B58-5800-492A-AFB4-B4172CEB32B4}" srcOrd="1" destOrd="0" presId="urn:microsoft.com/office/officeart/2005/8/layout/vList6"/>
    <dgm:cxn modelId="{34C19258-393A-476B-A68F-A81BA48EBAAE}" type="presParOf" srcId="{1BC731A9-B02F-4536-9C72-C9E400367E39}" destId="{1247912B-468A-4427-8922-2858EBEAAA33}" srcOrd="2" destOrd="0" presId="urn:microsoft.com/office/officeart/2005/8/layout/vList6"/>
    <dgm:cxn modelId="{DE30D3E7-9CE4-406C-BE85-38962F91294E}" type="presParOf" srcId="{1247912B-468A-4427-8922-2858EBEAAA33}" destId="{09807A77-877D-4BD1-8550-4C77F979CEDA}" srcOrd="0" destOrd="0" presId="urn:microsoft.com/office/officeart/2005/8/layout/vList6"/>
    <dgm:cxn modelId="{8472C77E-A530-4E2B-9904-1CFFB3CCFBF5}" type="presParOf" srcId="{1247912B-468A-4427-8922-2858EBEAAA33}" destId="{DB0591A0-3C5D-46D0-A7B2-7E77B7E8365B}" srcOrd="1" destOrd="0" presId="urn:microsoft.com/office/officeart/2005/8/layout/vList6"/>
    <dgm:cxn modelId="{8AED0DEA-C4E8-4875-8E27-B6B722079BF8}" type="presParOf" srcId="{1BC731A9-B02F-4536-9C72-C9E400367E39}" destId="{0FF12B91-C3D8-4865-9878-3C2878B6C205}" srcOrd="3" destOrd="0" presId="urn:microsoft.com/office/officeart/2005/8/layout/vList6"/>
    <dgm:cxn modelId="{5FDB8F28-1ECF-4B86-B765-B93B686E5650}" type="presParOf" srcId="{1BC731A9-B02F-4536-9C72-C9E400367E39}" destId="{BB041A5D-3274-4710-A35C-1941699750E6}" srcOrd="4" destOrd="0" presId="urn:microsoft.com/office/officeart/2005/8/layout/vList6"/>
    <dgm:cxn modelId="{E1E7D763-AD20-4BB9-A776-ECDCABEE2D40}" type="presParOf" srcId="{BB041A5D-3274-4710-A35C-1941699750E6}" destId="{C91B8DFF-CDBC-44E7-ADB5-48C8C7C5EE0D}" srcOrd="0" destOrd="0" presId="urn:microsoft.com/office/officeart/2005/8/layout/vList6"/>
    <dgm:cxn modelId="{FFC527C2-A91C-4C59-A2E5-9E1B53FB9BE9}" type="presParOf" srcId="{BB041A5D-3274-4710-A35C-1941699750E6}" destId="{DD1731A2-63A3-41CD-A7C8-19BA8EBC1F57}"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0AEAD8-7ABF-4767-A442-A796E5E667A8}" type="doc">
      <dgm:prSet loTypeId="urn:microsoft.com/office/officeart/2005/8/layout/vList5" loCatId="list" qsTypeId="urn:microsoft.com/office/officeart/2005/8/quickstyle/simple5" qsCatId="simple" csTypeId="urn:microsoft.com/office/officeart/2005/8/colors/colorful1#8" csCatId="colorful" phldr="1"/>
      <dgm:spPr/>
      <dgm:t>
        <a:bodyPr/>
        <a:lstStyle/>
        <a:p>
          <a:endParaRPr lang="en-US"/>
        </a:p>
      </dgm:t>
    </dgm:pt>
    <dgm:pt modelId="{86E7B21D-7C24-4AEB-B384-010F3065179E}">
      <dgm:prSet phldrT="[Text]" custT="1"/>
      <dgm:spPr/>
      <dgm:t>
        <a:bodyPr/>
        <a:lstStyle/>
        <a:p>
          <a:r>
            <a:rPr lang="ro-RO" sz="2100" dirty="0" smtClean="0"/>
            <a:t>3.1 Susținerea investițiilor în obiecte de infrastructură și servicii, conexe întreprinderilor agricole</a:t>
          </a:r>
          <a:endParaRPr lang="en-US" sz="2100" dirty="0"/>
        </a:p>
      </dgm:t>
    </dgm:pt>
    <dgm:pt modelId="{EDC88F23-5076-473E-9F7E-4B8BDA400710}" type="parTrans" cxnId="{0255F03D-3514-4C6E-843D-6E76F6275D08}">
      <dgm:prSet/>
      <dgm:spPr/>
      <dgm:t>
        <a:bodyPr/>
        <a:lstStyle/>
        <a:p>
          <a:endParaRPr lang="en-US" sz="2100"/>
        </a:p>
      </dgm:t>
    </dgm:pt>
    <dgm:pt modelId="{2F7F89B7-5F9C-469E-8FE7-39CE786781D4}" type="sibTrans" cxnId="{0255F03D-3514-4C6E-843D-6E76F6275D08}">
      <dgm:prSet/>
      <dgm:spPr/>
      <dgm:t>
        <a:bodyPr/>
        <a:lstStyle/>
        <a:p>
          <a:endParaRPr lang="en-US" sz="2100"/>
        </a:p>
      </dgm:t>
    </dgm:pt>
    <dgm:pt modelId="{2F9CBBE1-80E4-492D-A4A0-C187359B7A95}">
      <dgm:prSet phldrT="[Text]" custT="1"/>
      <dgm:spPr/>
      <dgm:t>
        <a:bodyPr/>
        <a:lstStyle/>
        <a:p>
          <a:r>
            <a:rPr lang="ro-RO" sz="2100" dirty="0" smtClean="0"/>
            <a:t>Rețele de apă și canalizare noi și/sau renovate</a:t>
          </a:r>
          <a:endParaRPr lang="en-US" sz="2100" dirty="0"/>
        </a:p>
      </dgm:t>
    </dgm:pt>
    <dgm:pt modelId="{0EAA163C-B0BE-49CF-BA3A-CF6E47880855}" type="parTrans" cxnId="{F67404DA-B5DD-4318-B212-5340FC7CD3F4}">
      <dgm:prSet/>
      <dgm:spPr/>
      <dgm:t>
        <a:bodyPr/>
        <a:lstStyle/>
        <a:p>
          <a:endParaRPr lang="en-US" sz="2100"/>
        </a:p>
      </dgm:t>
    </dgm:pt>
    <dgm:pt modelId="{7F02C246-FB70-4830-8172-6A78C616C713}" type="sibTrans" cxnId="{F67404DA-B5DD-4318-B212-5340FC7CD3F4}">
      <dgm:prSet/>
      <dgm:spPr/>
      <dgm:t>
        <a:bodyPr/>
        <a:lstStyle/>
        <a:p>
          <a:endParaRPr lang="en-US" sz="2100"/>
        </a:p>
      </dgm:t>
    </dgm:pt>
    <dgm:pt modelId="{BCD83E53-67C2-411A-934E-2F9B4D065907}">
      <dgm:prSet phldrT="[Text]" custT="1"/>
      <dgm:spPr/>
      <dgm:t>
        <a:bodyPr/>
        <a:lstStyle/>
        <a:p>
          <a:r>
            <a:rPr lang="ro-RO" sz="2100" dirty="0" smtClean="0"/>
            <a:t>3.2 Sporirea oportunităților de angajare și surselor de venit</a:t>
          </a:r>
          <a:endParaRPr lang="en-US" sz="2100" dirty="0"/>
        </a:p>
      </dgm:t>
    </dgm:pt>
    <dgm:pt modelId="{F9980D45-DA10-4ABE-829C-D87BE0770FC5}" type="parTrans" cxnId="{BB63894B-8AE0-4B2C-8A50-1E55FC3697F3}">
      <dgm:prSet/>
      <dgm:spPr/>
      <dgm:t>
        <a:bodyPr/>
        <a:lstStyle/>
        <a:p>
          <a:endParaRPr lang="en-US" sz="2100"/>
        </a:p>
      </dgm:t>
    </dgm:pt>
    <dgm:pt modelId="{149782CB-AB6F-417A-820B-9A89E6ED5DCA}" type="sibTrans" cxnId="{BB63894B-8AE0-4B2C-8A50-1E55FC3697F3}">
      <dgm:prSet/>
      <dgm:spPr/>
      <dgm:t>
        <a:bodyPr/>
        <a:lstStyle/>
        <a:p>
          <a:endParaRPr lang="en-US" sz="2100"/>
        </a:p>
      </dgm:t>
    </dgm:pt>
    <dgm:pt modelId="{C849436A-A5A9-4436-8476-ECA021749271}">
      <dgm:prSet phldrT="[Text]" custT="1"/>
      <dgm:spPr/>
      <dgm:t>
        <a:bodyPr/>
        <a:lstStyle/>
        <a:p>
          <a:r>
            <a:rPr lang="ro-RO" sz="2100" dirty="0" smtClean="0"/>
            <a:t>Servicii de turism agricol noi sau extinse, auxiliare activității agricole</a:t>
          </a:r>
          <a:endParaRPr lang="en-US" sz="2100" dirty="0"/>
        </a:p>
      </dgm:t>
    </dgm:pt>
    <dgm:pt modelId="{11B4AEC3-F8FE-42C1-B642-000DDCC0B135}" type="parTrans" cxnId="{383282C0-E498-4F81-9249-2B0D3AACB263}">
      <dgm:prSet/>
      <dgm:spPr/>
      <dgm:t>
        <a:bodyPr/>
        <a:lstStyle/>
        <a:p>
          <a:endParaRPr lang="en-US" sz="2100"/>
        </a:p>
      </dgm:t>
    </dgm:pt>
    <dgm:pt modelId="{7406EE12-9ACD-4DB3-81EB-7E4441414B22}" type="sibTrans" cxnId="{383282C0-E498-4F81-9249-2B0D3AACB263}">
      <dgm:prSet/>
      <dgm:spPr/>
      <dgm:t>
        <a:bodyPr/>
        <a:lstStyle/>
        <a:p>
          <a:endParaRPr lang="en-US" sz="2100"/>
        </a:p>
      </dgm:t>
    </dgm:pt>
    <dgm:pt modelId="{A4FB56B6-367D-47E3-B116-7635076C19BC}">
      <dgm:prSet phldrT="[Text]" custT="1"/>
      <dgm:spPr/>
      <dgm:t>
        <a:bodyPr/>
        <a:lstStyle/>
        <a:p>
          <a:r>
            <a:rPr lang="ro-RO" sz="2100" dirty="0" smtClean="0"/>
            <a:t>3.3 Stimularea participării comunităților locale în dezvoltarea infrastructurii</a:t>
          </a:r>
          <a:endParaRPr lang="en-US" sz="2100" dirty="0"/>
        </a:p>
      </dgm:t>
    </dgm:pt>
    <dgm:pt modelId="{94B49760-00AE-4918-98FB-15126388D124}" type="parTrans" cxnId="{3E613544-25D2-443C-B3CE-6B8EF975F990}">
      <dgm:prSet/>
      <dgm:spPr/>
      <dgm:t>
        <a:bodyPr/>
        <a:lstStyle/>
        <a:p>
          <a:endParaRPr lang="en-US" sz="2100"/>
        </a:p>
      </dgm:t>
    </dgm:pt>
    <dgm:pt modelId="{95042C56-506A-47F4-9FE1-DB2AF4A9C308}" type="sibTrans" cxnId="{3E613544-25D2-443C-B3CE-6B8EF975F990}">
      <dgm:prSet/>
      <dgm:spPr/>
      <dgm:t>
        <a:bodyPr/>
        <a:lstStyle/>
        <a:p>
          <a:endParaRPr lang="en-US" sz="2100"/>
        </a:p>
      </dgm:t>
    </dgm:pt>
    <dgm:pt modelId="{175BDA26-8E0B-4CCA-968F-C424B2D60927}">
      <dgm:prSet phldrT="[Text]" custT="1"/>
      <dgm:spPr/>
      <dgm:t>
        <a:bodyPr/>
        <a:lstStyle/>
        <a:p>
          <a:r>
            <a:rPr lang="ro-RO" sz="2100" dirty="0" smtClean="0"/>
            <a:t>Obiecte cu destinație socială </a:t>
          </a:r>
          <a:endParaRPr lang="en-US" sz="2100" dirty="0"/>
        </a:p>
      </dgm:t>
    </dgm:pt>
    <dgm:pt modelId="{E5897603-BD89-4C80-8869-06E54AA4B9FB}" type="parTrans" cxnId="{AAB46D07-D57F-4B9B-92DC-2BB5BF6DF111}">
      <dgm:prSet/>
      <dgm:spPr/>
      <dgm:t>
        <a:bodyPr/>
        <a:lstStyle/>
        <a:p>
          <a:endParaRPr lang="en-US" sz="2100"/>
        </a:p>
      </dgm:t>
    </dgm:pt>
    <dgm:pt modelId="{EBD30554-AA90-42A7-8A04-34E9A707B7D6}" type="sibTrans" cxnId="{AAB46D07-D57F-4B9B-92DC-2BB5BF6DF111}">
      <dgm:prSet/>
      <dgm:spPr/>
      <dgm:t>
        <a:bodyPr/>
        <a:lstStyle/>
        <a:p>
          <a:endParaRPr lang="en-US" sz="2100"/>
        </a:p>
      </dgm:t>
    </dgm:pt>
    <dgm:pt modelId="{FC0E237A-A1D4-4EEE-BFAA-95E462C5DB2C}">
      <dgm:prSet phldrT="[Text]" custT="1"/>
      <dgm:spPr/>
      <dgm:t>
        <a:bodyPr/>
        <a:lstStyle/>
        <a:p>
          <a:r>
            <a:rPr lang="ro-RO" sz="2100" dirty="0" smtClean="0"/>
            <a:t>Obiecte cu destinație comunitară (terenuri de joc, parcuri)</a:t>
          </a:r>
          <a:endParaRPr lang="en-US" sz="2100" dirty="0"/>
        </a:p>
      </dgm:t>
    </dgm:pt>
    <dgm:pt modelId="{2FB5A486-8294-49CE-ADBD-2ED15C25520F}" type="parTrans" cxnId="{EEDA02B9-2496-4AD5-B0A1-3CDBC9CB2C79}">
      <dgm:prSet/>
      <dgm:spPr/>
      <dgm:t>
        <a:bodyPr/>
        <a:lstStyle/>
        <a:p>
          <a:endParaRPr lang="en-US" sz="2100"/>
        </a:p>
      </dgm:t>
    </dgm:pt>
    <dgm:pt modelId="{CBC4B2E0-51D7-40FA-AB51-D959B27AF0B4}" type="sibTrans" cxnId="{EEDA02B9-2496-4AD5-B0A1-3CDBC9CB2C79}">
      <dgm:prSet/>
      <dgm:spPr/>
      <dgm:t>
        <a:bodyPr/>
        <a:lstStyle/>
        <a:p>
          <a:endParaRPr lang="en-US" sz="2100"/>
        </a:p>
      </dgm:t>
    </dgm:pt>
    <dgm:pt modelId="{4B5918D0-624D-4DF1-8C80-46ACE196A589}">
      <dgm:prSet phldrT="[Text]" custT="1"/>
      <dgm:spPr/>
      <dgm:t>
        <a:bodyPr/>
        <a:lstStyle/>
        <a:p>
          <a:r>
            <a:rPr lang="ro-RO" sz="2100" dirty="0" smtClean="0"/>
            <a:t>Drumuri locale noi și/sau renovate</a:t>
          </a:r>
          <a:endParaRPr lang="en-US" sz="2100" dirty="0"/>
        </a:p>
      </dgm:t>
    </dgm:pt>
    <dgm:pt modelId="{67AD9AF9-DBA8-4B07-98A6-B6C3AB2FBB53}" type="parTrans" cxnId="{2DACA04C-D2C1-429E-804B-13557AF4E69D}">
      <dgm:prSet/>
      <dgm:spPr/>
      <dgm:t>
        <a:bodyPr/>
        <a:lstStyle/>
        <a:p>
          <a:endParaRPr lang="en-US" sz="2100"/>
        </a:p>
      </dgm:t>
    </dgm:pt>
    <dgm:pt modelId="{8EC47BBC-F28F-431B-BC87-A365B53B7A93}" type="sibTrans" cxnId="{2DACA04C-D2C1-429E-804B-13557AF4E69D}">
      <dgm:prSet/>
      <dgm:spPr/>
      <dgm:t>
        <a:bodyPr/>
        <a:lstStyle/>
        <a:p>
          <a:endParaRPr lang="en-US" sz="2100"/>
        </a:p>
      </dgm:t>
    </dgm:pt>
    <dgm:pt modelId="{EFBD9F71-0D3A-4796-9CF6-48FF6CB1352A}">
      <dgm:prSet phldrT="[Text]" custT="1"/>
      <dgm:spPr/>
      <dgm:t>
        <a:bodyPr/>
        <a:lstStyle/>
        <a:p>
          <a:r>
            <a:rPr lang="ro-RO" sz="2100" dirty="0" smtClean="0"/>
            <a:t>Rețele electrice noi și/sau renovate</a:t>
          </a:r>
          <a:endParaRPr lang="en-US" sz="2100" dirty="0"/>
        </a:p>
      </dgm:t>
    </dgm:pt>
    <dgm:pt modelId="{6D4BEABA-BDB6-4AA8-972B-9B938301A339}" type="parTrans" cxnId="{7EE1C5F6-1563-4E8F-B485-7D1FB5C52679}">
      <dgm:prSet/>
      <dgm:spPr/>
      <dgm:t>
        <a:bodyPr/>
        <a:lstStyle/>
        <a:p>
          <a:endParaRPr lang="en-US" sz="2100"/>
        </a:p>
      </dgm:t>
    </dgm:pt>
    <dgm:pt modelId="{D544CDEA-53D6-4506-9514-6988EA0D5963}" type="sibTrans" cxnId="{7EE1C5F6-1563-4E8F-B485-7D1FB5C52679}">
      <dgm:prSet/>
      <dgm:spPr/>
      <dgm:t>
        <a:bodyPr/>
        <a:lstStyle/>
        <a:p>
          <a:endParaRPr lang="en-US" sz="2100"/>
        </a:p>
      </dgm:t>
    </dgm:pt>
    <dgm:pt modelId="{56849460-DB3B-4F25-BB32-9472180F6B3B}">
      <dgm:prSet phldrT="[Text]" custT="1"/>
      <dgm:spPr/>
      <dgm:t>
        <a:bodyPr/>
        <a:lstStyle/>
        <a:p>
          <a:r>
            <a:rPr lang="ro-RO" sz="2100" dirty="0" smtClean="0"/>
            <a:t>Întreprinderi mici non-agricole noi sau extinse, auxiliare activității agricole de bază</a:t>
          </a:r>
          <a:endParaRPr lang="en-US" sz="2100" dirty="0"/>
        </a:p>
      </dgm:t>
    </dgm:pt>
    <dgm:pt modelId="{364B15E1-5B1F-46DD-9C68-8DB6A13AC7B1}" type="parTrans" cxnId="{6EA8B4B7-4369-4DA1-BD54-2ADFCDDFD074}">
      <dgm:prSet/>
      <dgm:spPr/>
      <dgm:t>
        <a:bodyPr/>
        <a:lstStyle/>
        <a:p>
          <a:endParaRPr lang="en-US" sz="2100"/>
        </a:p>
      </dgm:t>
    </dgm:pt>
    <dgm:pt modelId="{AFCC1AA1-6B43-4979-9030-5C5AFF5FD4C0}" type="sibTrans" cxnId="{6EA8B4B7-4369-4DA1-BD54-2ADFCDDFD074}">
      <dgm:prSet/>
      <dgm:spPr/>
      <dgm:t>
        <a:bodyPr/>
        <a:lstStyle/>
        <a:p>
          <a:endParaRPr lang="en-US" sz="2100"/>
        </a:p>
      </dgm:t>
    </dgm:pt>
    <dgm:pt modelId="{C67C71F9-9081-483A-B40A-345CF94C38A8}">
      <dgm:prSet phldrT="[Text]" custT="1"/>
      <dgm:spPr/>
      <dgm:t>
        <a:bodyPr/>
        <a:lstStyle/>
        <a:p>
          <a:r>
            <a:rPr lang="ro-RO" sz="2100" dirty="0" smtClean="0"/>
            <a:t>Obiecte cu destinație culturală</a:t>
          </a:r>
          <a:endParaRPr lang="en-US" sz="2100" dirty="0"/>
        </a:p>
      </dgm:t>
    </dgm:pt>
    <dgm:pt modelId="{17176346-53D5-4311-8F01-409A80A1D22E}" type="parTrans" cxnId="{D03E227B-4F2B-4D68-9371-881AF99ABD95}">
      <dgm:prSet/>
      <dgm:spPr/>
      <dgm:t>
        <a:bodyPr/>
        <a:lstStyle/>
        <a:p>
          <a:endParaRPr lang="en-US"/>
        </a:p>
      </dgm:t>
    </dgm:pt>
    <dgm:pt modelId="{6179F96D-331E-4889-9E42-DE78FF4F0DC6}" type="sibTrans" cxnId="{D03E227B-4F2B-4D68-9371-881AF99ABD95}">
      <dgm:prSet/>
      <dgm:spPr/>
      <dgm:t>
        <a:bodyPr/>
        <a:lstStyle/>
        <a:p>
          <a:endParaRPr lang="en-US"/>
        </a:p>
      </dgm:t>
    </dgm:pt>
    <dgm:pt modelId="{C5F3000C-C916-4FC3-92AE-8DF63546AA12}" type="pres">
      <dgm:prSet presAssocID="{AC0AEAD8-7ABF-4767-A442-A796E5E667A8}" presName="Name0" presStyleCnt="0">
        <dgm:presLayoutVars>
          <dgm:dir/>
          <dgm:animLvl val="lvl"/>
          <dgm:resizeHandles val="exact"/>
        </dgm:presLayoutVars>
      </dgm:prSet>
      <dgm:spPr/>
      <dgm:t>
        <a:bodyPr/>
        <a:lstStyle/>
        <a:p>
          <a:endParaRPr lang="en-US"/>
        </a:p>
      </dgm:t>
    </dgm:pt>
    <dgm:pt modelId="{D3CCF6A4-CAE6-432F-8928-64809FDBDF1F}" type="pres">
      <dgm:prSet presAssocID="{86E7B21D-7C24-4AEB-B384-010F3065179E}" presName="linNode" presStyleCnt="0"/>
      <dgm:spPr/>
    </dgm:pt>
    <dgm:pt modelId="{A3452D10-BE69-41BD-B864-4CA43D25A6E2}" type="pres">
      <dgm:prSet presAssocID="{86E7B21D-7C24-4AEB-B384-010F3065179E}" presName="parentText" presStyleLbl="node1" presStyleIdx="0" presStyleCnt="3">
        <dgm:presLayoutVars>
          <dgm:chMax val="1"/>
          <dgm:bulletEnabled val="1"/>
        </dgm:presLayoutVars>
      </dgm:prSet>
      <dgm:spPr/>
      <dgm:t>
        <a:bodyPr/>
        <a:lstStyle/>
        <a:p>
          <a:endParaRPr lang="en-US"/>
        </a:p>
      </dgm:t>
    </dgm:pt>
    <dgm:pt modelId="{EBFD23BA-0D47-400E-A70B-E90FEFADC264}" type="pres">
      <dgm:prSet presAssocID="{86E7B21D-7C24-4AEB-B384-010F3065179E}" presName="descendantText" presStyleLbl="alignAccFollowNode1" presStyleIdx="0" presStyleCnt="3">
        <dgm:presLayoutVars>
          <dgm:bulletEnabled val="1"/>
        </dgm:presLayoutVars>
      </dgm:prSet>
      <dgm:spPr/>
      <dgm:t>
        <a:bodyPr/>
        <a:lstStyle/>
        <a:p>
          <a:endParaRPr lang="en-US"/>
        </a:p>
      </dgm:t>
    </dgm:pt>
    <dgm:pt modelId="{28BDF2F9-B38A-4209-9351-1212B75B546F}" type="pres">
      <dgm:prSet presAssocID="{2F7F89B7-5F9C-469E-8FE7-39CE786781D4}" presName="sp" presStyleCnt="0"/>
      <dgm:spPr/>
    </dgm:pt>
    <dgm:pt modelId="{CC8EC351-6B45-43F6-A710-40255293C7DC}" type="pres">
      <dgm:prSet presAssocID="{BCD83E53-67C2-411A-934E-2F9B4D065907}" presName="linNode" presStyleCnt="0"/>
      <dgm:spPr/>
    </dgm:pt>
    <dgm:pt modelId="{2DBB1B28-CE10-4E68-97A5-DB4E57D0551A}" type="pres">
      <dgm:prSet presAssocID="{BCD83E53-67C2-411A-934E-2F9B4D065907}" presName="parentText" presStyleLbl="node1" presStyleIdx="1" presStyleCnt="3" custLinFactNeighborY="1023">
        <dgm:presLayoutVars>
          <dgm:chMax val="1"/>
          <dgm:bulletEnabled val="1"/>
        </dgm:presLayoutVars>
      </dgm:prSet>
      <dgm:spPr/>
      <dgm:t>
        <a:bodyPr/>
        <a:lstStyle/>
        <a:p>
          <a:endParaRPr lang="en-US"/>
        </a:p>
      </dgm:t>
    </dgm:pt>
    <dgm:pt modelId="{5473F120-31AC-4987-97EB-B9FE34979EFB}" type="pres">
      <dgm:prSet presAssocID="{BCD83E53-67C2-411A-934E-2F9B4D065907}" presName="descendantText" presStyleLbl="alignAccFollowNode1" presStyleIdx="1" presStyleCnt="3">
        <dgm:presLayoutVars>
          <dgm:bulletEnabled val="1"/>
        </dgm:presLayoutVars>
      </dgm:prSet>
      <dgm:spPr/>
      <dgm:t>
        <a:bodyPr/>
        <a:lstStyle/>
        <a:p>
          <a:endParaRPr lang="en-US"/>
        </a:p>
      </dgm:t>
    </dgm:pt>
    <dgm:pt modelId="{5047C252-39EB-4A2E-9DEA-D68386A6C0E9}" type="pres">
      <dgm:prSet presAssocID="{149782CB-AB6F-417A-820B-9A89E6ED5DCA}" presName="sp" presStyleCnt="0"/>
      <dgm:spPr/>
    </dgm:pt>
    <dgm:pt modelId="{2019C480-5B85-4315-9938-32CF46A11ED7}" type="pres">
      <dgm:prSet presAssocID="{A4FB56B6-367D-47E3-B116-7635076C19BC}" presName="linNode" presStyleCnt="0"/>
      <dgm:spPr/>
    </dgm:pt>
    <dgm:pt modelId="{1705FB46-6BFF-46FF-A53E-202701E7D24C}" type="pres">
      <dgm:prSet presAssocID="{A4FB56B6-367D-47E3-B116-7635076C19BC}" presName="parentText" presStyleLbl="node1" presStyleIdx="2" presStyleCnt="3">
        <dgm:presLayoutVars>
          <dgm:chMax val="1"/>
          <dgm:bulletEnabled val="1"/>
        </dgm:presLayoutVars>
      </dgm:prSet>
      <dgm:spPr/>
      <dgm:t>
        <a:bodyPr/>
        <a:lstStyle/>
        <a:p>
          <a:endParaRPr lang="en-US"/>
        </a:p>
      </dgm:t>
    </dgm:pt>
    <dgm:pt modelId="{16BB453F-2E8B-4562-8DAE-1210BE3E0ACC}" type="pres">
      <dgm:prSet presAssocID="{A4FB56B6-367D-47E3-B116-7635076C19BC}" presName="descendantText" presStyleLbl="alignAccFollowNode1" presStyleIdx="2" presStyleCnt="3">
        <dgm:presLayoutVars>
          <dgm:bulletEnabled val="1"/>
        </dgm:presLayoutVars>
      </dgm:prSet>
      <dgm:spPr/>
      <dgm:t>
        <a:bodyPr/>
        <a:lstStyle/>
        <a:p>
          <a:endParaRPr lang="en-US"/>
        </a:p>
      </dgm:t>
    </dgm:pt>
  </dgm:ptLst>
  <dgm:cxnLst>
    <dgm:cxn modelId="{7EE1C5F6-1563-4E8F-B485-7D1FB5C52679}" srcId="{86E7B21D-7C24-4AEB-B384-010F3065179E}" destId="{EFBD9F71-0D3A-4796-9CF6-48FF6CB1352A}" srcOrd="1" destOrd="0" parTransId="{6D4BEABA-BDB6-4AA8-972B-9B938301A339}" sibTransId="{D544CDEA-53D6-4506-9514-6988EA0D5963}"/>
    <dgm:cxn modelId="{6EA8B4B7-4369-4DA1-BD54-2ADFCDDFD074}" srcId="{BCD83E53-67C2-411A-934E-2F9B4D065907}" destId="{56849460-DB3B-4F25-BB32-9472180F6B3B}" srcOrd="1" destOrd="0" parTransId="{364B15E1-5B1F-46DD-9C68-8DB6A13AC7B1}" sibTransId="{AFCC1AA1-6B43-4979-9030-5C5AFF5FD4C0}"/>
    <dgm:cxn modelId="{23F4AD04-9AA8-4B71-9362-802BE21786E0}" type="presOf" srcId="{2F9CBBE1-80E4-492D-A4A0-C187359B7A95}" destId="{EBFD23BA-0D47-400E-A70B-E90FEFADC264}" srcOrd="0" destOrd="0" presId="urn:microsoft.com/office/officeart/2005/8/layout/vList5"/>
    <dgm:cxn modelId="{A48BB644-350B-412C-8E47-677792EDD831}" type="presOf" srcId="{C67C71F9-9081-483A-B40A-345CF94C38A8}" destId="{16BB453F-2E8B-4562-8DAE-1210BE3E0ACC}" srcOrd="0" destOrd="1" presId="urn:microsoft.com/office/officeart/2005/8/layout/vList5"/>
    <dgm:cxn modelId="{AAB46D07-D57F-4B9B-92DC-2BB5BF6DF111}" srcId="{A4FB56B6-367D-47E3-B116-7635076C19BC}" destId="{175BDA26-8E0B-4CCA-968F-C424B2D60927}" srcOrd="0" destOrd="0" parTransId="{E5897603-BD89-4C80-8869-06E54AA4B9FB}" sibTransId="{EBD30554-AA90-42A7-8A04-34E9A707B7D6}"/>
    <dgm:cxn modelId="{0255F03D-3514-4C6E-843D-6E76F6275D08}" srcId="{AC0AEAD8-7ABF-4767-A442-A796E5E667A8}" destId="{86E7B21D-7C24-4AEB-B384-010F3065179E}" srcOrd="0" destOrd="0" parTransId="{EDC88F23-5076-473E-9F7E-4B8BDA400710}" sibTransId="{2F7F89B7-5F9C-469E-8FE7-39CE786781D4}"/>
    <dgm:cxn modelId="{F048D006-0000-4D5E-B446-1C5C0B487633}" type="presOf" srcId="{AC0AEAD8-7ABF-4767-A442-A796E5E667A8}" destId="{C5F3000C-C916-4FC3-92AE-8DF63546AA12}" srcOrd="0" destOrd="0" presId="urn:microsoft.com/office/officeart/2005/8/layout/vList5"/>
    <dgm:cxn modelId="{1A43E70C-D6C4-4210-83D2-016C14B2C8A7}" type="presOf" srcId="{C849436A-A5A9-4436-8476-ECA021749271}" destId="{5473F120-31AC-4987-97EB-B9FE34979EFB}" srcOrd="0" destOrd="0" presId="urn:microsoft.com/office/officeart/2005/8/layout/vList5"/>
    <dgm:cxn modelId="{383282C0-E498-4F81-9249-2B0D3AACB263}" srcId="{BCD83E53-67C2-411A-934E-2F9B4D065907}" destId="{C849436A-A5A9-4436-8476-ECA021749271}" srcOrd="0" destOrd="0" parTransId="{11B4AEC3-F8FE-42C1-B642-000DDCC0B135}" sibTransId="{7406EE12-9ACD-4DB3-81EB-7E4441414B22}"/>
    <dgm:cxn modelId="{F67404DA-B5DD-4318-B212-5340FC7CD3F4}" srcId="{86E7B21D-7C24-4AEB-B384-010F3065179E}" destId="{2F9CBBE1-80E4-492D-A4A0-C187359B7A95}" srcOrd="0" destOrd="0" parTransId="{0EAA163C-B0BE-49CF-BA3A-CF6E47880855}" sibTransId="{7F02C246-FB70-4830-8172-6A78C616C713}"/>
    <dgm:cxn modelId="{3E613544-25D2-443C-B3CE-6B8EF975F990}" srcId="{AC0AEAD8-7ABF-4767-A442-A796E5E667A8}" destId="{A4FB56B6-367D-47E3-B116-7635076C19BC}" srcOrd="2" destOrd="0" parTransId="{94B49760-00AE-4918-98FB-15126388D124}" sibTransId="{95042C56-506A-47F4-9FE1-DB2AF4A9C308}"/>
    <dgm:cxn modelId="{C54C0A97-D482-4F60-A974-4D099DCBEDF5}" type="presOf" srcId="{56849460-DB3B-4F25-BB32-9472180F6B3B}" destId="{5473F120-31AC-4987-97EB-B9FE34979EFB}" srcOrd="0" destOrd="1" presId="urn:microsoft.com/office/officeart/2005/8/layout/vList5"/>
    <dgm:cxn modelId="{EEDA02B9-2496-4AD5-B0A1-3CDBC9CB2C79}" srcId="{A4FB56B6-367D-47E3-B116-7635076C19BC}" destId="{FC0E237A-A1D4-4EEE-BFAA-95E462C5DB2C}" srcOrd="2" destOrd="0" parTransId="{2FB5A486-8294-49CE-ADBD-2ED15C25520F}" sibTransId="{CBC4B2E0-51D7-40FA-AB51-D959B27AF0B4}"/>
    <dgm:cxn modelId="{FB607AC2-6C28-4E23-9EF6-9FF42FE25184}" type="presOf" srcId="{86E7B21D-7C24-4AEB-B384-010F3065179E}" destId="{A3452D10-BE69-41BD-B864-4CA43D25A6E2}" srcOrd="0" destOrd="0" presId="urn:microsoft.com/office/officeart/2005/8/layout/vList5"/>
    <dgm:cxn modelId="{D03E227B-4F2B-4D68-9371-881AF99ABD95}" srcId="{A4FB56B6-367D-47E3-B116-7635076C19BC}" destId="{C67C71F9-9081-483A-B40A-345CF94C38A8}" srcOrd="1" destOrd="0" parTransId="{17176346-53D5-4311-8F01-409A80A1D22E}" sibTransId="{6179F96D-331E-4889-9E42-DE78FF4F0DC6}"/>
    <dgm:cxn modelId="{BB63894B-8AE0-4B2C-8A50-1E55FC3697F3}" srcId="{AC0AEAD8-7ABF-4767-A442-A796E5E667A8}" destId="{BCD83E53-67C2-411A-934E-2F9B4D065907}" srcOrd="1" destOrd="0" parTransId="{F9980D45-DA10-4ABE-829C-D87BE0770FC5}" sibTransId="{149782CB-AB6F-417A-820B-9A89E6ED5DCA}"/>
    <dgm:cxn modelId="{468C79DD-5A47-4E87-BC91-287EE79D80B0}" type="presOf" srcId="{4B5918D0-624D-4DF1-8C80-46ACE196A589}" destId="{EBFD23BA-0D47-400E-A70B-E90FEFADC264}" srcOrd="0" destOrd="2" presId="urn:microsoft.com/office/officeart/2005/8/layout/vList5"/>
    <dgm:cxn modelId="{F5B76D30-F65E-4587-B4C8-7B0AAC50A592}" type="presOf" srcId="{BCD83E53-67C2-411A-934E-2F9B4D065907}" destId="{2DBB1B28-CE10-4E68-97A5-DB4E57D0551A}" srcOrd="0" destOrd="0" presId="urn:microsoft.com/office/officeart/2005/8/layout/vList5"/>
    <dgm:cxn modelId="{F56670CF-0EB1-4550-8174-32F233CF15C2}" type="presOf" srcId="{EFBD9F71-0D3A-4796-9CF6-48FF6CB1352A}" destId="{EBFD23BA-0D47-400E-A70B-E90FEFADC264}" srcOrd="0" destOrd="1" presId="urn:microsoft.com/office/officeart/2005/8/layout/vList5"/>
    <dgm:cxn modelId="{C5DECF2D-143D-4BF8-83B1-328C8EB899F1}" type="presOf" srcId="{FC0E237A-A1D4-4EEE-BFAA-95E462C5DB2C}" destId="{16BB453F-2E8B-4562-8DAE-1210BE3E0ACC}" srcOrd="0" destOrd="2" presId="urn:microsoft.com/office/officeart/2005/8/layout/vList5"/>
    <dgm:cxn modelId="{2DACA04C-D2C1-429E-804B-13557AF4E69D}" srcId="{86E7B21D-7C24-4AEB-B384-010F3065179E}" destId="{4B5918D0-624D-4DF1-8C80-46ACE196A589}" srcOrd="2" destOrd="0" parTransId="{67AD9AF9-DBA8-4B07-98A6-B6C3AB2FBB53}" sibTransId="{8EC47BBC-F28F-431B-BC87-A365B53B7A93}"/>
    <dgm:cxn modelId="{74C9A2F4-0561-40AA-A48D-FC53CA88A8D3}" type="presOf" srcId="{A4FB56B6-367D-47E3-B116-7635076C19BC}" destId="{1705FB46-6BFF-46FF-A53E-202701E7D24C}" srcOrd="0" destOrd="0" presId="urn:microsoft.com/office/officeart/2005/8/layout/vList5"/>
    <dgm:cxn modelId="{569902C3-D91F-4DDC-8EBD-B8F1662A898F}" type="presOf" srcId="{175BDA26-8E0B-4CCA-968F-C424B2D60927}" destId="{16BB453F-2E8B-4562-8DAE-1210BE3E0ACC}" srcOrd="0" destOrd="0" presId="urn:microsoft.com/office/officeart/2005/8/layout/vList5"/>
    <dgm:cxn modelId="{22D89FC7-9061-423D-BF96-E38AF1912D5C}" type="presParOf" srcId="{C5F3000C-C916-4FC3-92AE-8DF63546AA12}" destId="{D3CCF6A4-CAE6-432F-8928-64809FDBDF1F}" srcOrd="0" destOrd="0" presId="urn:microsoft.com/office/officeart/2005/8/layout/vList5"/>
    <dgm:cxn modelId="{A327FBA6-A3F5-43F1-913D-8751AFB9D15C}" type="presParOf" srcId="{D3CCF6A4-CAE6-432F-8928-64809FDBDF1F}" destId="{A3452D10-BE69-41BD-B864-4CA43D25A6E2}" srcOrd="0" destOrd="0" presId="urn:microsoft.com/office/officeart/2005/8/layout/vList5"/>
    <dgm:cxn modelId="{15B72452-B99D-4A6F-B659-6205B4D3678B}" type="presParOf" srcId="{D3CCF6A4-CAE6-432F-8928-64809FDBDF1F}" destId="{EBFD23BA-0D47-400E-A70B-E90FEFADC264}" srcOrd="1" destOrd="0" presId="urn:microsoft.com/office/officeart/2005/8/layout/vList5"/>
    <dgm:cxn modelId="{5E09C17F-904E-430C-A96E-F11190B59099}" type="presParOf" srcId="{C5F3000C-C916-4FC3-92AE-8DF63546AA12}" destId="{28BDF2F9-B38A-4209-9351-1212B75B546F}" srcOrd="1" destOrd="0" presId="urn:microsoft.com/office/officeart/2005/8/layout/vList5"/>
    <dgm:cxn modelId="{911D9BDE-3E8F-47F1-853C-06A4DE0D2303}" type="presParOf" srcId="{C5F3000C-C916-4FC3-92AE-8DF63546AA12}" destId="{CC8EC351-6B45-43F6-A710-40255293C7DC}" srcOrd="2" destOrd="0" presId="urn:microsoft.com/office/officeart/2005/8/layout/vList5"/>
    <dgm:cxn modelId="{B7AD5320-ECA0-424A-8039-EA63DBFE7477}" type="presParOf" srcId="{CC8EC351-6B45-43F6-A710-40255293C7DC}" destId="{2DBB1B28-CE10-4E68-97A5-DB4E57D0551A}" srcOrd="0" destOrd="0" presId="urn:microsoft.com/office/officeart/2005/8/layout/vList5"/>
    <dgm:cxn modelId="{6D47BEF6-A434-413F-B7F7-44BBFE081179}" type="presParOf" srcId="{CC8EC351-6B45-43F6-A710-40255293C7DC}" destId="{5473F120-31AC-4987-97EB-B9FE34979EFB}" srcOrd="1" destOrd="0" presId="urn:microsoft.com/office/officeart/2005/8/layout/vList5"/>
    <dgm:cxn modelId="{2E1B040F-7791-4D0D-B035-DB85044FF80C}" type="presParOf" srcId="{C5F3000C-C916-4FC3-92AE-8DF63546AA12}" destId="{5047C252-39EB-4A2E-9DEA-D68386A6C0E9}" srcOrd="3" destOrd="0" presId="urn:microsoft.com/office/officeart/2005/8/layout/vList5"/>
    <dgm:cxn modelId="{569CDCC0-8717-4F40-AF6B-DE0EE6984A89}" type="presParOf" srcId="{C5F3000C-C916-4FC3-92AE-8DF63546AA12}" destId="{2019C480-5B85-4315-9938-32CF46A11ED7}" srcOrd="4" destOrd="0" presId="urn:microsoft.com/office/officeart/2005/8/layout/vList5"/>
    <dgm:cxn modelId="{A5C62851-2D0C-4028-A526-A09B3090100E}" type="presParOf" srcId="{2019C480-5B85-4315-9938-32CF46A11ED7}" destId="{1705FB46-6BFF-46FF-A53E-202701E7D24C}" srcOrd="0" destOrd="0" presId="urn:microsoft.com/office/officeart/2005/8/layout/vList5"/>
    <dgm:cxn modelId="{9A29C287-EA56-46BA-8232-3D9881DC3A96}" type="presParOf" srcId="{2019C480-5B85-4315-9938-32CF46A11ED7}" destId="{16BB453F-2E8B-4562-8DAE-1210BE3E0AC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E8DE89-94DD-4F2F-8269-1EFA38E18CFF}" type="doc">
      <dgm:prSet loTypeId="urn:microsoft.com/office/officeart/2005/8/layout/radial5" loCatId="cycle" qsTypeId="urn:microsoft.com/office/officeart/2005/8/quickstyle/simple1#5" qsCatId="simple" csTypeId="urn:microsoft.com/office/officeart/2005/8/colors/colorful1#9" csCatId="colorful" phldr="1"/>
      <dgm:spPr/>
      <dgm:t>
        <a:bodyPr/>
        <a:lstStyle/>
        <a:p>
          <a:endParaRPr lang="en-US"/>
        </a:p>
      </dgm:t>
    </dgm:pt>
    <dgm:pt modelId="{9269ED76-BED1-4065-8E7C-715421233E89}">
      <dgm:prSet phldrT="[Text]" custT="1"/>
      <dgm:spPr/>
      <dgm:t>
        <a:bodyPr/>
        <a:lstStyle/>
        <a:p>
          <a:r>
            <a:rPr lang="ro-RO" sz="2200" dirty="0" smtClean="0"/>
            <a:t>Direcția 1</a:t>
          </a:r>
          <a:endParaRPr lang="en-US" sz="2200" dirty="0"/>
        </a:p>
      </dgm:t>
    </dgm:pt>
    <dgm:pt modelId="{C7B28119-DD3B-4981-B734-EBC108B8A989}" type="parTrans" cxnId="{2E6377C0-2E30-44A3-9733-98F4FA9D8BF0}">
      <dgm:prSet/>
      <dgm:spPr/>
      <dgm:t>
        <a:bodyPr/>
        <a:lstStyle/>
        <a:p>
          <a:endParaRPr lang="en-US" sz="1800"/>
        </a:p>
      </dgm:t>
    </dgm:pt>
    <dgm:pt modelId="{F6FE2DE8-21CE-48CD-83E5-AF8110048FA6}" type="sibTrans" cxnId="{2E6377C0-2E30-44A3-9733-98F4FA9D8BF0}">
      <dgm:prSet/>
      <dgm:spPr/>
      <dgm:t>
        <a:bodyPr/>
        <a:lstStyle/>
        <a:p>
          <a:endParaRPr lang="en-US" sz="1800"/>
        </a:p>
      </dgm:t>
    </dgm:pt>
    <dgm:pt modelId="{9B609EF5-3B83-45A7-BC73-9299986FA8CA}">
      <dgm:prSet phldrT="[Text]" custT="1"/>
      <dgm:spPr/>
      <dgm:t>
        <a:bodyPr/>
        <a:lstStyle/>
        <a:p>
          <a:r>
            <a:rPr lang="ro-RO" sz="1800" dirty="0" smtClean="0"/>
            <a:t>Livezi noi 37 mii ha</a:t>
          </a:r>
          <a:endParaRPr lang="en-US" sz="1800" dirty="0"/>
        </a:p>
      </dgm:t>
    </dgm:pt>
    <dgm:pt modelId="{5ADACD77-A8EE-4BC4-9FDF-06A996BB1999}" type="parTrans" cxnId="{8016E0F4-EDC4-4AFA-B186-212076CA6F2C}">
      <dgm:prSet custT="1"/>
      <dgm:spPr/>
      <dgm:t>
        <a:bodyPr/>
        <a:lstStyle/>
        <a:p>
          <a:endParaRPr lang="en-US" sz="1800"/>
        </a:p>
      </dgm:t>
    </dgm:pt>
    <dgm:pt modelId="{B60DAEB2-4072-411C-994A-396778729969}" type="sibTrans" cxnId="{8016E0F4-EDC4-4AFA-B186-212076CA6F2C}">
      <dgm:prSet/>
      <dgm:spPr/>
      <dgm:t>
        <a:bodyPr/>
        <a:lstStyle/>
        <a:p>
          <a:endParaRPr lang="en-US" sz="1800"/>
        </a:p>
      </dgm:t>
    </dgm:pt>
    <dgm:pt modelId="{ADED718D-3664-4D26-A455-AC77E149F962}">
      <dgm:prSet phldrT="[Text]" custT="1"/>
      <dgm:spPr/>
      <dgm:t>
        <a:bodyPr/>
        <a:lstStyle/>
        <a:p>
          <a:r>
            <a:rPr lang="ro-RO" sz="1800" dirty="0" smtClean="0"/>
            <a:t>Terenuri </a:t>
          </a:r>
          <a:r>
            <a:rPr lang="ro-RO" sz="1800" dirty="0" err="1" smtClean="0"/>
            <a:t>prote-jate</a:t>
          </a:r>
          <a:r>
            <a:rPr lang="ro-RO" sz="1800" dirty="0" smtClean="0"/>
            <a:t> noi 1,5 mii ha</a:t>
          </a:r>
          <a:endParaRPr lang="en-US" sz="1800" dirty="0"/>
        </a:p>
      </dgm:t>
    </dgm:pt>
    <dgm:pt modelId="{6FDBA499-05A4-4C10-9E9A-3559D112A37B}" type="parTrans" cxnId="{507C1C8C-7863-4DEA-8D3F-3C3660F6C4F0}">
      <dgm:prSet custT="1"/>
      <dgm:spPr/>
      <dgm:t>
        <a:bodyPr/>
        <a:lstStyle/>
        <a:p>
          <a:endParaRPr lang="en-US" sz="1800"/>
        </a:p>
      </dgm:t>
    </dgm:pt>
    <dgm:pt modelId="{9B03188F-A487-413A-A173-0C43D654BBAC}" type="sibTrans" cxnId="{507C1C8C-7863-4DEA-8D3F-3C3660F6C4F0}">
      <dgm:prSet/>
      <dgm:spPr/>
      <dgm:t>
        <a:bodyPr/>
        <a:lstStyle/>
        <a:p>
          <a:endParaRPr lang="en-US" sz="1800"/>
        </a:p>
      </dgm:t>
    </dgm:pt>
    <dgm:pt modelId="{772EB8E4-E51E-4997-A23F-ED5A1655DBA0}">
      <dgm:prSet phldrT="[Text]" custT="1"/>
      <dgm:spPr/>
      <dgm:t>
        <a:bodyPr/>
        <a:lstStyle/>
        <a:p>
          <a:r>
            <a:rPr lang="ro-RO" sz="1800" dirty="0" smtClean="0"/>
            <a:t>Echipa-</a:t>
          </a:r>
          <a:r>
            <a:rPr lang="ro-RO" sz="1800" dirty="0" err="1" smtClean="0"/>
            <a:t>ment</a:t>
          </a:r>
          <a:r>
            <a:rPr lang="ro-RO" sz="1800" dirty="0" smtClean="0"/>
            <a:t> agricol 17,8 mii unități</a:t>
          </a:r>
          <a:endParaRPr lang="en-US" sz="1800" dirty="0"/>
        </a:p>
      </dgm:t>
    </dgm:pt>
    <dgm:pt modelId="{BB36BD9C-4C3B-4363-BBEA-F0C5F9FEE41F}" type="parTrans" cxnId="{F23C1016-B238-46E5-BBE2-F3B51A3C6CBE}">
      <dgm:prSet custT="1"/>
      <dgm:spPr/>
      <dgm:t>
        <a:bodyPr/>
        <a:lstStyle/>
        <a:p>
          <a:endParaRPr lang="en-US" sz="1800"/>
        </a:p>
      </dgm:t>
    </dgm:pt>
    <dgm:pt modelId="{BAC9792C-B574-42A4-B6E8-3C160CD9EC5A}" type="sibTrans" cxnId="{F23C1016-B238-46E5-BBE2-F3B51A3C6CBE}">
      <dgm:prSet/>
      <dgm:spPr/>
      <dgm:t>
        <a:bodyPr/>
        <a:lstStyle/>
        <a:p>
          <a:endParaRPr lang="en-US" sz="1800"/>
        </a:p>
      </dgm:t>
    </dgm:pt>
    <dgm:pt modelId="{03C5AC52-494B-4335-B329-8CBB6D08F099}">
      <dgm:prSet phldrT="[Text]" custT="1"/>
      <dgm:spPr/>
      <dgm:t>
        <a:bodyPr/>
        <a:lstStyle/>
        <a:p>
          <a:r>
            <a:rPr lang="ro-RO" sz="1800" dirty="0" smtClean="0"/>
            <a:t>Vii noi 13 mii ha</a:t>
          </a:r>
          <a:endParaRPr lang="en-US" sz="1800" dirty="0"/>
        </a:p>
      </dgm:t>
    </dgm:pt>
    <dgm:pt modelId="{2EAC2F62-A5AB-44C2-AA4A-DB5C381B0EB3}" type="parTrans" cxnId="{10DED1F3-FC44-4175-AB78-5F54FFEEFCB1}">
      <dgm:prSet custT="1"/>
      <dgm:spPr/>
      <dgm:t>
        <a:bodyPr/>
        <a:lstStyle/>
        <a:p>
          <a:endParaRPr lang="en-US" sz="1800"/>
        </a:p>
      </dgm:t>
    </dgm:pt>
    <dgm:pt modelId="{C56A7994-934E-468A-9B52-EE6D6B4FC996}" type="sibTrans" cxnId="{10DED1F3-FC44-4175-AB78-5F54FFEEFCB1}">
      <dgm:prSet/>
      <dgm:spPr/>
      <dgm:t>
        <a:bodyPr/>
        <a:lstStyle/>
        <a:p>
          <a:endParaRPr lang="en-US" sz="1800"/>
        </a:p>
      </dgm:t>
    </dgm:pt>
    <dgm:pt modelId="{428334F7-DD83-482C-99A3-17F6ED6091CC}">
      <dgm:prSet custT="1"/>
      <dgm:spPr/>
      <dgm:t>
        <a:bodyPr/>
        <a:lstStyle/>
        <a:p>
          <a:r>
            <a:rPr lang="ro-RO" sz="1800" dirty="0" smtClean="0"/>
            <a:t>Ferme </a:t>
          </a:r>
          <a:r>
            <a:rPr lang="ro-RO" sz="1800" dirty="0" err="1" smtClean="0"/>
            <a:t>zooteh-nice</a:t>
          </a:r>
          <a:r>
            <a:rPr lang="ro-RO" sz="1800" dirty="0" smtClean="0"/>
            <a:t> noi 735 unități</a:t>
          </a:r>
          <a:endParaRPr lang="en-US" sz="1800" dirty="0"/>
        </a:p>
      </dgm:t>
    </dgm:pt>
    <dgm:pt modelId="{8C5A6042-EA1D-4B20-9642-4A23F6AAB3AF}" type="parTrans" cxnId="{FC3BD5C2-5DCF-4206-9E36-D0B4D32C53AC}">
      <dgm:prSet custT="1"/>
      <dgm:spPr/>
      <dgm:t>
        <a:bodyPr/>
        <a:lstStyle/>
        <a:p>
          <a:endParaRPr lang="en-US" sz="1800"/>
        </a:p>
      </dgm:t>
    </dgm:pt>
    <dgm:pt modelId="{7DDE4CB8-B9BB-430A-946F-94BFD0BDCF46}" type="sibTrans" cxnId="{FC3BD5C2-5DCF-4206-9E36-D0B4D32C53AC}">
      <dgm:prSet/>
      <dgm:spPr/>
      <dgm:t>
        <a:bodyPr/>
        <a:lstStyle/>
        <a:p>
          <a:endParaRPr lang="en-US" sz="1800"/>
        </a:p>
      </dgm:t>
    </dgm:pt>
    <dgm:pt modelId="{91180F45-9777-4011-99A4-A770430C9561}">
      <dgm:prSet custT="1"/>
      <dgm:spPr/>
      <dgm:t>
        <a:bodyPr/>
        <a:lstStyle/>
        <a:p>
          <a:r>
            <a:rPr lang="ro-RO" sz="1800" dirty="0" smtClean="0"/>
            <a:t>Animale noi 18 mii capete</a:t>
          </a:r>
          <a:endParaRPr lang="en-US" sz="1800" dirty="0"/>
        </a:p>
      </dgm:t>
    </dgm:pt>
    <dgm:pt modelId="{4D0C473C-E39F-42AA-8421-AED9DB596E1C}" type="parTrans" cxnId="{F39BC23C-5CC4-4757-BAA8-FC38F6095A25}">
      <dgm:prSet custT="1"/>
      <dgm:spPr/>
      <dgm:t>
        <a:bodyPr/>
        <a:lstStyle/>
        <a:p>
          <a:endParaRPr lang="en-US" sz="1800"/>
        </a:p>
      </dgm:t>
    </dgm:pt>
    <dgm:pt modelId="{A0353576-FA74-4B5E-808E-D1A64D6B5012}" type="sibTrans" cxnId="{F39BC23C-5CC4-4757-BAA8-FC38F6095A25}">
      <dgm:prSet/>
      <dgm:spPr/>
      <dgm:t>
        <a:bodyPr/>
        <a:lstStyle/>
        <a:p>
          <a:endParaRPr lang="en-US" sz="1800"/>
        </a:p>
      </dgm:t>
    </dgm:pt>
    <dgm:pt modelId="{AC381940-DF99-44F9-8CC1-1022829B1F5F}">
      <dgm:prSet custT="1"/>
      <dgm:spPr/>
      <dgm:t>
        <a:bodyPr/>
        <a:lstStyle/>
        <a:p>
          <a:r>
            <a:rPr lang="ro-RO" sz="1800" dirty="0" smtClean="0"/>
            <a:t>Instalații post-recoltare 2,2 mii unități</a:t>
          </a:r>
          <a:endParaRPr lang="en-US" sz="1800" dirty="0"/>
        </a:p>
      </dgm:t>
    </dgm:pt>
    <dgm:pt modelId="{0D34CDCF-2323-4D3A-9261-DA3026454035}" type="parTrans" cxnId="{92822B17-ABD3-435F-BF85-FC4709242146}">
      <dgm:prSet custT="1"/>
      <dgm:spPr/>
      <dgm:t>
        <a:bodyPr/>
        <a:lstStyle/>
        <a:p>
          <a:endParaRPr lang="en-US" sz="1800"/>
        </a:p>
      </dgm:t>
    </dgm:pt>
    <dgm:pt modelId="{166CCD88-2010-468A-A04A-BB3133478590}" type="sibTrans" cxnId="{92822B17-ABD3-435F-BF85-FC4709242146}">
      <dgm:prSet/>
      <dgm:spPr/>
      <dgm:t>
        <a:bodyPr/>
        <a:lstStyle/>
        <a:p>
          <a:endParaRPr lang="en-US" sz="1800"/>
        </a:p>
      </dgm:t>
    </dgm:pt>
    <dgm:pt modelId="{BC367299-EF6E-4F16-8B1C-B15D469F3638}" type="pres">
      <dgm:prSet presAssocID="{9CE8DE89-94DD-4F2F-8269-1EFA38E18CFF}" presName="Name0" presStyleCnt="0">
        <dgm:presLayoutVars>
          <dgm:chMax val="1"/>
          <dgm:dir/>
          <dgm:animLvl val="ctr"/>
          <dgm:resizeHandles val="exact"/>
        </dgm:presLayoutVars>
      </dgm:prSet>
      <dgm:spPr/>
      <dgm:t>
        <a:bodyPr/>
        <a:lstStyle/>
        <a:p>
          <a:endParaRPr lang="en-US"/>
        </a:p>
      </dgm:t>
    </dgm:pt>
    <dgm:pt modelId="{77917267-B8D8-4240-AE0B-2170A61EB334}" type="pres">
      <dgm:prSet presAssocID="{9269ED76-BED1-4065-8E7C-715421233E89}" presName="centerShape" presStyleLbl="node0" presStyleIdx="0" presStyleCnt="1"/>
      <dgm:spPr/>
      <dgm:t>
        <a:bodyPr/>
        <a:lstStyle/>
        <a:p>
          <a:endParaRPr lang="en-US"/>
        </a:p>
      </dgm:t>
    </dgm:pt>
    <dgm:pt modelId="{AC6BACD7-7F22-414F-8DEA-A59923DA314B}" type="pres">
      <dgm:prSet presAssocID="{5ADACD77-A8EE-4BC4-9FDF-06A996BB1999}" presName="parTrans" presStyleLbl="sibTrans2D1" presStyleIdx="0" presStyleCnt="7"/>
      <dgm:spPr/>
      <dgm:t>
        <a:bodyPr/>
        <a:lstStyle/>
        <a:p>
          <a:endParaRPr lang="en-US"/>
        </a:p>
      </dgm:t>
    </dgm:pt>
    <dgm:pt modelId="{F422467A-E203-4C26-BBC8-C7DF8DB6E281}" type="pres">
      <dgm:prSet presAssocID="{5ADACD77-A8EE-4BC4-9FDF-06A996BB1999}" presName="connectorText" presStyleLbl="sibTrans2D1" presStyleIdx="0" presStyleCnt="7"/>
      <dgm:spPr/>
      <dgm:t>
        <a:bodyPr/>
        <a:lstStyle/>
        <a:p>
          <a:endParaRPr lang="en-US"/>
        </a:p>
      </dgm:t>
    </dgm:pt>
    <dgm:pt modelId="{2BEA5F80-0C3B-432C-A020-5E3FA7A0EAF2}" type="pres">
      <dgm:prSet presAssocID="{9B609EF5-3B83-45A7-BC73-9299986FA8CA}" presName="node" presStyleLbl="node1" presStyleIdx="0" presStyleCnt="7">
        <dgm:presLayoutVars>
          <dgm:bulletEnabled val="1"/>
        </dgm:presLayoutVars>
      </dgm:prSet>
      <dgm:spPr/>
      <dgm:t>
        <a:bodyPr/>
        <a:lstStyle/>
        <a:p>
          <a:endParaRPr lang="en-US"/>
        </a:p>
      </dgm:t>
    </dgm:pt>
    <dgm:pt modelId="{CC7C8398-57AD-4DEE-BBBC-D99C6DBF9B57}" type="pres">
      <dgm:prSet presAssocID="{6FDBA499-05A4-4C10-9E9A-3559D112A37B}" presName="parTrans" presStyleLbl="sibTrans2D1" presStyleIdx="1" presStyleCnt="7"/>
      <dgm:spPr/>
      <dgm:t>
        <a:bodyPr/>
        <a:lstStyle/>
        <a:p>
          <a:endParaRPr lang="en-US"/>
        </a:p>
      </dgm:t>
    </dgm:pt>
    <dgm:pt modelId="{A9617182-F4A0-4F56-80D4-37E7F60FB8C7}" type="pres">
      <dgm:prSet presAssocID="{6FDBA499-05A4-4C10-9E9A-3559D112A37B}" presName="connectorText" presStyleLbl="sibTrans2D1" presStyleIdx="1" presStyleCnt="7"/>
      <dgm:spPr/>
      <dgm:t>
        <a:bodyPr/>
        <a:lstStyle/>
        <a:p>
          <a:endParaRPr lang="en-US"/>
        </a:p>
      </dgm:t>
    </dgm:pt>
    <dgm:pt modelId="{0178D4FF-59F4-4E39-BD1A-C0952E04232F}" type="pres">
      <dgm:prSet presAssocID="{ADED718D-3664-4D26-A455-AC77E149F962}" presName="node" presStyleLbl="node1" presStyleIdx="1" presStyleCnt="7">
        <dgm:presLayoutVars>
          <dgm:bulletEnabled val="1"/>
        </dgm:presLayoutVars>
      </dgm:prSet>
      <dgm:spPr/>
      <dgm:t>
        <a:bodyPr/>
        <a:lstStyle/>
        <a:p>
          <a:endParaRPr lang="en-US"/>
        </a:p>
      </dgm:t>
    </dgm:pt>
    <dgm:pt modelId="{56E75823-5037-4C0F-801F-A51B6C108959}" type="pres">
      <dgm:prSet presAssocID="{BB36BD9C-4C3B-4363-BBEA-F0C5F9FEE41F}" presName="parTrans" presStyleLbl="sibTrans2D1" presStyleIdx="2" presStyleCnt="7"/>
      <dgm:spPr/>
      <dgm:t>
        <a:bodyPr/>
        <a:lstStyle/>
        <a:p>
          <a:endParaRPr lang="en-US"/>
        </a:p>
      </dgm:t>
    </dgm:pt>
    <dgm:pt modelId="{2A730B7F-2BE9-4EB6-9E21-8E02A1DA7BA7}" type="pres">
      <dgm:prSet presAssocID="{BB36BD9C-4C3B-4363-BBEA-F0C5F9FEE41F}" presName="connectorText" presStyleLbl="sibTrans2D1" presStyleIdx="2" presStyleCnt="7"/>
      <dgm:spPr/>
      <dgm:t>
        <a:bodyPr/>
        <a:lstStyle/>
        <a:p>
          <a:endParaRPr lang="en-US"/>
        </a:p>
      </dgm:t>
    </dgm:pt>
    <dgm:pt modelId="{8E941F17-5916-4E86-A7CC-355B4785D8C5}" type="pres">
      <dgm:prSet presAssocID="{772EB8E4-E51E-4997-A23F-ED5A1655DBA0}" presName="node" presStyleLbl="node1" presStyleIdx="2" presStyleCnt="7">
        <dgm:presLayoutVars>
          <dgm:bulletEnabled val="1"/>
        </dgm:presLayoutVars>
      </dgm:prSet>
      <dgm:spPr/>
      <dgm:t>
        <a:bodyPr/>
        <a:lstStyle/>
        <a:p>
          <a:endParaRPr lang="en-US"/>
        </a:p>
      </dgm:t>
    </dgm:pt>
    <dgm:pt modelId="{6402A5B9-A439-4898-B5A4-9E510956475D}" type="pres">
      <dgm:prSet presAssocID="{2EAC2F62-A5AB-44C2-AA4A-DB5C381B0EB3}" presName="parTrans" presStyleLbl="sibTrans2D1" presStyleIdx="3" presStyleCnt="7"/>
      <dgm:spPr/>
      <dgm:t>
        <a:bodyPr/>
        <a:lstStyle/>
        <a:p>
          <a:endParaRPr lang="en-US"/>
        </a:p>
      </dgm:t>
    </dgm:pt>
    <dgm:pt modelId="{9ABBD4C5-15BE-4E85-B687-8BD8134204FD}" type="pres">
      <dgm:prSet presAssocID="{2EAC2F62-A5AB-44C2-AA4A-DB5C381B0EB3}" presName="connectorText" presStyleLbl="sibTrans2D1" presStyleIdx="3" presStyleCnt="7"/>
      <dgm:spPr/>
      <dgm:t>
        <a:bodyPr/>
        <a:lstStyle/>
        <a:p>
          <a:endParaRPr lang="en-US"/>
        </a:p>
      </dgm:t>
    </dgm:pt>
    <dgm:pt modelId="{C0B95BA6-B8A4-47FA-9BB6-9628684C5365}" type="pres">
      <dgm:prSet presAssocID="{03C5AC52-494B-4335-B329-8CBB6D08F099}" presName="node" presStyleLbl="node1" presStyleIdx="3" presStyleCnt="7">
        <dgm:presLayoutVars>
          <dgm:bulletEnabled val="1"/>
        </dgm:presLayoutVars>
      </dgm:prSet>
      <dgm:spPr/>
      <dgm:t>
        <a:bodyPr/>
        <a:lstStyle/>
        <a:p>
          <a:endParaRPr lang="en-US"/>
        </a:p>
      </dgm:t>
    </dgm:pt>
    <dgm:pt modelId="{01B95458-0D37-45F8-9C1A-2140A9BC229F}" type="pres">
      <dgm:prSet presAssocID="{8C5A6042-EA1D-4B20-9642-4A23F6AAB3AF}" presName="parTrans" presStyleLbl="sibTrans2D1" presStyleIdx="4" presStyleCnt="7"/>
      <dgm:spPr/>
      <dgm:t>
        <a:bodyPr/>
        <a:lstStyle/>
        <a:p>
          <a:endParaRPr lang="en-US"/>
        </a:p>
      </dgm:t>
    </dgm:pt>
    <dgm:pt modelId="{6FE570C7-9E68-4C8A-A64E-13B747518C73}" type="pres">
      <dgm:prSet presAssocID="{8C5A6042-EA1D-4B20-9642-4A23F6AAB3AF}" presName="connectorText" presStyleLbl="sibTrans2D1" presStyleIdx="4" presStyleCnt="7"/>
      <dgm:spPr/>
      <dgm:t>
        <a:bodyPr/>
        <a:lstStyle/>
        <a:p>
          <a:endParaRPr lang="en-US"/>
        </a:p>
      </dgm:t>
    </dgm:pt>
    <dgm:pt modelId="{BC837A54-ED53-4ABF-8C78-049B9262F735}" type="pres">
      <dgm:prSet presAssocID="{428334F7-DD83-482C-99A3-17F6ED6091CC}" presName="node" presStyleLbl="node1" presStyleIdx="4" presStyleCnt="7">
        <dgm:presLayoutVars>
          <dgm:bulletEnabled val="1"/>
        </dgm:presLayoutVars>
      </dgm:prSet>
      <dgm:spPr/>
      <dgm:t>
        <a:bodyPr/>
        <a:lstStyle/>
        <a:p>
          <a:endParaRPr lang="en-US"/>
        </a:p>
      </dgm:t>
    </dgm:pt>
    <dgm:pt modelId="{C7315E6F-7C82-4A29-859A-46F0596B15E6}" type="pres">
      <dgm:prSet presAssocID="{4D0C473C-E39F-42AA-8421-AED9DB596E1C}" presName="parTrans" presStyleLbl="sibTrans2D1" presStyleIdx="5" presStyleCnt="7"/>
      <dgm:spPr/>
      <dgm:t>
        <a:bodyPr/>
        <a:lstStyle/>
        <a:p>
          <a:endParaRPr lang="en-US"/>
        </a:p>
      </dgm:t>
    </dgm:pt>
    <dgm:pt modelId="{DC85A742-0A58-4C41-AFDC-0D04D8873BED}" type="pres">
      <dgm:prSet presAssocID="{4D0C473C-E39F-42AA-8421-AED9DB596E1C}" presName="connectorText" presStyleLbl="sibTrans2D1" presStyleIdx="5" presStyleCnt="7"/>
      <dgm:spPr/>
      <dgm:t>
        <a:bodyPr/>
        <a:lstStyle/>
        <a:p>
          <a:endParaRPr lang="en-US"/>
        </a:p>
      </dgm:t>
    </dgm:pt>
    <dgm:pt modelId="{276E8F8F-2CFC-4EB2-BD39-B725293969E1}" type="pres">
      <dgm:prSet presAssocID="{91180F45-9777-4011-99A4-A770430C9561}" presName="node" presStyleLbl="node1" presStyleIdx="5" presStyleCnt="7">
        <dgm:presLayoutVars>
          <dgm:bulletEnabled val="1"/>
        </dgm:presLayoutVars>
      </dgm:prSet>
      <dgm:spPr/>
      <dgm:t>
        <a:bodyPr/>
        <a:lstStyle/>
        <a:p>
          <a:endParaRPr lang="en-US"/>
        </a:p>
      </dgm:t>
    </dgm:pt>
    <dgm:pt modelId="{F5E51195-4511-405B-9AC0-B01DE134B405}" type="pres">
      <dgm:prSet presAssocID="{0D34CDCF-2323-4D3A-9261-DA3026454035}" presName="parTrans" presStyleLbl="sibTrans2D1" presStyleIdx="6" presStyleCnt="7"/>
      <dgm:spPr/>
      <dgm:t>
        <a:bodyPr/>
        <a:lstStyle/>
        <a:p>
          <a:endParaRPr lang="en-US"/>
        </a:p>
      </dgm:t>
    </dgm:pt>
    <dgm:pt modelId="{C0F57970-E5B1-4D04-B4C7-36E57B8E9B6F}" type="pres">
      <dgm:prSet presAssocID="{0D34CDCF-2323-4D3A-9261-DA3026454035}" presName="connectorText" presStyleLbl="sibTrans2D1" presStyleIdx="6" presStyleCnt="7"/>
      <dgm:spPr/>
      <dgm:t>
        <a:bodyPr/>
        <a:lstStyle/>
        <a:p>
          <a:endParaRPr lang="en-US"/>
        </a:p>
      </dgm:t>
    </dgm:pt>
    <dgm:pt modelId="{2B07C95E-F084-4505-ADEE-A11A116C8FD7}" type="pres">
      <dgm:prSet presAssocID="{AC381940-DF99-44F9-8CC1-1022829B1F5F}" presName="node" presStyleLbl="node1" presStyleIdx="6" presStyleCnt="7">
        <dgm:presLayoutVars>
          <dgm:bulletEnabled val="1"/>
        </dgm:presLayoutVars>
      </dgm:prSet>
      <dgm:spPr/>
      <dgm:t>
        <a:bodyPr/>
        <a:lstStyle/>
        <a:p>
          <a:endParaRPr lang="en-US"/>
        </a:p>
      </dgm:t>
    </dgm:pt>
  </dgm:ptLst>
  <dgm:cxnLst>
    <dgm:cxn modelId="{507C1C8C-7863-4DEA-8D3F-3C3660F6C4F0}" srcId="{9269ED76-BED1-4065-8E7C-715421233E89}" destId="{ADED718D-3664-4D26-A455-AC77E149F962}" srcOrd="1" destOrd="0" parTransId="{6FDBA499-05A4-4C10-9E9A-3559D112A37B}" sibTransId="{9B03188F-A487-413A-A173-0C43D654BBAC}"/>
    <dgm:cxn modelId="{FC6F1D0A-26E2-4C14-92FC-1D419B22AA48}" type="presOf" srcId="{0D34CDCF-2323-4D3A-9261-DA3026454035}" destId="{F5E51195-4511-405B-9AC0-B01DE134B405}" srcOrd="0" destOrd="0" presId="urn:microsoft.com/office/officeart/2005/8/layout/radial5"/>
    <dgm:cxn modelId="{638DB9D9-8B2E-4208-A813-6DF92C2EF575}" type="presOf" srcId="{6FDBA499-05A4-4C10-9E9A-3559D112A37B}" destId="{CC7C8398-57AD-4DEE-BBBC-D99C6DBF9B57}" srcOrd="0" destOrd="0" presId="urn:microsoft.com/office/officeart/2005/8/layout/radial5"/>
    <dgm:cxn modelId="{469B50D3-2DD7-4461-909C-F8E124AF8CFE}" type="presOf" srcId="{0D34CDCF-2323-4D3A-9261-DA3026454035}" destId="{C0F57970-E5B1-4D04-B4C7-36E57B8E9B6F}" srcOrd="1" destOrd="0" presId="urn:microsoft.com/office/officeart/2005/8/layout/radial5"/>
    <dgm:cxn modelId="{984FE6C5-D3FC-4C0B-8A82-973B3588725C}" type="presOf" srcId="{428334F7-DD83-482C-99A3-17F6ED6091CC}" destId="{BC837A54-ED53-4ABF-8C78-049B9262F735}" srcOrd="0" destOrd="0" presId="urn:microsoft.com/office/officeart/2005/8/layout/radial5"/>
    <dgm:cxn modelId="{2E6377C0-2E30-44A3-9733-98F4FA9D8BF0}" srcId="{9CE8DE89-94DD-4F2F-8269-1EFA38E18CFF}" destId="{9269ED76-BED1-4065-8E7C-715421233E89}" srcOrd="0" destOrd="0" parTransId="{C7B28119-DD3B-4981-B734-EBC108B8A989}" sibTransId="{F6FE2DE8-21CE-48CD-83E5-AF8110048FA6}"/>
    <dgm:cxn modelId="{F23C1016-B238-46E5-BBE2-F3B51A3C6CBE}" srcId="{9269ED76-BED1-4065-8E7C-715421233E89}" destId="{772EB8E4-E51E-4997-A23F-ED5A1655DBA0}" srcOrd="2" destOrd="0" parTransId="{BB36BD9C-4C3B-4363-BBEA-F0C5F9FEE41F}" sibTransId="{BAC9792C-B574-42A4-B6E8-3C160CD9EC5A}"/>
    <dgm:cxn modelId="{8016E0F4-EDC4-4AFA-B186-212076CA6F2C}" srcId="{9269ED76-BED1-4065-8E7C-715421233E89}" destId="{9B609EF5-3B83-45A7-BC73-9299986FA8CA}" srcOrd="0" destOrd="0" parTransId="{5ADACD77-A8EE-4BC4-9FDF-06A996BB1999}" sibTransId="{B60DAEB2-4072-411C-994A-396778729969}"/>
    <dgm:cxn modelId="{811DAB3F-CA1B-4817-9E8D-5DD91D429CFD}" type="presOf" srcId="{4D0C473C-E39F-42AA-8421-AED9DB596E1C}" destId="{DC85A742-0A58-4C41-AFDC-0D04D8873BED}" srcOrd="1" destOrd="0" presId="urn:microsoft.com/office/officeart/2005/8/layout/radial5"/>
    <dgm:cxn modelId="{50DDA593-29BD-4030-A7DD-890C0DAB5A4E}" type="presOf" srcId="{2EAC2F62-A5AB-44C2-AA4A-DB5C381B0EB3}" destId="{9ABBD4C5-15BE-4E85-B687-8BD8134204FD}" srcOrd="1" destOrd="0" presId="urn:microsoft.com/office/officeart/2005/8/layout/radial5"/>
    <dgm:cxn modelId="{5DB28AD3-D1CC-4C90-8E2A-0242AEF935CB}" type="presOf" srcId="{AC381940-DF99-44F9-8CC1-1022829B1F5F}" destId="{2B07C95E-F084-4505-ADEE-A11A116C8FD7}" srcOrd="0" destOrd="0" presId="urn:microsoft.com/office/officeart/2005/8/layout/radial5"/>
    <dgm:cxn modelId="{4A21F4B2-065A-4C41-8492-E5E6EE997AF1}" type="presOf" srcId="{4D0C473C-E39F-42AA-8421-AED9DB596E1C}" destId="{C7315E6F-7C82-4A29-859A-46F0596B15E6}" srcOrd="0" destOrd="0" presId="urn:microsoft.com/office/officeart/2005/8/layout/radial5"/>
    <dgm:cxn modelId="{79ACEA7F-5512-4D84-8FE5-FF0E0A060C63}" type="presOf" srcId="{BB36BD9C-4C3B-4363-BBEA-F0C5F9FEE41F}" destId="{2A730B7F-2BE9-4EB6-9E21-8E02A1DA7BA7}" srcOrd="1" destOrd="0" presId="urn:microsoft.com/office/officeart/2005/8/layout/radial5"/>
    <dgm:cxn modelId="{4E1E6942-C746-49EB-B292-2E3A2AB35A2D}" type="presOf" srcId="{5ADACD77-A8EE-4BC4-9FDF-06A996BB1999}" destId="{AC6BACD7-7F22-414F-8DEA-A59923DA314B}" srcOrd="0" destOrd="0" presId="urn:microsoft.com/office/officeart/2005/8/layout/radial5"/>
    <dgm:cxn modelId="{0D1FAE1F-18EA-4D5C-8A2F-6BB0DD53BDFA}" type="presOf" srcId="{9269ED76-BED1-4065-8E7C-715421233E89}" destId="{77917267-B8D8-4240-AE0B-2170A61EB334}" srcOrd="0" destOrd="0" presId="urn:microsoft.com/office/officeart/2005/8/layout/radial5"/>
    <dgm:cxn modelId="{3D545060-7053-48B2-B02A-32DE11798A9D}" type="presOf" srcId="{BB36BD9C-4C3B-4363-BBEA-F0C5F9FEE41F}" destId="{56E75823-5037-4C0F-801F-A51B6C108959}" srcOrd="0" destOrd="0" presId="urn:microsoft.com/office/officeart/2005/8/layout/radial5"/>
    <dgm:cxn modelId="{C1645074-EBB4-42A7-BB03-2C88885D2E99}" type="presOf" srcId="{6FDBA499-05A4-4C10-9E9A-3559D112A37B}" destId="{A9617182-F4A0-4F56-80D4-37E7F60FB8C7}" srcOrd="1" destOrd="0" presId="urn:microsoft.com/office/officeart/2005/8/layout/radial5"/>
    <dgm:cxn modelId="{10DED1F3-FC44-4175-AB78-5F54FFEEFCB1}" srcId="{9269ED76-BED1-4065-8E7C-715421233E89}" destId="{03C5AC52-494B-4335-B329-8CBB6D08F099}" srcOrd="3" destOrd="0" parTransId="{2EAC2F62-A5AB-44C2-AA4A-DB5C381B0EB3}" sibTransId="{C56A7994-934E-468A-9B52-EE6D6B4FC996}"/>
    <dgm:cxn modelId="{0343DD9F-4D85-4F53-BEDA-922252EDCAED}" type="presOf" srcId="{772EB8E4-E51E-4997-A23F-ED5A1655DBA0}" destId="{8E941F17-5916-4E86-A7CC-355B4785D8C5}" srcOrd="0" destOrd="0" presId="urn:microsoft.com/office/officeart/2005/8/layout/radial5"/>
    <dgm:cxn modelId="{C54BF45F-0199-4B59-BDD8-9F72472A2BD8}" type="presOf" srcId="{5ADACD77-A8EE-4BC4-9FDF-06A996BB1999}" destId="{F422467A-E203-4C26-BBC8-C7DF8DB6E281}" srcOrd="1" destOrd="0" presId="urn:microsoft.com/office/officeart/2005/8/layout/radial5"/>
    <dgm:cxn modelId="{CB76D1C8-3B40-4041-BBFB-5B65885C394D}" type="presOf" srcId="{8C5A6042-EA1D-4B20-9642-4A23F6AAB3AF}" destId="{01B95458-0D37-45F8-9C1A-2140A9BC229F}" srcOrd="0" destOrd="0" presId="urn:microsoft.com/office/officeart/2005/8/layout/radial5"/>
    <dgm:cxn modelId="{7AD697C3-1D74-4767-9245-8226D99F4ABD}" type="presOf" srcId="{03C5AC52-494B-4335-B329-8CBB6D08F099}" destId="{C0B95BA6-B8A4-47FA-9BB6-9628684C5365}" srcOrd="0" destOrd="0" presId="urn:microsoft.com/office/officeart/2005/8/layout/radial5"/>
    <dgm:cxn modelId="{FB72FB6D-5115-43F5-AEF6-CB8F60E817A0}" type="presOf" srcId="{9B609EF5-3B83-45A7-BC73-9299986FA8CA}" destId="{2BEA5F80-0C3B-432C-A020-5E3FA7A0EAF2}" srcOrd="0" destOrd="0" presId="urn:microsoft.com/office/officeart/2005/8/layout/radial5"/>
    <dgm:cxn modelId="{DDA0ACD5-D373-4337-B967-FA8454078ECF}" type="presOf" srcId="{9CE8DE89-94DD-4F2F-8269-1EFA38E18CFF}" destId="{BC367299-EF6E-4F16-8B1C-B15D469F3638}" srcOrd="0" destOrd="0" presId="urn:microsoft.com/office/officeart/2005/8/layout/radial5"/>
    <dgm:cxn modelId="{F39BC23C-5CC4-4757-BAA8-FC38F6095A25}" srcId="{9269ED76-BED1-4065-8E7C-715421233E89}" destId="{91180F45-9777-4011-99A4-A770430C9561}" srcOrd="5" destOrd="0" parTransId="{4D0C473C-E39F-42AA-8421-AED9DB596E1C}" sibTransId="{A0353576-FA74-4B5E-808E-D1A64D6B5012}"/>
    <dgm:cxn modelId="{DF09026E-A2F3-4013-96ED-ABE9E8FCA4B7}" type="presOf" srcId="{8C5A6042-EA1D-4B20-9642-4A23F6AAB3AF}" destId="{6FE570C7-9E68-4C8A-A64E-13B747518C73}" srcOrd="1" destOrd="0" presId="urn:microsoft.com/office/officeart/2005/8/layout/radial5"/>
    <dgm:cxn modelId="{D48074B1-33EC-48EA-91AB-EBD0D9F2D37F}" type="presOf" srcId="{2EAC2F62-A5AB-44C2-AA4A-DB5C381B0EB3}" destId="{6402A5B9-A439-4898-B5A4-9E510956475D}" srcOrd="0" destOrd="0" presId="urn:microsoft.com/office/officeart/2005/8/layout/radial5"/>
    <dgm:cxn modelId="{7CD0A80C-4CD0-40C1-9CAB-7EC582BB9F61}" type="presOf" srcId="{ADED718D-3664-4D26-A455-AC77E149F962}" destId="{0178D4FF-59F4-4E39-BD1A-C0952E04232F}" srcOrd="0" destOrd="0" presId="urn:microsoft.com/office/officeart/2005/8/layout/radial5"/>
    <dgm:cxn modelId="{92822B17-ABD3-435F-BF85-FC4709242146}" srcId="{9269ED76-BED1-4065-8E7C-715421233E89}" destId="{AC381940-DF99-44F9-8CC1-1022829B1F5F}" srcOrd="6" destOrd="0" parTransId="{0D34CDCF-2323-4D3A-9261-DA3026454035}" sibTransId="{166CCD88-2010-468A-A04A-BB3133478590}"/>
    <dgm:cxn modelId="{53AF01AD-7FC0-4306-B9E1-AF3637EAF20D}" type="presOf" srcId="{91180F45-9777-4011-99A4-A770430C9561}" destId="{276E8F8F-2CFC-4EB2-BD39-B725293969E1}" srcOrd="0" destOrd="0" presId="urn:microsoft.com/office/officeart/2005/8/layout/radial5"/>
    <dgm:cxn modelId="{FC3BD5C2-5DCF-4206-9E36-D0B4D32C53AC}" srcId="{9269ED76-BED1-4065-8E7C-715421233E89}" destId="{428334F7-DD83-482C-99A3-17F6ED6091CC}" srcOrd="4" destOrd="0" parTransId="{8C5A6042-EA1D-4B20-9642-4A23F6AAB3AF}" sibTransId="{7DDE4CB8-B9BB-430A-946F-94BFD0BDCF46}"/>
    <dgm:cxn modelId="{5AD32628-C779-4026-B7C3-61551EA34B9B}" type="presParOf" srcId="{BC367299-EF6E-4F16-8B1C-B15D469F3638}" destId="{77917267-B8D8-4240-AE0B-2170A61EB334}" srcOrd="0" destOrd="0" presId="urn:microsoft.com/office/officeart/2005/8/layout/radial5"/>
    <dgm:cxn modelId="{9777FE63-D819-4B45-BCA5-E13F277037FD}" type="presParOf" srcId="{BC367299-EF6E-4F16-8B1C-B15D469F3638}" destId="{AC6BACD7-7F22-414F-8DEA-A59923DA314B}" srcOrd="1" destOrd="0" presId="urn:microsoft.com/office/officeart/2005/8/layout/radial5"/>
    <dgm:cxn modelId="{971B3704-DB78-4E88-8A03-DF80E1B9CD0E}" type="presParOf" srcId="{AC6BACD7-7F22-414F-8DEA-A59923DA314B}" destId="{F422467A-E203-4C26-BBC8-C7DF8DB6E281}" srcOrd="0" destOrd="0" presId="urn:microsoft.com/office/officeart/2005/8/layout/radial5"/>
    <dgm:cxn modelId="{D50F051F-F47C-42F1-8671-F7145A3E2F07}" type="presParOf" srcId="{BC367299-EF6E-4F16-8B1C-B15D469F3638}" destId="{2BEA5F80-0C3B-432C-A020-5E3FA7A0EAF2}" srcOrd="2" destOrd="0" presId="urn:microsoft.com/office/officeart/2005/8/layout/radial5"/>
    <dgm:cxn modelId="{3A3C6C28-B442-4DD6-92D0-D62FC32B6010}" type="presParOf" srcId="{BC367299-EF6E-4F16-8B1C-B15D469F3638}" destId="{CC7C8398-57AD-4DEE-BBBC-D99C6DBF9B57}" srcOrd="3" destOrd="0" presId="urn:microsoft.com/office/officeart/2005/8/layout/radial5"/>
    <dgm:cxn modelId="{9263A735-8213-40BE-A44A-2FFE468B2F44}" type="presParOf" srcId="{CC7C8398-57AD-4DEE-BBBC-D99C6DBF9B57}" destId="{A9617182-F4A0-4F56-80D4-37E7F60FB8C7}" srcOrd="0" destOrd="0" presId="urn:microsoft.com/office/officeart/2005/8/layout/radial5"/>
    <dgm:cxn modelId="{AC087006-354A-45F2-B438-92A696F4D238}" type="presParOf" srcId="{BC367299-EF6E-4F16-8B1C-B15D469F3638}" destId="{0178D4FF-59F4-4E39-BD1A-C0952E04232F}" srcOrd="4" destOrd="0" presId="urn:microsoft.com/office/officeart/2005/8/layout/radial5"/>
    <dgm:cxn modelId="{890F7F1B-4608-4118-9E87-E65ECD69EEE6}" type="presParOf" srcId="{BC367299-EF6E-4F16-8B1C-B15D469F3638}" destId="{56E75823-5037-4C0F-801F-A51B6C108959}" srcOrd="5" destOrd="0" presId="urn:microsoft.com/office/officeart/2005/8/layout/radial5"/>
    <dgm:cxn modelId="{8876A4E8-10D1-4690-B79B-04A4C37D349F}" type="presParOf" srcId="{56E75823-5037-4C0F-801F-A51B6C108959}" destId="{2A730B7F-2BE9-4EB6-9E21-8E02A1DA7BA7}" srcOrd="0" destOrd="0" presId="urn:microsoft.com/office/officeart/2005/8/layout/radial5"/>
    <dgm:cxn modelId="{C3B6BDD4-1A46-484D-967B-8D32C2690541}" type="presParOf" srcId="{BC367299-EF6E-4F16-8B1C-B15D469F3638}" destId="{8E941F17-5916-4E86-A7CC-355B4785D8C5}" srcOrd="6" destOrd="0" presId="urn:microsoft.com/office/officeart/2005/8/layout/radial5"/>
    <dgm:cxn modelId="{5428DEFE-3223-4A90-A969-600E7B4A7E72}" type="presParOf" srcId="{BC367299-EF6E-4F16-8B1C-B15D469F3638}" destId="{6402A5B9-A439-4898-B5A4-9E510956475D}" srcOrd="7" destOrd="0" presId="urn:microsoft.com/office/officeart/2005/8/layout/radial5"/>
    <dgm:cxn modelId="{C8B112A4-4694-47BA-BC3E-DCE7C61E225C}" type="presParOf" srcId="{6402A5B9-A439-4898-B5A4-9E510956475D}" destId="{9ABBD4C5-15BE-4E85-B687-8BD8134204FD}" srcOrd="0" destOrd="0" presId="urn:microsoft.com/office/officeart/2005/8/layout/radial5"/>
    <dgm:cxn modelId="{ED6DADE3-3EC4-444B-BEF0-C7700813029A}" type="presParOf" srcId="{BC367299-EF6E-4F16-8B1C-B15D469F3638}" destId="{C0B95BA6-B8A4-47FA-9BB6-9628684C5365}" srcOrd="8" destOrd="0" presId="urn:microsoft.com/office/officeart/2005/8/layout/radial5"/>
    <dgm:cxn modelId="{24E9C7C8-B6A9-4CB2-BF61-EA9AFA480EBE}" type="presParOf" srcId="{BC367299-EF6E-4F16-8B1C-B15D469F3638}" destId="{01B95458-0D37-45F8-9C1A-2140A9BC229F}" srcOrd="9" destOrd="0" presId="urn:microsoft.com/office/officeart/2005/8/layout/radial5"/>
    <dgm:cxn modelId="{5C116497-83C1-4D02-935A-F9B44920FEC6}" type="presParOf" srcId="{01B95458-0D37-45F8-9C1A-2140A9BC229F}" destId="{6FE570C7-9E68-4C8A-A64E-13B747518C73}" srcOrd="0" destOrd="0" presId="urn:microsoft.com/office/officeart/2005/8/layout/radial5"/>
    <dgm:cxn modelId="{385ECD72-6FCC-405C-BAB9-D4815ADCA136}" type="presParOf" srcId="{BC367299-EF6E-4F16-8B1C-B15D469F3638}" destId="{BC837A54-ED53-4ABF-8C78-049B9262F735}" srcOrd="10" destOrd="0" presId="urn:microsoft.com/office/officeart/2005/8/layout/radial5"/>
    <dgm:cxn modelId="{CCBBEEFE-E05A-48EC-BC72-5B9D0A263BE6}" type="presParOf" srcId="{BC367299-EF6E-4F16-8B1C-B15D469F3638}" destId="{C7315E6F-7C82-4A29-859A-46F0596B15E6}" srcOrd="11" destOrd="0" presId="urn:microsoft.com/office/officeart/2005/8/layout/radial5"/>
    <dgm:cxn modelId="{21C75E02-481F-40F9-97EC-9DB55B863116}" type="presParOf" srcId="{C7315E6F-7C82-4A29-859A-46F0596B15E6}" destId="{DC85A742-0A58-4C41-AFDC-0D04D8873BED}" srcOrd="0" destOrd="0" presId="urn:microsoft.com/office/officeart/2005/8/layout/radial5"/>
    <dgm:cxn modelId="{2E06A7E1-94AC-4619-BD9A-6BB3F2608569}" type="presParOf" srcId="{BC367299-EF6E-4F16-8B1C-B15D469F3638}" destId="{276E8F8F-2CFC-4EB2-BD39-B725293969E1}" srcOrd="12" destOrd="0" presId="urn:microsoft.com/office/officeart/2005/8/layout/radial5"/>
    <dgm:cxn modelId="{52066645-4DA7-4633-A908-49AAC981274F}" type="presParOf" srcId="{BC367299-EF6E-4F16-8B1C-B15D469F3638}" destId="{F5E51195-4511-405B-9AC0-B01DE134B405}" srcOrd="13" destOrd="0" presId="urn:microsoft.com/office/officeart/2005/8/layout/radial5"/>
    <dgm:cxn modelId="{905253BA-6CB8-49A3-A241-81F23D9981FF}" type="presParOf" srcId="{F5E51195-4511-405B-9AC0-B01DE134B405}" destId="{C0F57970-E5B1-4D04-B4C7-36E57B8E9B6F}" srcOrd="0" destOrd="0" presId="urn:microsoft.com/office/officeart/2005/8/layout/radial5"/>
    <dgm:cxn modelId="{A9F4D876-1C11-4333-8F61-6EFF4612CBD4}" type="presParOf" srcId="{BC367299-EF6E-4F16-8B1C-B15D469F3638}" destId="{2B07C95E-F084-4505-ADEE-A11A116C8FD7}" srcOrd="14"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5881A4-6ADB-43D3-8F50-F59717B5D1F9}">
      <dsp:nvSpPr>
        <dsp:cNvPr id="0" name=""/>
        <dsp:cNvSpPr/>
      </dsp:nvSpPr>
      <dsp:spPr>
        <a:xfrm>
          <a:off x="3263210" y="1970437"/>
          <a:ext cx="1403635" cy="14036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kern="1200" dirty="0" smtClean="0"/>
            <a:t>Puncte Tari</a:t>
          </a:r>
          <a:endParaRPr lang="en-US" sz="2000" kern="1200" dirty="0"/>
        </a:p>
      </dsp:txBody>
      <dsp:txXfrm>
        <a:off x="3263210" y="1970437"/>
        <a:ext cx="1403635" cy="1403635"/>
      </dsp:txXfrm>
    </dsp:sp>
    <dsp:sp modelId="{ABA584C8-427E-4926-9C02-018DC17C3CFB}">
      <dsp:nvSpPr>
        <dsp:cNvPr id="0" name=""/>
        <dsp:cNvSpPr/>
      </dsp:nvSpPr>
      <dsp:spPr>
        <a:xfrm rot="16200000">
          <a:off x="3816081" y="1459219"/>
          <a:ext cx="297893" cy="4772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6200000">
        <a:off x="3816081" y="1459219"/>
        <a:ext cx="297893" cy="477236"/>
      </dsp:txXfrm>
    </dsp:sp>
    <dsp:sp modelId="{2EED59E9-4860-4C09-9430-D000DF234DB2}">
      <dsp:nvSpPr>
        <dsp:cNvPr id="0" name=""/>
        <dsp:cNvSpPr/>
      </dsp:nvSpPr>
      <dsp:spPr>
        <a:xfrm>
          <a:off x="3263210" y="4739"/>
          <a:ext cx="1403635" cy="140363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Tradiții vin, fructe, legume</a:t>
          </a:r>
          <a:endParaRPr lang="en-US" sz="1800" kern="1200" dirty="0"/>
        </a:p>
      </dsp:txBody>
      <dsp:txXfrm>
        <a:off x="3263210" y="4739"/>
        <a:ext cx="1403635" cy="1403635"/>
      </dsp:txXfrm>
    </dsp:sp>
    <dsp:sp modelId="{90AAFEF7-9063-4F56-A953-08BF50B42898}">
      <dsp:nvSpPr>
        <dsp:cNvPr id="0" name=""/>
        <dsp:cNvSpPr/>
      </dsp:nvSpPr>
      <dsp:spPr>
        <a:xfrm rot="19800000">
          <a:off x="4659952" y="1946428"/>
          <a:ext cx="297893" cy="4772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9800000">
        <a:off x="4659952" y="1946428"/>
        <a:ext cx="297893" cy="477236"/>
      </dsp:txXfrm>
    </dsp:sp>
    <dsp:sp modelId="{6050621D-6860-4468-8E60-9389535C3C34}">
      <dsp:nvSpPr>
        <dsp:cNvPr id="0" name=""/>
        <dsp:cNvSpPr/>
      </dsp:nvSpPr>
      <dsp:spPr>
        <a:xfrm>
          <a:off x="4965554" y="987588"/>
          <a:ext cx="1403635" cy="1403635"/>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Produc-</a:t>
          </a:r>
          <a:r>
            <a:rPr lang="ro-RO" sz="1800" kern="1200" dirty="0" err="1" smtClean="0"/>
            <a:t>tivitate</a:t>
          </a:r>
          <a:r>
            <a:rPr lang="ro-RO" sz="1800" kern="1200" dirty="0" smtClean="0"/>
            <a:t> în creștere</a:t>
          </a:r>
          <a:endParaRPr lang="en-US" sz="1800" kern="1200" dirty="0"/>
        </a:p>
      </dsp:txBody>
      <dsp:txXfrm>
        <a:off x="4965554" y="987588"/>
        <a:ext cx="1403635" cy="1403635"/>
      </dsp:txXfrm>
    </dsp:sp>
    <dsp:sp modelId="{559C8028-85F3-44AE-816F-87E37945C433}">
      <dsp:nvSpPr>
        <dsp:cNvPr id="0" name=""/>
        <dsp:cNvSpPr/>
      </dsp:nvSpPr>
      <dsp:spPr>
        <a:xfrm rot="1800000">
          <a:off x="4659952" y="2920846"/>
          <a:ext cx="297893" cy="4772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800000">
        <a:off x="4659952" y="2920846"/>
        <a:ext cx="297893" cy="477236"/>
      </dsp:txXfrm>
    </dsp:sp>
    <dsp:sp modelId="{5E706F47-9F1C-4D3B-9C51-B05D34EF14C8}">
      <dsp:nvSpPr>
        <dsp:cNvPr id="0" name=""/>
        <dsp:cNvSpPr/>
      </dsp:nvSpPr>
      <dsp:spPr>
        <a:xfrm>
          <a:off x="4965554" y="2953286"/>
          <a:ext cx="1403635" cy="1403635"/>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Proprie-</a:t>
          </a:r>
          <a:r>
            <a:rPr lang="ro-RO" sz="1800" kern="1200" dirty="0" err="1" smtClean="0"/>
            <a:t>tate</a:t>
          </a:r>
          <a:r>
            <a:rPr lang="ro-RO" sz="1800" kern="1200" dirty="0" smtClean="0"/>
            <a:t> privată</a:t>
          </a:r>
          <a:endParaRPr lang="en-US" sz="1800" kern="1200" dirty="0"/>
        </a:p>
      </dsp:txBody>
      <dsp:txXfrm>
        <a:off x="4965554" y="2953286"/>
        <a:ext cx="1403635" cy="1403635"/>
      </dsp:txXfrm>
    </dsp:sp>
    <dsp:sp modelId="{20E92144-55BE-4FF0-8AC5-7F4841A6DE79}">
      <dsp:nvSpPr>
        <dsp:cNvPr id="0" name=""/>
        <dsp:cNvSpPr/>
      </dsp:nvSpPr>
      <dsp:spPr>
        <a:xfrm rot="5400000">
          <a:off x="3816081" y="3408055"/>
          <a:ext cx="297893" cy="4772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3816081" y="3408055"/>
        <a:ext cx="297893" cy="477236"/>
      </dsp:txXfrm>
    </dsp:sp>
    <dsp:sp modelId="{E0C55E28-0C1A-4F30-B9BF-79E07BB346C0}">
      <dsp:nvSpPr>
        <dsp:cNvPr id="0" name=""/>
        <dsp:cNvSpPr/>
      </dsp:nvSpPr>
      <dsp:spPr>
        <a:xfrm>
          <a:off x="3263210" y="3936135"/>
          <a:ext cx="1403635" cy="140363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Balanță externă pozitivă</a:t>
          </a:r>
          <a:endParaRPr lang="en-US" sz="1800" kern="1200" dirty="0"/>
        </a:p>
      </dsp:txBody>
      <dsp:txXfrm>
        <a:off x="3263210" y="3936135"/>
        <a:ext cx="1403635" cy="1403635"/>
      </dsp:txXfrm>
    </dsp:sp>
    <dsp:sp modelId="{1CAFC6BF-D217-4194-BC28-11D4C4A05EB8}">
      <dsp:nvSpPr>
        <dsp:cNvPr id="0" name=""/>
        <dsp:cNvSpPr/>
      </dsp:nvSpPr>
      <dsp:spPr>
        <a:xfrm rot="9000000">
          <a:off x="2972210" y="2920846"/>
          <a:ext cx="297893" cy="47723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9000000">
        <a:off x="2972210" y="2920846"/>
        <a:ext cx="297893" cy="477236"/>
      </dsp:txXfrm>
    </dsp:sp>
    <dsp:sp modelId="{6A0A92D3-C067-4463-90D4-B698D86AB73B}">
      <dsp:nvSpPr>
        <dsp:cNvPr id="0" name=""/>
        <dsp:cNvSpPr/>
      </dsp:nvSpPr>
      <dsp:spPr>
        <a:xfrm>
          <a:off x="1560866" y="2953286"/>
          <a:ext cx="1403635" cy="1403635"/>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err="1" smtClean="0"/>
            <a:t>Extensi-une</a:t>
          </a:r>
          <a:r>
            <a:rPr lang="ro-RO" sz="1800" kern="1200" dirty="0" smtClean="0"/>
            <a:t> rurală</a:t>
          </a:r>
          <a:endParaRPr lang="en-US" sz="1800" kern="1200" dirty="0"/>
        </a:p>
      </dsp:txBody>
      <dsp:txXfrm>
        <a:off x="1560866" y="2953286"/>
        <a:ext cx="1403635" cy="1403635"/>
      </dsp:txXfrm>
    </dsp:sp>
    <dsp:sp modelId="{B5BBBEB9-6D3A-43F0-8AC7-62BAF2A1ABD6}">
      <dsp:nvSpPr>
        <dsp:cNvPr id="0" name=""/>
        <dsp:cNvSpPr/>
      </dsp:nvSpPr>
      <dsp:spPr>
        <a:xfrm rot="12675942">
          <a:off x="2965585" y="1921390"/>
          <a:ext cx="311613" cy="4772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2675942">
        <a:off x="2965585" y="1921390"/>
        <a:ext cx="311613" cy="477236"/>
      </dsp:txXfrm>
    </dsp:sp>
    <dsp:sp modelId="{21023841-1602-466B-8C1F-B26669C8F726}">
      <dsp:nvSpPr>
        <dsp:cNvPr id="0" name=""/>
        <dsp:cNvSpPr/>
      </dsp:nvSpPr>
      <dsp:spPr>
        <a:xfrm>
          <a:off x="1560862" y="936789"/>
          <a:ext cx="1403635" cy="140363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err="1" smtClean="0"/>
            <a:t>Apropi</a:t>
          </a:r>
          <a:r>
            <a:rPr lang="ro-RO" sz="1800" kern="1200" dirty="0" smtClean="0"/>
            <a:t>-ere de piețe de export</a:t>
          </a:r>
          <a:endParaRPr lang="en-US" sz="1800" kern="1200" dirty="0"/>
        </a:p>
      </dsp:txBody>
      <dsp:txXfrm>
        <a:off x="1560862" y="936789"/>
        <a:ext cx="1403635" cy="140363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917267-B8D8-4240-AE0B-2170A61EB334}">
      <dsp:nvSpPr>
        <dsp:cNvPr id="0" name=""/>
        <dsp:cNvSpPr/>
      </dsp:nvSpPr>
      <dsp:spPr>
        <a:xfrm>
          <a:off x="3392233" y="2005393"/>
          <a:ext cx="1429892" cy="142989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ro-RO" sz="2200" kern="1200" dirty="0" smtClean="0"/>
            <a:t>Direcți-</a:t>
          </a:r>
          <a:r>
            <a:rPr lang="ro-RO" sz="2200" kern="1200" dirty="0" err="1" smtClean="0"/>
            <a:t>ile</a:t>
          </a:r>
          <a:r>
            <a:rPr lang="ro-RO" sz="2200" kern="1200" dirty="0" smtClean="0"/>
            <a:t> 2 și 3</a:t>
          </a:r>
          <a:endParaRPr lang="en-US" sz="2200" kern="1200" dirty="0"/>
        </a:p>
      </dsp:txBody>
      <dsp:txXfrm>
        <a:off x="3392233" y="2005393"/>
        <a:ext cx="1429892" cy="1429892"/>
      </dsp:txXfrm>
    </dsp:sp>
    <dsp:sp modelId="{C7315E6F-7C82-4A29-859A-46F0596B15E6}">
      <dsp:nvSpPr>
        <dsp:cNvPr id="0" name=""/>
        <dsp:cNvSpPr/>
      </dsp:nvSpPr>
      <dsp:spPr>
        <a:xfrm rot="16200000">
          <a:off x="3955781" y="1485224"/>
          <a:ext cx="302796" cy="4861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6200000">
        <a:off x="3955781" y="1485224"/>
        <a:ext cx="302796" cy="486163"/>
      </dsp:txXfrm>
    </dsp:sp>
    <dsp:sp modelId="{276E8F8F-2CFC-4EB2-BD39-B725293969E1}">
      <dsp:nvSpPr>
        <dsp:cNvPr id="0" name=""/>
        <dsp:cNvSpPr/>
      </dsp:nvSpPr>
      <dsp:spPr>
        <a:xfrm>
          <a:off x="3392233" y="4187"/>
          <a:ext cx="1429892" cy="142989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err="1" smtClean="0"/>
            <a:t>Suprafe-țe</a:t>
          </a:r>
          <a:r>
            <a:rPr lang="ro-RO" sz="1800" kern="1200" dirty="0" smtClean="0"/>
            <a:t> irigate noi 14 mii hai</a:t>
          </a:r>
          <a:endParaRPr lang="en-US" sz="1800" kern="1200" dirty="0"/>
        </a:p>
      </dsp:txBody>
      <dsp:txXfrm>
        <a:off x="3392233" y="4187"/>
        <a:ext cx="1429892" cy="1429892"/>
      </dsp:txXfrm>
    </dsp:sp>
    <dsp:sp modelId="{F5E51195-4511-405B-9AC0-B01DE134B405}">
      <dsp:nvSpPr>
        <dsp:cNvPr id="0" name=""/>
        <dsp:cNvSpPr/>
      </dsp:nvSpPr>
      <dsp:spPr>
        <a:xfrm rot="19800000">
          <a:off x="4814908" y="1981241"/>
          <a:ext cx="302796" cy="4861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9800000">
        <a:off x="4814908" y="1981241"/>
        <a:ext cx="302796" cy="486163"/>
      </dsp:txXfrm>
    </dsp:sp>
    <dsp:sp modelId="{2B07C95E-F084-4505-ADEE-A11A116C8FD7}">
      <dsp:nvSpPr>
        <dsp:cNvPr id="0" name=""/>
        <dsp:cNvSpPr/>
      </dsp:nvSpPr>
      <dsp:spPr>
        <a:xfrm>
          <a:off x="5125329" y="1004790"/>
          <a:ext cx="1429892" cy="142989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err="1" smtClean="0"/>
            <a:t>Suprafe-țe</a:t>
          </a:r>
          <a:r>
            <a:rPr lang="ro-RO" sz="1800" kern="1200" dirty="0" smtClean="0"/>
            <a:t> </a:t>
          </a:r>
          <a:r>
            <a:rPr lang="ro-RO" sz="1800" kern="1200" dirty="0" err="1" smtClean="0"/>
            <a:t>reîmpă-durite</a:t>
          </a:r>
          <a:r>
            <a:rPr lang="ro-RO" sz="1800" kern="1200" dirty="0" smtClean="0"/>
            <a:t> 19 mii ha</a:t>
          </a:r>
          <a:endParaRPr lang="en-US" sz="1800" kern="1200" dirty="0"/>
        </a:p>
      </dsp:txBody>
      <dsp:txXfrm>
        <a:off x="5125329" y="1004790"/>
        <a:ext cx="1429892" cy="1429892"/>
      </dsp:txXfrm>
    </dsp:sp>
    <dsp:sp modelId="{8B6CBD5C-F144-45D4-B25E-F4E8685BC0C8}">
      <dsp:nvSpPr>
        <dsp:cNvPr id="0" name=""/>
        <dsp:cNvSpPr/>
      </dsp:nvSpPr>
      <dsp:spPr>
        <a:xfrm rot="1800000">
          <a:off x="4814908" y="2973275"/>
          <a:ext cx="302796" cy="4861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800000">
        <a:off x="4814908" y="2973275"/>
        <a:ext cx="302796" cy="486163"/>
      </dsp:txXfrm>
    </dsp:sp>
    <dsp:sp modelId="{1A623CAA-9D26-4DC1-B5C7-5DBA2225B8CE}">
      <dsp:nvSpPr>
        <dsp:cNvPr id="0" name=""/>
        <dsp:cNvSpPr/>
      </dsp:nvSpPr>
      <dsp:spPr>
        <a:xfrm>
          <a:off x="5125329" y="3005997"/>
          <a:ext cx="1429892" cy="1429892"/>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Unități turistice noi 354 unități</a:t>
          </a:r>
          <a:endParaRPr lang="en-US" sz="1800" kern="1200" dirty="0"/>
        </a:p>
      </dsp:txBody>
      <dsp:txXfrm>
        <a:off x="5125329" y="3005997"/>
        <a:ext cx="1429892" cy="1429892"/>
      </dsp:txXfrm>
    </dsp:sp>
    <dsp:sp modelId="{46F0D1AA-079B-41B2-B45B-494AB17EAA46}">
      <dsp:nvSpPr>
        <dsp:cNvPr id="0" name=""/>
        <dsp:cNvSpPr/>
      </dsp:nvSpPr>
      <dsp:spPr>
        <a:xfrm rot="5400000">
          <a:off x="3955781" y="3469291"/>
          <a:ext cx="302796" cy="48616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3955781" y="3469291"/>
        <a:ext cx="302796" cy="486163"/>
      </dsp:txXfrm>
    </dsp:sp>
    <dsp:sp modelId="{95CFBB9F-2211-48C2-9681-501F446C01DE}">
      <dsp:nvSpPr>
        <dsp:cNvPr id="0" name=""/>
        <dsp:cNvSpPr/>
      </dsp:nvSpPr>
      <dsp:spPr>
        <a:xfrm>
          <a:off x="3392233" y="4006600"/>
          <a:ext cx="1429892" cy="1429892"/>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Drumuri locale noi 425 km</a:t>
          </a:r>
        </a:p>
      </dsp:txBody>
      <dsp:txXfrm>
        <a:off x="3392233" y="4006600"/>
        <a:ext cx="1429892" cy="1429892"/>
      </dsp:txXfrm>
    </dsp:sp>
    <dsp:sp modelId="{CA612850-F4B1-4704-B9D9-FDCFF95B7C6D}">
      <dsp:nvSpPr>
        <dsp:cNvPr id="0" name=""/>
        <dsp:cNvSpPr/>
      </dsp:nvSpPr>
      <dsp:spPr>
        <a:xfrm rot="9000000">
          <a:off x="3096655" y="2973275"/>
          <a:ext cx="302796" cy="48616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9000000">
        <a:off x="3096655" y="2973275"/>
        <a:ext cx="302796" cy="486163"/>
      </dsp:txXfrm>
    </dsp:sp>
    <dsp:sp modelId="{DE090524-3DEC-4280-AEAD-CBF6151AD6E0}">
      <dsp:nvSpPr>
        <dsp:cNvPr id="0" name=""/>
        <dsp:cNvSpPr/>
      </dsp:nvSpPr>
      <dsp:spPr>
        <a:xfrm>
          <a:off x="1659137" y="3005997"/>
          <a:ext cx="1429892" cy="1429892"/>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Mici afaceri lansate 531 unități</a:t>
          </a:r>
        </a:p>
      </dsp:txBody>
      <dsp:txXfrm>
        <a:off x="1659137" y="3005997"/>
        <a:ext cx="1429892" cy="1429892"/>
      </dsp:txXfrm>
    </dsp:sp>
    <dsp:sp modelId="{320A0572-5E28-4151-85B0-5DC2836BB0E6}">
      <dsp:nvSpPr>
        <dsp:cNvPr id="0" name=""/>
        <dsp:cNvSpPr/>
      </dsp:nvSpPr>
      <dsp:spPr>
        <a:xfrm rot="12600000">
          <a:off x="3096655" y="1981241"/>
          <a:ext cx="302796" cy="4861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2600000">
        <a:off x="3096655" y="1981241"/>
        <a:ext cx="302796" cy="486163"/>
      </dsp:txXfrm>
    </dsp:sp>
    <dsp:sp modelId="{2A40CED9-2F52-4D29-BD3C-B4AC208E9517}">
      <dsp:nvSpPr>
        <dsp:cNvPr id="0" name=""/>
        <dsp:cNvSpPr/>
      </dsp:nvSpPr>
      <dsp:spPr>
        <a:xfrm>
          <a:off x="1659137" y="1004790"/>
          <a:ext cx="1429892" cy="142989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Infra-structură </a:t>
          </a:r>
          <a:r>
            <a:rPr lang="ro-RO" sz="1800" kern="1200" dirty="0" err="1" smtClean="0"/>
            <a:t>comunita-ră</a:t>
          </a:r>
          <a:r>
            <a:rPr lang="ro-RO" sz="1800" kern="1200" dirty="0" smtClean="0"/>
            <a:t> 708 unități</a:t>
          </a:r>
          <a:endParaRPr lang="en-US" sz="1800" kern="1200" dirty="0"/>
        </a:p>
      </dsp:txBody>
      <dsp:txXfrm>
        <a:off x="1659137" y="1004790"/>
        <a:ext cx="1429892" cy="142989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2DF1AC-A8A8-4C40-A32E-725AD9DBB529}">
      <dsp:nvSpPr>
        <dsp:cNvPr id="0" name=""/>
        <dsp:cNvSpPr/>
      </dsp:nvSpPr>
      <dsp:spPr>
        <a:xfrm rot="16200000">
          <a:off x="-632433" y="636560"/>
          <a:ext cx="5242559" cy="3969439"/>
        </a:xfrm>
        <a:prstGeom prst="flowChartManualOperation">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1600200">
            <a:lnSpc>
              <a:spcPct val="90000"/>
            </a:lnSpc>
            <a:spcBef>
              <a:spcPct val="0"/>
            </a:spcBef>
            <a:spcAft>
              <a:spcPct val="35000"/>
            </a:spcAft>
          </a:pPr>
          <a:r>
            <a:rPr lang="ro-RO" sz="3600" kern="1200" dirty="0" smtClean="0"/>
            <a:t>Direcția 1</a:t>
          </a:r>
          <a:endParaRPr lang="en-US" sz="3600" kern="1200" dirty="0"/>
        </a:p>
        <a:p>
          <a:pPr marL="171450" lvl="1" indent="-171450" algn="l" defTabSz="800100">
            <a:lnSpc>
              <a:spcPct val="90000"/>
            </a:lnSpc>
            <a:spcBef>
              <a:spcPct val="0"/>
            </a:spcBef>
            <a:spcAft>
              <a:spcPct val="15000"/>
            </a:spcAft>
            <a:buChar char="••"/>
          </a:pPr>
          <a:r>
            <a:rPr lang="ro-RO" sz="1800" kern="1200" dirty="0" smtClean="0"/>
            <a:t>Balanța comerțului extern cu produse agroalimentare</a:t>
          </a:r>
          <a:endParaRPr lang="en-US" sz="1800" kern="1200" dirty="0"/>
        </a:p>
        <a:p>
          <a:pPr marL="171450" lvl="1" indent="-171450" algn="l" defTabSz="800100">
            <a:lnSpc>
              <a:spcPct val="90000"/>
            </a:lnSpc>
            <a:spcBef>
              <a:spcPct val="0"/>
            </a:spcBef>
            <a:spcAft>
              <a:spcPct val="15000"/>
            </a:spcAft>
            <a:buChar char="••"/>
          </a:pPr>
          <a:r>
            <a:rPr lang="ro-RO" sz="1800" kern="1200" dirty="0" smtClean="0"/>
            <a:t>Producția agricolă globală</a:t>
          </a:r>
          <a:endParaRPr lang="en-US" sz="1800" kern="1200" dirty="0"/>
        </a:p>
        <a:p>
          <a:pPr marL="171450" lvl="1" indent="-171450" algn="l" defTabSz="800100">
            <a:lnSpc>
              <a:spcPct val="90000"/>
            </a:lnSpc>
            <a:spcBef>
              <a:spcPct val="0"/>
            </a:spcBef>
            <a:spcAft>
              <a:spcPct val="15000"/>
            </a:spcAft>
            <a:buChar char="••"/>
          </a:pPr>
          <a:r>
            <a:rPr lang="ro-RO" sz="1800" kern="1200" dirty="0" smtClean="0"/>
            <a:t>Numărul de consultații agricole</a:t>
          </a:r>
          <a:endParaRPr lang="en-US" sz="1800" kern="1200" dirty="0"/>
        </a:p>
        <a:p>
          <a:pPr marL="171450" lvl="1" indent="-171450" algn="l" defTabSz="800100">
            <a:lnSpc>
              <a:spcPct val="90000"/>
            </a:lnSpc>
            <a:spcBef>
              <a:spcPct val="0"/>
            </a:spcBef>
            <a:spcAft>
              <a:spcPct val="15000"/>
            </a:spcAft>
            <a:buChar char="••"/>
          </a:pPr>
          <a:r>
            <a:rPr lang="ro-RO" sz="1800" kern="1200" dirty="0" smtClean="0"/>
            <a:t>Numărul de absolvenți instituții</a:t>
          </a:r>
          <a:endParaRPr lang="en-US" sz="1800" kern="1200" dirty="0"/>
        </a:p>
        <a:p>
          <a:pPr marL="171450" lvl="1" indent="-171450" algn="l" defTabSz="800100">
            <a:lnSpc>
              <a:spcPct val="90000"/>
            </a:lnSpc>
            <a:spcBef>
              <a:spcPct val="0"/>
            </a:spcBef>
            <a:spcAft>
              <a:spcPct val="15000"/>
            </a:spcAft>
            <a:buChar char="••"/>
          </a:pPr>
          <a:r>
            <a:rPr lang="ro-RO" sz="1800" kern="1200" dirty="0" smtClean="0"/>
            <a:t>Soldul creditelor agricole</a:t>
          </a:r>
          <a:endParaRPr lang="en-US" sz="1800" kern="1200" dirty="0"/>
        </a:p>
      </dsp:txBody>
      <dsp:txXfrm rot="16200000">
        <a:off x="-632433" y="636560"/>
        <a:ext cx="5242559" cy="3969439"/>
      </dsp:txXfrm>
    </dsp:sp>
    <dsp:sp modelId="{78489DB8-D1E2-4AB4-9791-36B25BA2D001}">
      <dsp:nvSpPr>
        <dsp:cNvPr id="0" name=""/>
        <dsp:cNvSpPr/>
      </dsp:nvSpPr>
      <dsp:spPr>
        <a:xfrm rot="16200000">
          <a:off x="3634713" y="636560"/>
          <a:ext cx="5242559" cy="3969439"/>
        </a:xfrm>
        <a:prstGeom prst="flowChartManualOperation">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1600200">
            <a:lnSpc>
              <a:spcPct val="90000"/>
            </a:lnSpc>
            <a:spcBef>
              <a:spcPct val="0"/>
            </a:spcBef>
            <a:spcAft>
              <a:spcPct val="35000"/>
            </a:spcAft>
          </a:pPr>
          <a:r>
            <a:rPr lang="ro-RO" sz="3600" kern="1200" dirty="0" smtClean="0"/>
            <a:t>Direcțiile 2 și 3</a:t>
          </a:r>
          <a:endParaRPr lang="en-US" sz="3600" kern="1200" dirty="0"/>
        </a:p>
        <a:p>
          <a:pPr marL="171450" lvl="1" indent="-171450" algn="l" defTabSz="800100">
            <a:lnSpc>
              <a:spcPct val="90000"/>
            </a:lnSpc>
            <a:spcBef>
              <a:spcPct val="0"/>
            </a:spcBef>
            <a:spcAft>
              <a:spcPct val="15000"/>
            </a:spcAft>
            <a:buChar char="••"/>
          </a:pPr>
          <a:r>
            <a:rPr lang="ro-RO" sz="1800" kern="1200" dirty="0" smtClean="0"/>
            <a:t>Suprafața terenurilor agricole (reducere)</a:t>
          </a:r>
          <a:endParaRPr lang="en-US" sz="1800" kern="1200" dirty="0"/>
        </a:p>
        <a:p>
          <a:pPr marL="171450" lvl="1" indent="-171450" algn="l" defTabSz="800100">
            <a:lnSpc>
              <a:spcPct val="90000"/>
            </a:lnSpc>
            <a:spcBef>
              <a:spcPct val="0"/>
            </a:spcBef>
            <a:spcAft>
              <a:spcPct val="15000"/>
            </a:spcAft>
            <a:buChar char="••"/>
          </a:pPr>
          <a:r>
            <a:rPr lang="ro-RO" sz="1800" kern="1200" dirty="0" smtClean="0"/>
            <a:t>Consumul de apă în scopuri agricole</a:t>
          </a:r>
          <a:endParaRPr lang="en-US" sz="1800" kern="1200" dirty="0"/>
        </a:p>
        <a:p>
          <a:pPr marL="171450" lvl="1" indent="-171450" algn="l" defTabSz="800100">
            <a:lnSpc>
              <a:spcPct val="90000"/>
            </a:lnSpc>
            <a:spcBef>
              <a:spcPct val="0"/>
            </a:spcBef>
            <a:spcAft>
              <a:spcPct val="15000"/>
            </a:spcAft>
            <a:buChar char="••"/>
          </a:pPr>
          <a:r>
            <a:rPr lang="ro-RO" sz="1800" kern="1200" dirty="0" smtClean="0"/>
            <a:t>Suprafețe în fondul silvic</a:t>
          </a:r>
          <a:endParaRPr lang="en-US" sz="1800" kern="1200" dirty="0"/>
        </a:p>
        <a:p>
          <a:pPr marL="171450" lvl="1" indent="-171450" algn="l" defTabSz="800100">
            <a:lnSpc>
              <a:spcPct val="90000"/>
            </a:lnSpc>
            <a:spcBef>
              <a:spcPct val="0"/>
            </a:spcBef>
            <a:spcAft>
              <a:spcPct val="15000"/>
            </a:spcAft>
            <a:buChar char="••"/>
          </a:pPr>
          <a:r>
            <a:rPr lang="ro-RO" sz="1800" kern="1200" dirty="0" smtClean="0"/>
            <a:t>Suprafețe prelucrate cu no-till</a:t>
          </a:r>
          <a:endParaRPr lang="en-US" sz="1800" kern="1200" dirty="0"/>
        </a:p>
        <a:p>
          <a:pPr marL="171450" lvl="1" indent="-171450" algn="l" defTabSz="800100">
            <a:lnSpc>
              <a:spcPct val="90000"/>
            </a:lnSpc>
            <a:spcBef>
              <a:spcPct val="0"/>
            </a:spcBef>
            <a:spcAft>
              <a:spcPct val="15000"/>
            </a:spcAft>
            <a:buChar char="••"/>
          </a:pPr>
          <a:r>
            <a:rPr lang="ro-RO" sz="1800" kern="1200" dirty="0" smtClean="0"/>
            <a:t>Venitul mediu în regiunile rurale</a:t>
          </a:r>
          <a:endParaRPr lang="en-US" sz="1800" kern="1200" dirty="0"/>
        </a:p>
        <a:p>
          <a:pPr marL="171450" lvl="1" indent="-171450" algn="l" defTabSz="800100">
            <a:lnSpc>
              <a:spcPct val="90000"/>
            </a:lnSpc>
            <a:spcBef>
              <a:spcPct val="0"/>
            </a:spcBef>
            <a:spcAft>
              <a:spcPct val="15000"/>
            </a:spcAft>
            <a:buChar char="••"/>
          </a:pPr>
          <a:r>
            <a:rPr lang="ro-RO" sz="1800" kern="1200" dirty="0" smtClean="0"/>
            <a:t>Ratele de activitate/angajare în mediu rural</a:t>
          </a:r>
          <a:endParaRPr lang="en-US" sz="1800" kern="1200" dirty="0"/>
        </a:p>
        <a:p>
          <a:pPr marL="171450" lvl="1" indent="-171450" algn="l" defTabSz="800100">
            <a:lnSpc>
              <a:spcPct val="90000"/>
            </a:lnSpc>
            <a:spcBef>
              <a:spcPct val="0"/>
            </a:spcBef>
            <a:spcAft>
              <a:spcPct val="15000"/>
            </a:spcAft>
            <a:buChar char="••"/>
          </a:pPr>
          <a:r>
            <a:rPr lang="ro-RO" sz="1800" kern="1200" dirty="0" smtClean="0"/>
            <a:t>Cota populației rurale în total populație</a:t>
          </a:r>
          <a:endParaRPr lang="en-US" sz="1800" kern="1200" dirty="0"/>
        </a:p>
      </dsp:txBody>
      <dsp:txXfrm rot="16200000">
        <a:off x="3634713" y="636560"/>
        <a:ext cx="5242559" cy="39694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5881A4-6ADB-43D3-8F50-F59717B5D1F9}">
      <dsp:nvSpPr>
        <dsp:cNvPr id="0" name=""/>
        <dsp:cNvSpPr/>
      </dsp:nvSpPr>
      <dsp:spPr>
        <a:xfrm>
          <a:off x="3258128" y="2030249"/>
          <a:ext cx="1413799" cy="14137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kern="1200" dirty="0" smtClean="0"/>
            <a:t>Puncte </a:t>
          </a:r>
          <a:r>
            <a:rPr lang="ro-RO" sz="2000" kern="1200" dirty="0" err="1" smtClean="0"/>
            <a:t>Vulne-rabile</a:t>
          </a:r>
          <a:endParaRPr lang="en-US" sz="2000" kern="1200" dirty="0"/>
        </a:p>
      </dsp:txBody>
      <dsp:txXfrm>
        <a:off x="3258128" y="2030249"/>
        <a:ext cx="1413799" cy="1413799"/>
      </dsp:txXfrm>
    </dsp:sp>
    <dsp:sp modelId="{ABA584C8-427E-4926-9C02-018DC17C3CFB}">
      <dsp:nvSpPr>
        <dsp:cNvPr id="0" name=""/>
        <dsp:cNvSpPr/>
      </dsp:nvSpPr>
      <dsp:spPr>
        <a:xfrm rot="16200000">
          <a:off x="3731909" y="1363253"/>
          <a:ext cx="466236" cy="4806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6200000">
        <a:off x="3731909" y="1363253"/>
        <a:ext cx="466236" cy="480691"/>
      </dsp:txXfrm>
    </dsp:sp>
    <dsp:sp modelId="{2EED59E9-4860-4C09-9430-D000DF234DB2}">
      <dsp:nvSpPr>
        <dsp:cNvPr id="0" name=""/>
        <dsp:cNvSpPr/>
      </dsp:nvSpPr>
      <dsp:spPr>
        <a:xfrm>
          <a:off x="3399508" y="19517"/>
          <a:ext cx="1131039" cy="1131039"/>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Valoare adăuga-</a:t>
          </a:r>
          <a:r>
            <a:rPr lang="ro-RO" sz="1600" kern="1200" dirty="0" err="1" smtClean="0"/>
            <a:t>tă</a:t>
          </a:r>
          <a:r>
            <a:rPr lang="ro-RO" sz="1600" kern="1200" dirty="0" smtClean="0"/>
            <a:t> mică</a:t>
          </a:r>
          <a:endParaRPr lang="en-US" sz="1600" kern="1200" dirty="0"/>
        </a:p>
      </dsp:txBody>
      <dsp:txXfrm>
        <a:off x="3399508" y="19517"/>
        <a:ext cx="1131039" cy="1131039"/>
      </dsp:txXfrm>
    </dsp:sp>
    <dsp:sp modelId="{90AAFEF7-9063-4F56-A953-08BF50B42898}">
      <dsp:nvSpPr>
        <dsp:cNvPr id="0" name=""/>
        <dsp:cNvSpPr/>
      </dsp:nvSpPr>
      <dsp:spPr>
        <a:xfrm rot="18600000">
          <a:off x="4460541" y="1628453"/>
          <a:ext cx="466236" cy="4806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8600000">
        <a:off x="4460541" y="1628453"/>
        <a:ext cx="466236" cy="480691"/>
      </dsp:txXfrm>
    </dsp:sp>
    <dsp:sp modelId="{6050621D-6860-4468-8E60-9389535C3C34}">
      <dsp:nvSpPr>
        <dsp:cNvPr id="0" name=""/>
        <dsp:cNvSpPr/>
      </dsp:nvSpPr>
      <dsp:spPr>
        <a:xfrm>
          <a:off x="4782859" y="523016"/>
          <a:ext cx="1131039" cy="113103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Prod. Animali-eră </a:t>
          </a:r>
          <a:r>
            <a:rPr lang="ro-RO" sz="1600" kern="1200" dirty="0" err="1" smtClean="0"/>
            <a:t>fragmen</a:t>
          </a:r>
          <a:r>
            <a:rPr lang="ro-RO" sz="1600" kern="1200" dirty="0" smtClean="0"/>
            <a:t>-tată</a:t>
          </a:r>
          <a:endParaRPr lang="en-US" sz="1600" kern="1200" dirty="0"/>
        </a:p>
      </dsp:txBody>
      <dsp:txXfrm>
        <a:off x="4782859" y="523016"/>
        <a:ext cx="1131039" cy="1131039"/>
      </dsp:txXfrm>
    </dsp:sp>
    <dsp:sp modelId="{559C8028-85F3-44AE-816F-87E37945C433}">
      <dsp:nvSpPr>
        <dsp:cNvPr id="0" name=""/>
        <dsp:cNvSpPr/>
      </dsp:nvSpPr>
      <dsp:spPr>
        <a:xfrm rot="21000000">
          <a:off x="4848238" y="2299964"/>
          <a:ext cx="466236" cy="4806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21000000">
        <a:off x="4848238" y="2299964"/>
        <a:ext cx="466236" cy="480691"/>
      </dsp:txXfrm>
    </dsp:sp>
    <dsp:sp modelId="{5E706F47-9F1C-4D3B-9C51-B05D34EF14C8}">
      <dsp:nvSpPr>
        <dsp:cNvPr id="0" name=""/>
        <dsp:cNvSpPr/>
      </dsp:nvSpPr>
      <dsp:spPr>
        <a:xfrm>
          <a:off x="5518924" y="1797919"/>
          <a:ext cx="1131039" cy="1131039"/>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Frag-</a:t>
          </a:r>
          <a:r>
            <a:rPr lang="ro-RO" sz="1600" kern="1200" dirty="0" err="1" smtClean="0"/>
            <a:t>men</a:t>
          </a:r>
          <a:r>
            <a:rPr lang="ro-RO" sz="1600" kern="1200" dirty="0" smtClean="0"/>
            <a:t>-tare terenuri</a:t>
          </a:r>
          <a:endParaRPr lang="en-US" sz="1600" kern="1200" dirty="0"/>
        </a:p>
      </dsp:txBody>
      <dsp:txXfrm>
        <a:off x="5518924" y="1797919"/>
        <a:ext cx="1131039" cy="1131039"/>
      </dsp:txXfrm>
    </dsp:sp>
    <dsp:sp modelId="{20E92144-55BE-4FF0-8AC5-7F4841A6DE79}">
      <dsp:nvSpPr>
        <dsp:cNvPr id="0" name=""/>
        <dsp:cNvSpPr/>
      </dsp:nvSpPr>
      <dsp:spPr>
        <a:xfrm rot="1800000">
          <a:off x="4713593" y="3063578"/>
          <a:ext cx="466236" cy="4806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800000">
        <a:off x="4713593" y="3063578"/>
        <a:ext cx="466236" cy="480691"/>
      </dsp:txXfrm>
    </dsp:sp>
    <dsp:sp modelId="{E0C55E28-0C1A-4F30-B9BF-79E07BB346C0}">
      <dsp:nvSpPr>
        <dsp:cNvPr id="0" name=""/>
        <dsp:cNvSpPr/>
      </dsp:nvSpPr>
      <dsp:spPr>
        <a:xfrm>
          <a:off x="5263291" y="3247685"/>
          <a:ext cx="1131039" cy="1131039"/>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Acces limitat la finanțe</a:t>
          </a:r>
          <a:endParaRPr lang="en-US" sz="1600" kern="1200" dirty="0"/>
        </a:p>
      </dsp:txBody>
      <dsp:txXfrm>
        <a:off x="5263291" y="3247685"/>
        <a:ext cx="1131039" cy="1131039"/>
      </dsp:txXfrm>
    </dsp:sp>
    <dsp:sp modelId="{1CAFC6BF-D217-4194-BC28-11D4C4A05EB8}">
      <dsp:nvSpPr>
        <dsp:cNvPr id="0" name=""/>
        <dsp:cNvSpPr/>
      </dsp:nvSpPr>
      <dsp:spPr>
        <a:xfrm rot="4200000">
          <a:off x="4119606" y="3561992"/>
          <a:ext cx="466236" cy="4806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4200000">
        <a:off x="4119606" y="3561992"/>
        <a:ext cx="466236" cy="480691"/>
      </dsp:txXfrm>
    </dsp:sp>
    <dsp:sp modelId="{6A0A92D3-C067-4463-90D4-B698D86AB73B}">
      <dsp:nvSpPr>
        <dsp:cNvPr id="0" name=""/>
        <dsp:cNvSpPr/>
      </dsp:nvSpPr>
      <dsp:spPr>
        <a:xfrm>
          <a:off x="4135573" y="4193953"/>
          <a:ext cx="1131039" cy="1131039"/>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err="1" smtClean="0"/>
            <a:t>Depen-dență</a:t>
          </a:r>
          <a:r>
            <a:rPr lang="ro-RO" sz="1600" kern="1200" dirty="0" smtClean="0"/>
            <a:t> import inputuri</a:t>
          </a:r>
          <a:endParaRPr lang="en-US" sz="1600" kern="1200" dirty="0"/>
        </a:p>
      </dsp:txBody>
      <dsp:txXfrm>
        <a:off x="4135573" y="4193953"/>
        <a:ext cx="1131039" cy="1131039"/>
      </dsp:txXfrm>
    </dsp:sp>
    <dsp:sp modelId="{B5BBBEB9-6D3A-43F0-8AC7-62BAF2A1ABD6}">
      <dsp:nvSpPr>
        <dsp:cNvPr id="0" name=""/>
        <dsp:cNvSpPr/>
      </dsp:nvSpPr>
      <dsp:spPr>
        <a:xfrm rot="6600000">
          <a:off x="3344212" y="3561992"/>
          <a:ext cx="466236" cy="4806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6600000">
        <a:off x="3344212" y="3561992"/>
        <a:ext cx="466236" cy="480691"/>
      </dsp:txXfrm>
    </dsp:sp>
    <dsp:sp modelId="{21023841-1602-466B-8C1F-B26669C8F726}">
      <dsp:nvSpPr>
        <dsp:cNvPr id="0" name=""/>
        <dsp:cNvSpPr/>
      </dsp:nvSpPr>
      <dsp:spPr>
        <a:xfrm>
          <a:off x="2663442" y="4193953"/>
          <a:ext cx="1131039" cy="1131039"/>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err="1" smtClean="0"/>
            <a:t>Structu-ră</a:t>
          </a:r>
          <a:r>
            <a:rPr lang="ro-RO" sz="1600" kern="1200" dirty="0" smtClean="0"/>
            <a:t> comerț extern</a:t>
          </a:r>
          <a:endParaRPr lang="en-US" sz="1600" kern="1200" dirty="0"/>
        </a:p>
      </dsp:txBody>
      <dsp:txXfrm>
        <a:off x="2663442" y="4193953"/>
        <a:ext cx="1131039" cy="1131039"/>
      </dsp:txXfrm>
    </dsp:sp>
    <dsp:sp modelId="{CBC7BE4D-37B7-4D17-98F8-44F1A5918AD6}">
      <dsp:nvSpPr>
        <dsp:cNvPr id="0" name=""/>
        <dsp:cNvSpPr/>
      </dsp:nvSpPr>
      <dsp:spPr>
        <a:xfrm rot="9000000">
          <a:off x="2750225" y="3063578"/>
          <a:ext cx="466236" cy="4806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9000000">
        <a:off x="2750225" y="3063578"/>
        <a:ext cx="466236" cy="480691"/>
      </dsp:txXfrm>
    </dsp:sp>
    <dsp:sp modelId="{2811C3B4-322B-41C4-ACF0-35FB756F9351}">
      <dsp:nvSpPr>
        <dsp:cNvPr id="0" name=""/>
        <dsp:cNvSpPr/>
      </dsp:nvSpPr>
      <dsp:spPr>
        <a:xfrm>
          <a:off x="1535724" y="3247685"/>
          <a:ext cx="1131039" cy="113103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Învățământ/Cercetare</a:t>
          </a:r>
          <a:endParaRPr lang="en-US" sz="1600" kern="1200" dirty="0"/>
        </a:p>
      </dsp:txBody>
      <dsp:txXfrm>
        <a:off x="1535724" y="3247685"/>
        <a:ext cx="1131039" cy="1131039"/>
      </dsp:txXfrm>
    </dsp:sp>
    <dsp:sp modelId="{7698F090-2E71-462A-8553-9AB2E8F9F734}">
      <dsp:nvSpPr>
        <dsp:cNvPr id="0" name=""/>
        <dsp:cNvSpPr/>
      </dsp:nvSpPr>
      <dsp:spPr>
        <a:xfrm rot="11400000">
          <a:off x="2615580" y="2299964"/>
          <a:ext cx="466236" cy="4806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1400000">
        <a:off x="2615580" y="2299964"/>
        <a:ext cx="466236" cy="480691"/>
      </dsp:txXfrm>
    </dsp:sp>
    <dsp:sp modelId="{4344B270-74E4-481C-9E3F-B735A67E08FB}">
      <dsp:nvSpPr>
        <dsp:cNvPr id="0" name=""/>
        <dsp:cNvSpPr/>
      </dsp:nvSpPr>
      <dsp:spPr>
        <a:xfrm>
          <a:off x="1280091" y="1797919"/>
          <a:ext cx="1131039" cy="1131039"/>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Lipsa </a:t>
          </a:r>
          <a:r>
            <a:rPr lang="ro-RO" sz="1600" kern="1200" dirty="0" err="1" smtClean="0"/>
            <a:t>coordo</a:t>
          </a:r>
          <a:r>
            <a:rPr lang="ro-RO" sz="1600" kern="1200" dirty="0" smtClean="0"/>
            <a:t>-nării lanț valoric</a:t>
          </a:r>
          <a:endParaRPr lang="en-US" sz="1600" kern="1200" dirty="0"/>
        </a:p>
      </dsp:txBody>
      <dsp:txXfrm>
        <a:off x="1280091" y="1797919"/>
        <a:ext cx="1131039" cy="1131039"/>
      </dsp:txXfrm>
    </dsp:sp>
    <dsp:sp modelId="{801E034E-8186-40A5-A17E-AC0290A8CD7B}">
      <dsp:nvSpPr>
        <dsp:cNvPr id="0" name=""/>
        <dsp:cNvSpPr/>
      </dsp:nvSpPr>
      <dsp:spPr>
        <a:xfrm rot="13800000">
          <a:off x="3003277" y="1628453"/>
          <a:ext cx="466236" cy="4806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3800000">
        <a:off x="3003277" y="1628453"/>
        <a:ext cx="466236" cy="480691"/>
      </dsp:txXfrm>
    </dsp:sp>
    <dsp:sp modelId="{B3689A4E-86DB-44D4-A430-391A635575D5}">
      <dsp:nvSpPr>
        <dsp:cNvPr id="0" name=""/>
        <dsp:cNvSpPr/>
      </dsp:nvSpPr>
      <dsp:spPr>
        <a:xfrm>
          <a:off x="2016157" y="523016"/>
          <a:ext cx="1131039" cy="1131039"/>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err="1" smtClean="0"/>
            <a:t>Coope</a:t>
          </a:r>
          <a:r>
            <a:rPr lang="ro-RO" sz="1600" kern="1200" dirty="0" smtClean="0"/>
            <a:t>-rare limitată prod.</a:t>
          </a:r>
          <a:endParaRPr lang="en-US" sz="1600" kern="1200" dirty="0"/>
        </a:p>
      </dsp:txBody>
      <dsp:txXfrm>
        <a:off x="2016157" y="523016"/>
        <a:ext cx="1131039" cy="11310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5881A4-6ADB-43D3-8F50-F59717B5D1F9}">
      <dsp:nvSpPr>
        <dsp:cNvPr id="0" name=""/>
        <dsp:cNvSpPr/>
      </dsp:nvSpPr>
      <dsp:spPr>
        <a:xfrm>
          <a:off x="3314003" y="1936588"/>
          <a:ext cx="1403635" cy="14036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kern="1200" dirty="0" err="1" smtClean="0"/>
            <a:t>Opor-tunități</a:t>
          </a:r>
          <a:endParaRPr lang="en-US" sz="2000" kern="1200" dirty="0"/>
        </a:p>
      </dsp:txBody>
      <dsp:txXfrm>
        <a:off x="3314003" y="1936588"/>
        <a:ext cx="1403635" cy="1403635"/>
      </dsp:txXfrm>
    </dsp:sp>
    <dsp:sp modelId="{ABA584C8-427E-4926-9C02-018DC17C3CFB}">
      <dsp:nvSpPr>
        <dsp:cNvPr id="0" name=""/>
        <dsp:cNvSpPr/>
      </dsp:nvSpPr>
      <dsp:spPr>
        <a:xfrm rot="16109633">
          <a:off x="3850479" y="1441794"/>
          <a:ext cx="280306" cy="4772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6109633">
        <a:off x="3850479" y="1441794"/>
        <a:ext cx="280306" cy="477236"/>
      </dsp:txXfrm>
    </dsp:sp>
    <dsp:sp modelId="{2EED59E9-4860-4C09-9430-D000DF234DB2}">
      <dsp:nvSpPr>
        <dsp:cNvPr id="0" name=""/>
        <dsp:cNvSpPr/>
      </dsp:nvSpPr>
      <dsp:spPr>
        <a:xfrm>
          <a:off x="3263210" y="4739"/>
          <a:ext cx="1403635" cy="140363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Productivitate, </a:t>
          </a:r>
          <a:r>
            <a:rPr lang="ro-RO" sz="1600" kern="1200" smtClean="0"/>
            <a:t>tehnologii noi</a:t>
          </a:r>
          <a:endParaRPr lang="en-US" sz="1600" kern="1200" dirty="0"/>
        </a:p>
      </dsp:txBody>
      <dsp:txXfrm>
        <a:off x="3263210" y="4739"/>
        <a:ext cx="1403635" cy="1403635"/>
      </dsp:txXfrm>
    </dsp:sp>
    <dsp:sp modelId="{90AAFEF7-9063-4F56-A953-08BF50B42898}">
      <dsp:nvSpPr>
        <dsp:cNvPr id="0" name=""/>
        <dsp:cNvSpPr/>
      </dsp:nvSpPr>
      <dsp:spPr>
        <a:xfrm rot="19807070">
          <a:off x="4702273" y="1929033"/>
          <a:ext cx="265611" cy="4772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9807070">
        <a:off x="4702273" y="1929033"/>
        <a:ext cx="265611" cy="477236"/>
      </dsp:txXfrm>
    </dsp:sp>
    <dsp:sp modelId="{6050621D-6860-4468-8E60-9389535C3C34}">
      <dsp:nvSpPr>
        <dsp:cNvPr id="0" name=""/>
        <dsp:cNvSpPr/>
      </dsp:nvSpPr>
      <dsp:spPr>
        <a:xfrm>
          <a:off x="4965554" y="987588"/>
          <a:ext cx="1403635" cy="1403635"/>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Investiții străine, asistență tehnică</a:t>
          </a:r>
          <a:endParaRPr lang="en-US" sz="1600" kern="1200" dirty="0"/>
        </a:p>
      </dsp:txBody>
      <dsp:txXfrm>
        <a:off x="4965554" y="987588"/>
        <a:ext cx="1403635" cy="1403635"/>
      </dsp:txXfrm>
    </dsp:sp>
    <dsp:sp modelId="{801E034E-8186-40A5-A17E-AC0290A8CD7B}">
      <dsp:nvSpPr>
        <dsp:cNvPr id="0" name=""/>
        <dsp:cNvSpPr/>
      </dsp:nvSpPr>
      <dsp:spPr>
        <a:xfrm rot="1896993">
          <a:off x="4692774" y="2903924"/>
          <a:ext cx="283958" cy="4772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896993">
        <a:off x="4692774" y="2903924"/>
        <a:ext cx="283958" cy="477236"/>
      </dsp:txXfrm>
    </dsp:sp>
    <dsp:sp modelId="{B3689A4E-86DB-44D4-A430-391A635575D5}">
      <dsp:nvSpPr>
        <dsp:cNvPr id="0" name=""/>
        <dsp:cNvSpPr/>
      </dsp:nvSpPr>
      <dsp:spPr>
        <a:xfrm>
          <a:off x="4965554" y="2953286"/>
          <a:ext cx="1403635" cy="1403635"/>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Piața agricolă locală</a:t>
          </a:r>
          <a:endParaRPr lang="en-US" sz="1600" kern="1200" dirty="0"/>
        </a:p>
      </dsp:txBody>
      <dsp:txXfrm>
        <a:off x="4965554" y="2953286"/>
        <a:ext cx="1403635" cy="1403635"/>
      </dsp:txXfrm>
    </dsp:sp>
    <dsp:sp modelId="{EC759907-032C-46D3-A0F2-3569E3B92F33}">
      <dsp:nvSpPr>
        <dsp:cNvPr id="0" name=""/>
        <dsp:cNvSpPr/>
      </dsp:nvSpPr>
      <dsp:spPr>
        <a:xfrm rot="5487309">
          <a:off x="3832564" y="3390616"/>
          <a:ext cx="316175" cy="4772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87309">
        <a:off x="3832564" y="3390616"/>
        <a:ext cx="316175" cy="477236"/>
      </dsp:txXfrm>
    </dsp:sp>
    <dsp:sp modelId="{400135AA-6189-49BF-AAE0-3077ED9346A7}">
      <dsp:nvSpPr>
        <dsp:cNvPr id="0" name=""/>
        <dsp:cNvSpPr/>
      </dsp:nvSpPr>
      <dsp:spPr>
        <a:xfrm>
          <a:off x="3263210" y="3936135"/>
          <a:ext cx="1403635" cy="140363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Facilități comerț cu UE (DECFTA, prefer.)</a:t>
          </a:r>
          <a:endParaRPr lang="en-US" sz="1600" kern="1200" dirty="0"/>
        </a:p>
      </dsp:txBody>
      <dsp:txXfrm>
        <a:off x="3263210" y="3936135"/>
        <a:ext cx="1403635" cy="1403635"/>
      </dsp:txXfrm>
    </dsp:sp>
    <dsp:sp modelId="{3E4EC300-41B2-4FF6-A515-AA938A2F9D60}">
      <dsp:nvSpPr>
        <dsp:cNvPr id="0" name=""/>
        <dsp:cNvSpPr/>
      </dsp:nvSpPr>
      <dsp:spPr>
        <a:xfrm rot="8993355">
          <a:off x="2982246" y="2903449"/>
          <a:ext cx="330179" cy="47723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8993355">
        <a:off x="2982246" y="2903449"/>
        <a:ext cx="330179" cy="477236"/>
      </dsp:txXfrm>
    </dsp:sp>
    <dsp:sp modelId="{51B606FF-B59F-4F07-8E62-EA968A4D9453}">
      <dsp:nvSpPr>
        <dsp:cNvPr id="0" name=""/>
        <dsp:cNvSpPr/>
      </dsp:nvSpPr>
      <dsp:spPr>
        <a:xfrm>
          <a:off x="1560866" y="2953286"/>
          <a:ext cx="1403635" cy="1403635"/>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Colaborare regională</a:t>
          </a:r>
          <a:endParaRPr lang="en-US" sz="1600" kern="1200" dirty="0"/>
        </a:p>
      </dsp:txBody>
      <dsp:txXfrm>
        <a:off x="1560866" y="2953286"/>
        <a:ext cx="1403635" cy="1403635"/>
      </dsp:txXfrm>
    </dsp:sp>
    <dsp:sp modelId="{543DBA27-4999-44CB-89CF-6E3ACDD12BB5}">
      <dsp:nvSpPr>
        <dsp:cNvPr id="0" name=""/>
        <dsp:cNvSpPr/>
      </dsp:nvSpPr>
      <dsp:spPr>
        <a:xfrm rot="12505641">
          <a:off x="2990716" y="1929500"/>
          <a:ext cx="312634" cy="4772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2505641">
        <a:off x="2990716" y="1929500"/>
        <a:ext cx="312634" cy="477236"/>
      </dsp:txXfrm>
    </dsp:sp>
    <dsp:sp modelId="{149676F0-02C6-4B0B-A953-2A158C87389C}">
      <dsp:nvSpPr>
        <dsp:cNvPr id="0" name=""/>
        <dsp:cNvSpPr/>
      </dsp:nvSpPr>
      <dsp:spPr>
        <a:xfrm>
          <a:off x="1560866" y="987588"/>
          <a:ext cx="1403635" cy="140363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dirty="0" smtClean="0"/>
            <a:t>Cerere produse de nișă, organice</a:t>
          </a:r>
          <a:endParaRPr lang="en-US" sz="1600" kern="1200" dirty="0"/>
        </a:p>
      </dsp:txBody>
      <dsp:txXfrm>
        <a:off x="1560866" y="987588"/>
        <a:ext cx="1403635" cy="140363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5881A4-6ADB-43D3-8F50-F59717B5D1F9}">
      <dsp:nvSpPr>
        <dsp:cNvPr id="0" name=""/>
        <dsp:cNvSpPr/>
      </dsp:nvSpPr>
      <dsp:spPr>
        <a:xfrm>
          <a:off x="3209968" y="2119315"/>
          <a:ext cx="1510118" cy="151011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kern="1200" dirty="0" smtClean="0"/>
            <a:t>Riscuri</a:t>
          </a:r>
          <a:endParaRPr lang="en-US" sz="2000" kern="1200" dirty="0"/>
        </a:p>
      </dsp:txBody>
      <dsp:txXfrm>
        <a:off x="3209968" y="2119315"/>
        <a:ext cx="1510118" cy="1510118"/>
      </dsp:txXfrm>
    </dsp:sp>
    <dsp:sp modelId="{543DBA27-4999-44CB-89CF-6E3ACDD12BB5}">
      <dsp:nvSpPr>
        <dsp:cNvPr id="0" name=""/>
        <dsp:cNvSpPr/>
      </dsp:nvSpPr>
      <dsp:spPr>
        <a:xfrm rot="16200000">
          <a:off x="3804304" y="1568441"/>
          <a:ext cx="321446" cy="5134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6200000">
        <a:off x="3804304" y="1568441"/>
        <a:ext cx="321446" cy="513440"/>
      </dsp:txXfrm>
    </dsp:sp>
    <dsp:sp modelId="{149676F0-02C6-4B0B-A953-2A158C87389C}">
      <dsp:nvSpPr>
        <dsp:cNvPr id="0" name=""/>
        <dsp:cNvSpPr/>
      </dsp:nvSpPr>
      <dsp:spPr>
        <a:xfrm>
          <a:off x="3209968" y="2694"/>
          <a:ext cx="1510118" cy="1510118"/>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Incapacitate valorificare fonduri</a:t>
          </a:r>
          <a:endParaRPr lang="en-US" sz="1800" kern="1200" dirty="0"/>
        </a:p>
      </dsp:txBody>
      <dsp:txXfrm>
        <a:off x="3209968" y="2694"/>
        <a:ext cx="1510118" cy="1510118"/>
      </dsp:txXfrm>
    </dsp:sp>
    <dsp:sp modelId="{907B397A-0FCE-4E85-A60D-8014E9EF2FEA}">
      <dsp:nvSpPr>
        <dsp:cNvPr id="0" name=""/>
        <dsp:cNvSpPr/>
      </dsp:nvSpPr>
      <dsp:spPr>
        <a:xfrm rot="20520000">
          <a:off x="4802165" y="2293430"/>
          <a:ext cx="321446" cy="5134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20520000">
        <a:off x="4802165" y="2293430"/>
        <a:ext cx="321446" cy="513440"/>
      </dsp:txXfrm>
    </dsp:sp>
    <dsp:sp modelId="{D9EEB50A-D536-466F-8CDB-14F8BD15F6B6}">
      <dsp:nvSpPr>
        <dsp:cNvPr id="0" name=""/>
        <dsp:cNvSpPr/>
      </dsp:nvSpPr>
      <dsp:spPr>
        <a:xfrm>
          <a:off x="5222995" y="1465243"/>
          <a:ext cx="1510118" cy="151011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Bariere protecționiste</a:t>
          </a:r>
          <a:endParaRPr lang="en-US" sz="1800" kern="1200" dirty="0"/>
        </a:p>
      </dsp:txBody>
      <dsp:txXfrm>
        <a:off x="5222995" y="1465243"/>
        <a:ext cx="1510118" cy="1510118"/>
      </dsp:txXfrm>
    </dsp:sp>
    <dsp:sp modelId="{26A596F9-C4B4-422C-A7E6-70929BE8E0FA}">
      <dsp:nvSpPr>
        <dsp:cNvPr id="0" name=""/>
        <dsp:cNvSpPr/>
      </dsp:nvSpPr>
      <dsp:spPr>
        <a:xfrm rot="3240000">
          <a:off x="4421016" y="3466485"/>
          <a:ext cx="321446" cy="5134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3240000">
        <a:off x="4421016" y="3466485"/>
        <a:ext cx="321446" cy="513440"/>
      </dsp:txXfrm>
    </dsp:sp>
    <dsp:sp modelId="{3F96079E-5F93-418C-8BB0-D1050D28E19C}">
      <dsp:nvSpPr>
        <dsp:cNvPr id="0" name=""/>
        <dsp:cNvSpPr/>
      </dsp:nvSpPr>
      <dsp:spPr>
        <a:xfrm>
          <a:off x="4454087" y="3831698"/>
          <a:ext cx="1510118" cy="151011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Concurență pe piețe export</a:t>
          </a:r>
          <a:endParaRPr lang="en-US" sz="1800" kern="1200" dirty="0"/>
        </a:p>
      </dsp:txBody>
      <dsp:txXfrm>
        <a:off x="4454087" y="3831698"/>
        <a:ext cx="1510118" cy="1510118"/>
      </dsp:txXfrm>
    </dsp:sp>
    <dsp:sp modelId="{3EE94B9C-A16D-42F8-9701-A9C34B39FA79}">
      <dsp:nvSpPr>
        <dsp:cNvPr id="0" name=""/>
        <dsp:cNvSpPr/>
      </dsp:nvSpPr>
      <dsp:spPr>
        <a:xfrm rot="7560000">
          <a:off x="3187592" y="3466485"/>
          <a:ext cx="321446" cy="51344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7560000">
        <a:off x="3187592" y="3466485"/>
        <a:ext cx="321446" cy="513440"/>
      </dsp:txXfrm>
    </dsp:sp>
    <dsp:sp modelId="{9797E235-21F1-4FFA-BC24-ACFAAF0CA0C3}">
      <dsp:nvSpPr>
        <dsp:cNvPr id="0" name=""/>
        <dsp:cNvSpPr/>
      </dsp:nvSpPr>
      <dsp:spPr>
        <a:xfrm>
          <a:off x="1965850" y="3831698"/>
          <a:ext cx="1510118" cy="1510118"/>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Instabilitate prețuri agricole</a:t>
          </a:r>
          <a:endParaRPr lang="en-US" sz="1800" kern="1200" dirty="0"/>
        </a:p>
      </dsp:txBody>
      <dsp:txXfrm>
        <a:off x="1965850" y="3831698"/>
        <a:ext cx="1510118" cy="1510118"/>
      </dsp:txXfrm>
    </dsp:sp>
    <dsp:sp modelId="{8E33C4F3-EA0B-43DA-8E09-726985C18BB8}">
      <dsp:nvSpPr>
        <dsp:cNvPr id="0" name=""/>
        <dsp:cNvSpPr/>
      </dsp:nvSpPr>
      <dsp:spPr>
        <a:xfrm rot="11880000">
          <a:off x="2806443" y="2293430"/>
          <a:ext cx="321446" cy="51344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1880000">
        <a:off x="2806443" y="2293430"/>
        <a:ext cx="321446" cy="513440"/>
      </dsp:txXfrm>
    </dsp:sp>
    <dsp:sp modelId="{97BADBA1-718D-4B48-8F3C-FB81376081C3}">
      <dsp:nvSpPr>
        <dsp:cNvPr id="0" name=""/>
        <dsp:cNvSpPr/>
      </dsp:nvSpPr>
      <dsp:spPr>
        <a:xfrm>
          <a:off x="1196942" y="1465243"/>
          <a:ext cx="1510118" cy="1510118"/>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Creștere prețuri inputuri</a:t>
          </a:r>
          <a:endParaRPr lang="en-US" sz="1800" kern="1200" dirty="0"/>
        </a:p>
      </dsp:txBody>
      <dsp:txXfrm>
        <a:off x="1196942" y="1465243"/>
        <a:ext cx="1510118" cy="151011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6013FF-515C-47F6-A5CA-B31EEC4F1ED6}">
      <dsp:nvSpPr>
        <dsp:cNvPr id="0" name=""/>
        <dsp:cNvSpPr/>
      </dsp:nvSpPr>
      <dsp:spPr>
        <a:xfrm>
          <a:off x="2656839" y="1092"/>
          <a:ext cx="2291082" cy="2291082"/>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1.  Sporirea </a:t>
          </a:r>
          <a:r>
            <a:rPr lang="ro-RO" sz="1800" kern="1200" dirty="0" err="1" smtClean="0"/>
            <a:t>competitivită</a:t>
          </a:r>
          <a:r>
            <a:rPr lang="ro-RO" sz="1800" kern="1200" dirty="0" smtClean="0"/>
            <a:t>-ții</a:t>
          </a:r>
          <a:r>
            <a:rPr lang="ro-RO" sz="1800" kern="1200" baseline="0" dirty="0" smtClean="0"/>
            <a:t> agriculturii și industriei alimentare prin </a:t>
          </a:r>
          <a:r>
            <a:rPr lang="ro-RO" sz="1800" kern="1200" baseline="0" dirty="0" err="1" smtClean="0"/>
            <a:t>restructu</a:t>
          </a:r>
          <a:r>
            <a:rPr lang="ro-RO" sz="1800" kern="1200" baseline="0" dirty="0" smtClean="0"/>
            <a:t>-rare și modernizare</a:t>
          </a:r>
          <a:endParaRPr lang="en-US" sz="1800" kern="1200" dirty="0"/>
        </a:p>
      </dsp:txBody>
      <dsp:txXfrm>
        <a:off x="2656839" y="1092"/>
        <a:ext cx="2291082" cy="2291082"/>
      </dsp:txXfrm>
    </dsp:sp>
    <dsp:sp modelId="{DD54C5AA-5A15-4B4F-82DE-9B9975E62B62}">
      <dsp:nvSpPr>
        <dsp:cNvPr id="0" name=""/>
        <dsp:cNvSpPr/>
      </dsp:nvSpPr>
      <dsp:spPr>
        <a:xfrm rot="3600000">
          <a:off x="4349283" y="2234965"/>
          <a:ext cx="609320" cy="773240"/>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3600000">
        <a:off x="4349283" y="2234965"/>
        <a:ext cx="609320" cy="773240"/>
      </dsp:txXfrm>
    </dsp:sp>
    <dsp:sp modelId="{595DA71A-E823-450D-BA60-0A5CC91527C2}">
      <dsp:nvSpPr>
        <dsp:cNvPr id="0" name=""/>
        <dsp:cNvSpPr/>
      </dsp:nvSpPr>
      <dsp:spPr>
        <a:xfrm>
          <a:off x="4377211" y="2980864"/>
          <a:ext cx="2291082" cy="2291082"/>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ro-RO" sz="1800" kern="1200" dirty="0" smtClean="0"/>
            <a:t>2. Asigurarea gestiunii durabile a resurselor naturale</a:t>
          </a:r>
          <a:endParaRPr lang="en-US" sz="1800" kern="1200" dirty="0"/>
        </a:p>
      </dsp:txBody>
      <dsp:txXfrm>
        <a:off x="4377211" y="2980864"/>
        <a:ext cx="2291082" cy="2291082"/>
      </dsp:txXfrm>
    </dsp:sp>
    <dsp:sp modelId="{92D8EA85-1946-4BF0-A014-9454D4B4AEC1}">
      <dsp:nvSpPr>
        <dsp:cNvPr id="0" name=""/>
        <dsp:cNvSpPr/>
      </dsp:nvSpPr>
      <dsp:spPr>
        <a:xfrm rot="10800000">
          <a:off x="3514965" y="3739785"/>
          <a:ext cx="609320" cy="773240"/>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514965" y="3739785"/>
        <a:ext cx="609320" cy="773240"/>
      </dsp:txXfrm>
    </dsp:sp>
    <dsp:sp modelId="{19543ED3-2C6B-43DD-9FA9-F16FC7B0D5BC}">
      <dsp:nvSpPr>
        <dsp:cNvPr id="0" name=""/>
        <dsp:cNvSpPr/>
      </dsp:nvSpPr>
      <dsp:spPr>
        <a:xfrm>
          <a:off x="936466" y="2980864"/>
          <a:ext cx="2291082" cy="2291082"/>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ro-RO" sz="1800" kern="1200" dirty="0" smtClean="0"/>
            <a:t>3. Îmbunătățirea</a:t>
          </a:r>
          <a:r>
            <a:rPr lang="ro-RO" sz="1800" kern="1200" baseline="0" dirty="0" smtClean="0"/>
            <a:t> nivelului de trai în mediul rural</a:t>
          </a:r>
          <a:endParaRPr lang="en-US" sz="1800" kern="1200" dirty="0"/>
        </a:p>
      </dsp:txBody>
      <dsp:txXfrm>
        <a:off x="936466" y="2980864"/>
        <a:ext cx="2291082" cy="2291082"/>
      </dsp:txXfrm>
    </dsp:sp>
    <dsp:sp modelId="{638432C0-ABA2-4B67-9C18-49D62C5FC818}">
      <dsp:nvSpPr>
        <dsp:cNvPr id="0" name=""/>
        <dsp:cNvSpPr/>
      </dsp:nvSpPr>
      <dsp:spPr>
        <a:xfrm rot="18000000">
          <a:off x="2628911" y="2264834"/>
          <a:ext cx="609320" cy="773240"/>
        </a:xfrm>
        <a:prstGeom prst="rightArrow">
          <a:avLst>
            <a:gd name="adj1" fmla="val 60000"/>
            <a:gd name="adj2" fmla="val 5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8000000">
        <a:off x="2628911" y="2264834"/>
        <a:ext cx="609320" cy="7732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E21C5D-2852-47AF-9ED4-0633B35CC66A}">
      <dsp:nvSpPr>
        <dsp:cNvPr id="0" name=""/>
        <dsp:cNvSpPr/>
      </dsp:nvSpPr>
      <dsp:spPr>
        <a:xfrm rot="5400000">
          <a:off x="5192916" y="-1896923"/>
          <a:ext cx="1396328" cy="5544546"/>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ro-RO" sz="2200" kern="1200" dirty="0" smtClean="0"/>
            <a:t>Exploatații agricole primare</a:t>
          </a:r>
          <a:endParaRPr lang="en-US" sz="2200" kern="1200" dirty="0"/>
        </a:p>
        <a:p>
          <a:pPr marL="228600" lvl="1" indent="-228600" algn="l" defTabSz="977900">
            <a:lnSpc>
              <a:spcPct val="90000"/>
            </a:lnSpc>
            <a:spcBef>
              <a:spcPct val="0"/>
            </a:spcBef>
            <a:spcAft>
              <a:spcPct val="15000"/>
            </a:spcAft>
            <a:buChar char="••"/>
          </a:pPr>
          <a:r>
            <a:rPr lang="ro-RO" sz="2200" kern="1200" dirty="0" smtClean="0"/>
            <a:t>Instalații post-recoltare</a:t>
          </a:r>
          <a:endParaRPr lang="en-US" sz="2200" kern="1200" dirty="0"/>
        </a:p>
        <a:p>
          <a:pPr marL="228600" lvl="1" indent="-228600" algn="l" defTabSz="977900">
            <a:lnSpc>
              <a:spcPct val="90000"/>
            </a:lnSpc>
            <a:spcBef>
              <a:spcPct val="0"/>
            </a:spcBef>
            <a:spcAft>
              <a:spcPct val="15000"/>
            </a:spcAft>
            <a:buChar char="••"/>
          </a:pPr>
          <a:r>
            <a:rPr lang="ro-RO" sz="2200" kern="1200" dirty="0" smtClean="0"/>
            <a:t>Întreprinderi de prelucrare</a:t>
          </a:r>
          <a:endParaRPr lang="en-US" sz="2200" kern="1200" dirty="0"/>
        </a:p>
        <a:p>
          <a:pPr marL="228600" lvl="1" indent="-228600" algn="l" defTabSz="977900">
            <a:lnSpc>
              <a:spcPct val="90000"/>
            </a:lnSpc>
            <a:spcBef>
              <a:spcPct val="0"/>
            </a:spcBef>
            <a:spcAft>
              <a:spcPct val="15000"/>
            </a:spcAft>
            <a:buChar char="••"/>
          </a:pPr>
          <a:r>
            <a:rPr lang="ro-RO" sz="2200" kern="1200" dirty="0" smtClean="0"/>
            <a:t>Cooperarea între producători agricoli</a:t>
          </a:r>
          <a:endParaRPr lang="en-US" sz="2200" kern="1200" dirty="0"/>
        </a:p>
      </dsp:txBody>
      <dsp:txXfrm rot="5400000">
        <a:off x="5192916" y="-1896923"/>
        <a:ext cx="1396328" cy="5544546"/>
      </dsp:txXfrm>
    </dsp:sp>
    <dsp:sp modelId="{F381E374-5E89-4B5A-AFC5-2482033FFFE2}">
      <dsp:nvSpPr>
        <dsp:cNvPr id="0" name=""/>
        <dsp:cNvSpPr/>
      </dsp:nvSpPr>
      <dsp:spPr>
        <a:xfrm>
          <a:off x="0" y="2644"/>
          <a:ext cx="3118807" cy="174541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kern="1200" dirty="0" smtClean="0"/>
            <a:t>1.1 Modernizarea verigilor lanțurilor valorice agro-alimentare</a:t>
          </a:r>
          <a:endParaRPr lang="en-US" sz="2200" kern="1200" dirty="0"/>
        </a:p>
      </dsp:txBody>
      <dsp:txXfrm>
        <a:off x="0" y="2644"/>
        <a:ext cx="3118807" cy="1745410"/>
      </dsp:txXfrm>
    </dsp:sp>
    <dsp:sp modelId="{649D4514-8542-4F97-AD9F-9F594E4900A0}">
      <dsp:nvSpPr>
        <dsp:cNvPr id="0" name=""/>
        <dsp:cNvSpPr/>
      </dsp:nvSpPr>
      <dsp:spPr>
        <a:xfrm rot="5400000">
          <a:off x="5192916" y="-64242"/>
          <a:ext cx="1396328" cy="5544546"/>
        </a:xfrm>
        <a:prstGeom prst="round2Same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ro-RO" sz="2200" kern="1200" dirty="0" smtClean="0"/>
            <a:t>Învățământ agricol la toate nivelurile</a:t>
          </a:r>
          <a:endParaRPr lang="en-US" sz="2200" kern="1200" dirty="0"/>
        </a:p>
        <a:p>
          <a:pPr marL="228600" lvl="1" indent="-228600" algn="l" defTabSz="977900">
            <a:lnSpc>
              <a:spcPct val="90000"/>
            </a:lnSpc>
            <a:spcBef>
              <a:spcPct val="0"/>
            </a:spcBef>
            <a:spcAft>
              <a:spcPct val="15000"/>
            </a:spcAft>
            <a:buChar char="••"/>
          </a:pPr>
          <a:r>
            <a:rPr lang="ro-RO" sz="2200" kern="1200" dirty="0" smtClean="0"/>
            <a:t>Instituții de cercetare</a:t>
          </a:r>
          <a:endParaRPr lang="en-US" sz="2200" kern="1200" dirty="0"/>
        </a:p>
        <a:p>
          <a:pPr marL="228600" lvl="1" indent="-228600" algn="l" defTabSz="977900">
            <a:lnSpc>
              <a:spcPct val="90000"/>
            </a:lnSpc>
            <a:spcBef>
              <a:spcPct val="0"/>
            </a:spcBef>
            <a:spcAft>
              <a:spcPct val="15000"/>
            </a:spcAft>
            <a:buChar char="••"/>
          </a:pPr>
          <a:r>
            <a:rPr lang="ro-RO" sz="2200" kern="1200" dirty="0" smtClean="0"/>
            <a:t>Servicii de extensiune rurală</a:t>
          </a:r>
          <a:endParaRPr lang="en-US" sz="2200" kern="1200" dirty="0"/>
        </a:p>
      </dsp:txBody>
      <dsp:txXfrm rot="5400000">
        <a:off x="5192916" y="-64242"/>
        <a:ext cx="1396328" cy="5544546"/>
      </dsp:txXfrm>
    </dsp:sp>
    <dsp:sp modelId="{AE2A8980-2EE0-49CF-9B0C-355171233677}">
      <dsp:nvSpPr>
        <dsp:cNvPr id="0" name=""/>
        <dsp:cNvSpPr/>
      </dsp:nvSpPr>
      <dsp:spPr>
        <a:xfrm>
          <a:off x="0" y="1835325"/>
          <a:ext cx="3118807" cy="174541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kern="1200" dirty="0" smtClean="0"/>
            <a:t>1.2 Restructurarea și modernizarea învățământului și cercetării agricole</a:t>
          </a:r>
          <a:endParaRPr lang="en-US" sz="2200" kern="1200" dirty="0"/>
        </a:p>
      </dsp:txBody>
      <dsp:txXfrm>
        <a:off x="0" y="1835325"/>
        <a:ext cx="3118807" cy="1745410"/>
      </dsp:txXfrm>
    </dsp:sp>
    <dsp:sp modelId="{334CDFE9-3ECD-4558-A8EC-91D4F0FFC4E8}">
      <dsp:nvSpPr>
        <dsp:cNvPr id="0" name=""/>
        <dsp:cNvSpPr/>
      </dsp:nvSpPr>
      <dsp:spPr>
        <a:xfrm rot="5400000">
          <a:off x="5192916" y="1768438"/>
          <a:ext cx="1396328" cy="5544546"/>
        </a:xfrm>
        <a:prstGeom prst="round2Same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ro-RO" sz="2200" kern="1200" dirty="0" smtClean="0"/>
            <a:t>Subvenționarea ratei dobânzii</a:t>
          </a:r>
          <a:endParaRPr lang="en-US" sz="2200" kern="1200" dirty="0"/>
        </a:p>
        <a:p>
          <a:pPr marL="228600" lvl="1" indent="-228600" algn="l" defTabSz="977900">
            <a:lnSpc>
              <a:spcPct val="90000"/>
            </a:lnSpc>
            <a:spcBef>
              <a:spcPct val="0"/>
            </a:spcBef>
            <a:spcAft>
              <a:spcPct val="15000"/>
            </a:spcAft>
            <a:buChar char="••"/>
          </a:pPr>
          <a:r>
            <a:rPr lang="ro-RO" sz="2200" kern="1200" dirty="0" smtClean="0"/>
            <a:t>Fondul de garantare a creditelor agricole</a:t>
          </a:r>
          <a:endParaRPr lang="en-US" sz="2200" kern="1200" dirty="0"/>
        </a:p>
        <a:p>
          <a:pPr marL="228600" lvl="1" indent="-228600" algn="l" defTabSz="977900">
            <a:lnSpc>
              <a:spcPct val="90000"/>
            </a:lnSpc>
            <a:spcBef>
              <a:spcPct val="0"/>
            </a:spcBef>
            <a:spcAft>
              <a:spcPct val="15000"/>
            </a:spcAft>
            <a:buChar char="••"/>
          </a:pPr>
          <a:r>
            <a:rPr lang="ro-RO" sz="2200" kern="1200" dirty="0" smtClean="0"/>
            <a:t>Consolidarea terenurilor agricole</a:t>
          </a:r>
          <a:endParaRPr lang="en-US" sz="2200" kern="1200" dirty="0"/>
        </a:p>
      </dsp:txBody>
      <dsp:txXfrm rot="5400000">
        <a:off x="5192916" y="1768438"/>
        <a:ext cx="1396328" cy="5544546"/>
      </dsp:txXfrm>
    </dsp:sp>
    <dsp:sp modelId="{9228195C-A167-456A-A61B-909016521B58}">
      <dsp:nvSpPr>
        <dsp:cNvPr id="0" name=""/>
        <dsp:cNvSpPr/>
      </dsp:nvSpPr>
      <dsp:spPr>
        <a:xfrm>
          <a:off x="0" y="3668006"/>
          <a:ext cx="3118807" cy="174541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kern="1200" dirty="0" smtClean="0"/>
            <a:t>1.3 Asigurarea accesului la finanțe, infrastructură, piețe</a:t>
          </a:r>
          <a:endParaRPr lang="en-US" sz="2200" kern="1200" dirty="0"/>
        </a:p>
      </dsp:txBody>
      <dsp:txXfrm>
        <a:off x="0" y="3668006"/>
        <a:ext cx="3118807" cy="17454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1BD158-A672-4FE2-B21E-BF5853DD9C9B}">
      <dsp:nvSpPr>
        <dsp:cNvPr id="0" name=""/>
        <dsp:cNvSpPr/>
      </dsp:nvSpPr>
      <dsp:spPr>
        <a:xfrm>
          <a:off x="3441895" y="0"/>
          <a:ext cx="5162844" cy="1748692"/>
        </a:xfrm>
        <a:prstGeom prst="rightArrow">
          <a:avLst>
            <a:gd name="adj1" fmla="val 75000"/>
            <a:gd name="adj2" fmla="val 5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ro-RO" sz="2200" kern="1200" dirty="0" smtClean="0"/>
            <a:t>Sporirea disponibilității de apă pentru irigare, inclusiv prin îmbunătățirea calității resurselor acvatice existente</a:t>
          </a:r>
          <a:endParaRPr lang="en-US" sz="2200" kern="1200" dirty="0"/>
        </a:p>
      </dsp:txBody>
      <dsp:txXfrm>
        <a:off x="3441895" y="0"/>
        <a:ext cx="5162844" cy="1748692"/>
      </dsp:txXfrm>
    </dsp:sp>
    <dsp:sp modelId="{8188D16C-9C87-4DDC-ACD5-309379E9E385}">
      <dsp:nvSpPr>
        <dsp:cNvPr id="0" name=""/>
        <dsp:cNvSpPr/>
      </dsp:nvSpPr>
      <dsp:spPr>
        <a:xfrm>
          <a:off x="0" y="0"/>
          <a:ext cx="3441896" cy="174869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kern="1200" dirty="0" smtClean="0"/>
            <a:t>2.1 Promovarea metodelor durabile de gestiune a resurselor</a:t>
          </a:r>
          <a:endParaRPr lang="en-US" sz="2200" kern="1200" dirty="0"/>
        </a:p>
      </dsp:txBody>
      <dsp:txXfrm>
        <a:off x="0" y="0"/>
        <a:ext cx="3441896" cy="1748692"/>
      </dsp:txXfrm>
    </dsp:sp>
    <dsp:sp modelId="{DB0591A0-3C5D-46D0-A7B2-7E77B7E8365B}">
      <dsp:nvSpPr>
        <dsp:cNvPr id="0" name=""/>
        <dsp:cNvSpPr/>
      </dsp:nvSpPr>
      <dsp:spPr>
        <a:xfrm>
          <a:off x="3441895" y="1923562"/>
          <a:ext cx="5162844" cy="1748692"/>
        </a:xfrm>
        <a:prstGeom prst="rightArrow">
          <a:avLst>
            <a:gd name="adj1" fmla="val 75000"/>
            <a:gd name="adj2" fmla="val 50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ro-RO" sz="2200" kern="1200" dirty="0" smtClean="0"/>
            <a:t>Agricultura organică</a:t>
          </a:r>
          <a:endParaRPr lang="en-US" sz="2200" kern="1200" dirty="0"/>
        </a:p>
        <a:p>
          <a:pPr marL="228600" lvl="1" indent="-228600" algn="l" defTabSz="977900">
            <a:lnSpc>
              <a:spcPct val="90000"/>
            </a:lnSpc>
            <a:spcBef>
              <a:spcPct val="0"/>
            </a:spcBef>
            <a:spcAft>
              <a:spcPct val="15000"/>
            </a:spcAft>
            <a:buChar char="••"/>
          </a:pPr>
          <a:r>
            <a:rPr lang="ro-RO" sz="2200" kern="1200" dirty="0" smtClean="0"/>
            <a:t>Culturile energetice</a:t>
          </a:r>
          <a:endParaRPr lang="en-US" sz="2200" kern="1200" dirty="0"/>
        </a:p>
        <a:p>
          <a:pPr marL="228600" lvl="1" indent="-228600" algn="l" defTabSz="977900">
            <a:lnSpc>
              <a:spcPct val="90000"/>
            </a:lnSpc>
            <a:spcBef>
              <a:spcPct val="0"/>
            </a:spcBef>
            <a:spcAft>
              <a:spcPct val="15000"/>
            </a:spcAft>
            <a:buChar char="••"/>
          </a:pPr>
          <a:r>
            <a:rPr lang="ro-RO" sz="2200" kern="1200" dirty="0" smtClean="0"/>
            <a:t>Împădurirea (fâșii forestiere, convertire în fond silvic)</a:t>
          </a:r>
          <a:endParaRPr lang="en-US" sz="2200" kern="1200" dirty="0"/>
        </a:p>
      </dsp:txBody>
      <dsp:txXfrm>
        <a:off x="3441895" y="1923562"/>
        <a:ext cx="5162844" cy="1748692"/>
      </dsp:txXfrm>
    </dsp:sp>
    <dsp:sp modelId="{09807A77-877D-4BD1-8550-4C77F979CEDA}">
      <dsp:nvSpPr>
        <dsp:cNvPr id="0" name=""/>
        <dsp:cNvSpPr/>
      </dsp:nvSpPr>
      <dsp:spPr>
        <a:xfrm>
          <a:off x="0" y="1923562"/>
          <a:ext cx="3441896" cy="1748692"/>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kern="1200" dirty="0" smtClean="0"/>
            <a:t>2.2 Promovarea produselor și tehnologiilor cu impact redus de mediu</a:t>
          </a:r>
          <a:endParaRPr lang="en-US" sz="2200" kern="1200" dirty="0"/>
        </a:p>
      </dsp:txBody>
      <dsp:txXfrm>
        <a:off x="0" y="1923562"/>
        <a:ext cx="3441896" cy="1748692"/>
      </dsp:txXfrm>
    </dsp:sp>
    <dsp:sp modelId="{DD1731A2-63A3-41CD-A7C8-19BA8EBC1F57}">
      <dsp:nvSpPr>
        <dsp:cNvPr id="0" name=""/>
        <dsp:cNvSpPr/>
      </dsp:nvSpPr>
      <dsp:spPr>
        <a:xfrm>
          <a:off x="3441895" y="3847124"/>
          <a:ext cx="5162844" cy="1748692"/>
        </a:xfrm>
        <a:prstGeom prst="rightArrow">
          <a:avLst>
            <a:gd name="adj1" fmla="val 75000"/>
            <a:gd name="adj2" fmla="val 50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ro-RO" sz="2200" kern="1200" dirty="0" smtClean="0"/>
            <a:t>Instrumente de gestionare a riscurilor în agricultură</a:t>
          </a:r>
          <a:endParaRPr lang="en-US" sz="2200" kern="1200" dirty="0"/>
        </a:p>
        <a:p>
          <a:pPr marL="228600" lvl="1" indent="-228600" algn="l" defTabSz="977900">
            <a:lnSpc>
              <a:spcPct val="90000"/>
            </a:lnSpc>
            <a:spcBef>
              <a:spcPct val="0"/>
            </a:spcBef>
            <a:spcAft>
              <a:spcPct val="15000"/>
            </a:spcAft>
            <a:buChar char="••"/>
          </a:pPr>
          <a:r>
            <a:rPr lang="ro-RO" sz="2200" kern="1200" dirty="0" smtClean="0"/>
            <a:t>Fondul de asigurare împotriva calamităților naturale</a:t>
          </a:r>
          <a:endParaRPr lang="en-US" sz="2200" kern="1200" dirty="0"/>
        </a:p>
      </dsp:txBody>
      <dsp:txXfrm>
        <a:off x="3441895" y="3847124"/>
        <a:ext cx="5162844" cy="1748692"/>
      </dsp:txXfrm>
    </dsp:sp>
    <dsp:sp modelId="{C91B8DFF-CDBC-44E7-ADB5-48C8C7C5EE0D}">
      <dsp:nvSpPr>
        <dsp:cNvPr id="0" name=""/>
        <dsp:cNvSpPr/>
      </dsp:nvSpPr>
      <dsp:spPr>
        <a:xfrm>
          <a:off x="0" y="3847124"/>
          <a:ext cx="3441896" cy="1748692"/>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o-RO" sz="2200" kern="1200" dirty="0" smtClean="0"/>
            <a:t>2.3 Susținerea măsurilor de adaptare la și reducere a consecințelor schimbării climei</a:t>
          </a:r>
          <a:endParaRPr lang="en-US" sz="2200" kern="1200" dirty="0"/>
        </a:p>
      </dsp:txBody>
      <dsp:txXfrm>
        <a:off x="0" y="3847124"/>
        <a:ext cx="3441896" cy="174869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FD23BA-0D47-400E-A70B-E90FEFADC264}">
      <dsp:nvSpPr>
        <dsp:cNvPr id="0" name=""/>
        <dsp:cNvSpPr/>
      </dsp:nvSpPr>
      <dsp:spPr>
        <a:xfrm rot="5400000">
          <a:off x="5044753" y="-1807671"/>
          <a:ext cx="1446197" cy="5428567"/>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ro-RO" sz="2100" kern="1200" dirty="0" smtClean="0"/>
            <a:t>Rețele de apă și canalizare noi și/sau renovate</a:t>
          </a:r>
          <a:endParaRPr lang="en-US" sz="2100" kern="1200" dirty="0"/>
        </a:p>
        <a:p>
          <a:pPr marL="228600" lvl="1" indent="-228600" algn="l" defTabSz="933450">
            <a:lnSpc>
              <a:spcPct val="90000"/>
            </a:lnSpc>
            <a:spcBef>
              <a:spcPct val="0"/>
            </a:spcBef>
            <a:spcAft>
              <a:spcPct val="15000"/>
            </a:spcAft>
            <a:buChar char="••"/>
          </a:pPr>
          <a:r>
            <a:rPr lang="ro-RO" sz="2100" kern="1200" dirty="0" smtClean="0"/>
            <a:t>Rețele electrice noi și/sau renovate</a:t>
          </a:r>
          <a:endParaRPr lang="en-US" sz="2100" kern="1200" dirty="0"/>
        </a:p>
        <a:p>
          <a:pPr marL="228600" lvl="1" indent="-228600" algn="l" defTabSz="933450">
            <a:lnSpc>
              <a:spcPct val="90000"/>
            </a:lnSpc>
            <a:spcBef>
              <a:spcPct val="0"/>
            </a:spcBef>
            <a:spcAft>
              <a:spcPct val="15000"/>
            </a:spcAft>
            <a:buChar char="••"/>
          </a:pPr>
          <a:r>
            <a:rPr lang="ro-RO" sz="2100" kern="1200" dirty="0" smtClean="0"/>
            <a:t>Drumuri locale noi și/sau renovate</a:t>
          </a:r>
          <a:endParaRPr lang="en-US" sz="2100" kern="1200" dirty="0"/>
        </a:p>
      </dsp:txBody>
      <dsp:txXfrm rot="5400000">
        <a:off x="5044753" y="-1807671"/>
        <a:ext cx="1446197" cy="5428567"/>
      </dsp:txXfrm>
    </dsp:sp>
    <dsp:sp modelId="{A3452D10-BE69-41BD-B864-4CA43D25A6E2}">
      <dsp:nvSpPr>
        <dsp:cNvPr id="0" name=""/>
        <dsp:cNvSpPr/>
      </dsp:nvSpPr>
      <dsp:spPr>
        <a:xfrm>
          <a:off x="0" y="2739"/>
          <a:ext cx="3053568" cy="1807746"/>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o-RO" sz="2100" kern="1200" dirty="0" smtClean="0"/>
            <a:t>3.1 Susținerea investițiilor în obiecte de infrastructură și servicii, conexe întreprinderilor agricole</a:t>
          </a:r>
          <a:endParaRPr lang="en-US" sz="2100" kern="1200" dirty="0"/>
        </a:p>
      </dsp:txBody>
      <dsp:txXfrm>
        <a:off x="0" y="2739"/>
        <a:ext cx="3053568" cy="1807746"/>
      </dsp:txXfrm>
    </dsp:sp>
    <dsp:sp modelId="{5473F120-31AC-4987-97EB-B9FE34979EFB}">
      <dsp:nvSpPr>
        <dsp:cNvPr id="0" name=""/>
        <dsp:cNvSpPr/>
      </dsp:nvSpPr>
      <dsp:spPr>
        <a:xfrm rot="5400000">
          <a:off x="5044753" y="90462"/>
          <a:ext cx="1446197" cy="5428567"/>
        </a:xfrm>
        <a:prstGeom prst="round2Same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ro-RO" sz="2100" kern="1200" dirty="0" smtClean="0"/>
            <a:t>Servicii de turism agricol noi sau extinse, auxiliare activității agricole</a:t>
          </a:r>
          <a:endParaRPr lang="en-US" sz="2100" kern="1200" dirty="0"/>
        </a:p>
        <a:p>
          <a:pPr marL="228600" lvl="1" indent="-228600" algn="l" defTabSz="933450">
            <a:lnSpc>
              <a:spcPct val="90000"/>
            </a:lnSpc>
            <a:spcBef>
              <a:spcPct val="0"/>
            </a:spcBef>
            <a:spcAft>
              <a:spcPct val="15000"/>
            </a:spcAft>
            <a:buChar char="••"/>
          </a:pPr>
          <a:r>
            <a:rPr lang="ro-RO" sz="2100" kern="1200" dirty="0" smtClean="0"/>
            <a:t>Întreprinderi mici non-agricole noi sau extinse, auxiliare activității agricole de bază</a:t>
          </a:r>
          <a:endParaRPr lang="en-US" sz="2100" kern="1200" dirty="0"/>
        </a:p>
      </dsp:txBody>
      <dsp:txXfrm rot="5400000">
        <a:off x="5044753" y="90462"/>
        <a:ext cx="1446197" cy="5428567"/>
      </dsp:txXfrm>
    </dsp:sp>
    <dsp:sp modelId="{2DBB1B28-CE10-4E68-97A5-DB4E57D0551A}">
      <dsp:nvSpPr>
        <dsp:cNvPr id="0" name=""/>
        <dsp:cNvSpPr/>
      </dsp:nvSpPr>
      <dsp:spPr>
        <a:xfrm>
          <a:off x="0" y="1919366"/>
          <a:ext cx="3053568" cy="1807746"/>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o-RO" sz="2100" kern="1200" dirty="0" smtClean="0"/>
            <a:t>3.2 Sporirea oportunităților de angajare și surselor de venit</a:t>
          </a:r>
          <a:endParaRPr lang="en-US" sz="2100" kern="1200" dirty="0"/>
        </a:p>
      </dsp:txBody>
      <dsp:txXfrm>
        <a:off x="0" y="1919366"/>
        <a:ext cx="3053568" cy="1807746"/>
      </dsp:txXfrm>
    </dsp:sp>
    <dsp:sp modelId="{16BB453F-2E8B-4562-8DAE-1210BE3E0ACC}">
      <dsp:nvSpPr>
        <dsp:cNvPr id="0" name=""/>
        <dsp:cNvSpPr/>
      </dsp:nvSpPr>
      <dsp:spPr>
        <a:xfrm rot="5400000">
          <a:off x="5044753" y="1988596"/>
          <a:ext cx="1446197" cy="5428567"/>
        </a:xfrm>
        <a:prstGeom prst="round2Same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ro-RO" sz="2100" kern="1200" dirty="0" smtClean="0"/>
            <a:t>Obiecte cu destinație socială </a:t>
          </a:r>
          <a:endParaRPr lang="en-US" sz="2100" kern="1200" dirty="0"/>
        </a:p>
        <a:p>
          <a:pPr marL="228600" lvl="1" indent="-228600" algn="l" defTabSz="933450">
            <a:lnSpc>
              <a:spcPct val="90000"/>
            </a:lnSpc>
            <a:spcBef>
              <a:spcPct val="0"/>
            </a:spcBef>
            <a:spcAft>
              <a:spcPct val="15000"/>
            </a:spcAft>
            <a:buChar char="••"/>
          </a:pPr>
          <a:r>
            <a:rPr lang="ro-RO" sz="2100" kern="1200" dirty="0" smtClean="0"/>
            <a:t>Obiecte cu destinație culturală</a:t>
          </a:r>
          <a:endParaRPr lang="en-US" sz="2100" kern="1200" dirty="0"/>
        </a:p>
        <a:p>
          <a:pPr marL="228600" lvl="1" indent="-228600" algn="l" defTabSz="933450">
            <a:lnSpc>
              <a:spcPct val="90000"/>
            </a:lnSpc>
            <a:spcBef>
              <a:spcPct val="0"/>
            </a:spcBef>
            <a:spcAft>
              <a:spcPct val="15000"/>
            </a:spcAft>
            <a:buChar char="••"/>
          </a:pPr>
          <a:r>
            <a:rPr lang="ro-RO" sz="2100" kern="1200" dirty="0" smtClean="0"/>
            <a:t>Obiecte cu destinație comunitară (terenuri de joc, parcuri)</a:t>
          </a:r>
          <a:endParaRPr lang="en-US" sz="2100" kern="1200" dirty="0"/>
        </a:p>
      </dsp:txBody>
      <dsp:txXfrm rot="5400000">
        <a:off x="5044753" y="1988596"/>
        <a:ext cx="1446197" cy="5428567"/>
      </dsp:txXfrm>
    </dsp:sp>
    <dsp:sp modelId="{1705FB46-6BFF-46FF-A53E-202701E7D24C}">
      <dsp:nvSpPr>
        <dsp:cNvPr id="0" name=""/>
        <dsp:cNvSpPr/>
      </dsp:nvSpPr>
      <dsp:spPr>
        <a:xfrm>
          <a:off x="0" y="3799006"/>
          <a:ext cx="3053568" cy="1807746"/>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o-RO" sz="2100" kern="1200" dirty="0" smtClean="0"/>
            <a:t>3.3 Stimularea participării comunităților locale în dezvoltarea infrastructurii</a:t>
          </a:r>
          <a:endParaRPr lang="en-US" sz="2100" kern="1200" dirty="0"/>
        </a:p>
      </dsp:txBody>
      <dsp:txXfrm>
        <a:off x="0" y="3799006"/>
        <a:ext cx="3053568" cy="180774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917267-B8D8-4240-AE0B-2170A61EB334}">
      <dsp:nvSpPr>
        <dsp:cNvPr id="0" name=""/>
        <dsp:cNvSpPr/>
      </dsp:nvSpPr>
      <dsp:spPr>
        <a:xfrm>
          <a:off x="3323045" y="2041026"/>
          <a:ext cx="1568268" cy="156826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ro-RO" sz="2200" kern="1200" dirty="0" smtClean="0"/>
            <a:t>Direcția 1</a:t>
          </a:r>
          <a:endParaRPr lang="en-US" sz="2200" kern="1200" dirty="0"/>
        </a:p>
      </dsp:txBody>
      <dsp:txXfrm>
        <a:off x="3323045" y="2041026"/>
        <a:ext cx="1568268" cy="1568268"/>
      </dsp:txXfrm>
    </dsp:sp>
    <dsp:sp modelId="{AC6BACD7-7F22-414F-8DEA-A59923DA314B}">
      <dsp:nvSpPr>
        <dsp:cNvPr id="0" name=""/>
        <dsp:cNvSpPr/>
      </dsp:nvSpPr>
      <dsp:spPr>
        <a:xfrm rot="16200000">
          <a:off x="3941007" y="1470294"/>
          <a:ext cx="332344" cy="5332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6200000">
        <a:off x="3941007" y="1470294"/>
        <a:ext cx="332344" cy="533211"/>
      </dsp:txXfrm>
    </dsp:sp>
    <dsp:sp modelId="{2BEA5F80-0C3B-432C-A020-5E3FA7A0EAF2}">
      <dsp:nvSpPr>
        <dsp:cNvPr id="0" name=""/>
        <dsp:cNvSpPr/>
      </dsp:nvSpPr>
      <dsp:spPr>
        <a:xfrm>
          <a:off x="3401458" y="2519"/>
          <a:ext cx="1411442" cy="141144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Livezi noi 37 mii ha</a:t>
          </a:r>
          <a:endParaRPr lang="en-US" sz="1800" kern="1200" dirty="0"/>
        </a:p>
      </dsp:txBody>
      <dsp:txXfrm>
        <a:off x="3401458" y="2519"/>
        <a:ext cx="1411442" cy="1411442"/>
      </dsp:txXfrm>
    </dsp:sp>
    <dsp:sp modelId="{CC7C8398-57AD-4DEE-BBBC-D99C6DBF9B57}">
      <dsp:nvSpPr>
        <dsp:cNvPr id="0" name=""/>
        <dsp:cNvSpPr/>
      </dsp:nvSpPr>
      <dsp:spPr>
        <a:xfrm rot="19285714">
          <a:off x="4791844" y="1880035"/>
          <a:ext cx="332344" cy="5332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9285714">
        <a:off x="4791844" y="1880035"/>
        <a:ext cx="332344" cy="533211"/>
      </dsp:txXfrm>
    </dsp:sp>
    <dsp:sp modelId="{0178D4FF-59F4-4E39-BD1A-C0952E04232F}">
      <dsp:nvSpPr>
        <dsp:cNvPr id="0" name=""/>
        <dsp:cNvSpPr/>
      </dsp:nvSpPr>
      <dsp:spPr>
        <a:xfrm>
          <a:off x="5056533" y="799561"/>
          <a:ext cx="1411442" cy="141144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Terenuri </a:t>
          </a:r>
          <a:r>
            <a:rPr lang="ro-RO" sz="1800" kern="1200" dirty="0" err="1" smtClean="0"/>
            <a:t>prote-jate</a:t>
          </a:r>
          <a:r>
            <a:rPr lang="ro-RO" sz="1800" kern="1200" dirty="0" smtClean="0"/>
            <a:t> noi 1,5 mii ha</a:t>
          </a:r>
          <a:endParaRPr lang="en-US" sz="1800" kern="1200" dirty="0"/>
        </a:p>
      </dsp:txBody>
      <dsp:txXfrm>
        <a:off x="5056533" y="799561"/>
        <a:ext cx="1411442" cy="1411442"/>
      </dsp:txXfrm>
    </dsp:sp>
    <dsp:sp modelId="{56E75823-5037-4C0F-801F-A51B6C108959}">
      <dsp:nvSpPr>
        <dsp:cNvPr id="0" name=""/>
        <dsp:cNvSpPr/>
      </dsp:nvSpPr>
      <dsp:spPr>
        <a:xfrm rot="771429">
          <a:off x="5001983" y="2800715"/>
          <a:ext cx="332344" cy="53321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771429">
        <a:off x="5001983" y="2800715"/>
        <a:ext cx="332344" cy="533211"/>
      </dsp:txXfrm>
    </dsp:sp>
    <dsp:sp modelId="{8E941F17-5916-4E86-A7CC-355B4785D8C5}">
      <dsp:nvSpPr>
        <dsp:cNvPr id="0" name=""/>
        <dsp:cNvSpPr/>
      </dsp:nvSpPr>
      <dsp:spPr>
        <a:xfrm>
          <a:off x="5465303" y="2590498"/>
          <a:ext cx="1411442" cy="1411442"/>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Echipa-</a:t>
          </a:r>
          <a:r>
            <a:rPr lang="ro-RO" sz="1800" kern="1200" dirty="0" err="1" smtClean="0"/>
            <a:t>ment</a:t>
          </a:r>
          <a:r>
            <a:rPr lang="ro-RO" sz="1800" kern="1200" dirty="0" smtClean="0"/>
            <a:t> agricol 17,8 mii unități</a:t>
          </a:r>
          <a:endParaRPr lang="en-US" sz="1800" kern="1200" dirty="0"/>
        </a:p>
      </dsp:txBody>
      <dsp:txXfrm>
        <a:off x="5465303" y="2590498"/>
        <a:ext cx="1411442" cy="1411442"/>
      </dsp:txXfrm>
    </dsp:sp>
    <dsp:sp modelId="{6402A5B9-A439-4898-B5A4-9E510956475D}">
      <dsp:nvSpPr>
        <dsp:cNvPr id="0" name=""/>
        <dsp:cNvSpPr/>
      </dsp:nvSpPr>
      <dsp:spPr>
        <a:xfrm rot="3857143">
          <a:off x="4413186" y="3539043"/>
          <a:ext cx="332344" cy="53321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3857143">
        <a:off x="4413186" y="3539043"/>
        <a:ext cx="332344" cy="533211"/>
      </dsp:txXfrm>
    </dsp:sp>
    <dsp:sp modelId="{C0B95BA6-B8A4-47FA-9BB6-9628684C5365}">
      <dsp:nvSpPr>
        <dsp:cNvPr id="0" name=""/>
        <dsp:cNvSpPr/>
      </dsp:nvSpPr>
      <dsp:spPr>
        <a:xfrm>
          <a:off x="4319956" y="4026718"/>
          <a:ext cx="1411442" cy="1411442"/>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Vii noi 13 mii ha</a:t>
          </a:r>
          <a:endParaRPr lang="en-US" sz="1800" kern="1200" dirty="0"/>
        </a:p>
      </dsp:txBody>
      <dsp:txXfrm>
        <a:off x="4319956" y="4026718"/>
        <a:ext cx="1411442" cy="1411442"/>
      </dsp:txXfrm>
    </dsp:sp>
    <dsp:sp modelId="{01B95458-0D37-45F8-9C1A-2140A9BC229F}">
      <dsp:nvSpPr>
        <dsp:cNvPr id="0" name=""/>
        <dsp:cNvSpPr/>
      </dsp:nvSpPr>
      <dsp:spPr>
        <a:xfrm rot="6942857">
          <a:off x="3468829" y="3539043"/>
          <a:ext cx="332344" cy="53321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6942857">
        <a:off x="3468829" y="3539043"/>
        <a:ext cx="332344" cy="533211"/>
      </dsp:txXfrm>
    </dsp:sp>
    <dsp:sp modelId="{BC837A54-ED53-4ABF-8C78-049B9262F735}">
      <dsp:nvSpPr>
        <dsp:cNvPr id="0" name=""/>
        <dsp:cNvSpPr/>
      </dsp:nvSpPr>
      <dsp:spPr>
        <a:xfrm>
          <a:off x="2482961" y="4026718"/>
          <a:ext cx="1411442" cy="1411442"/>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Ferme </a:t>
          </a:r>
          <a:r>
            <a:rPr lang="ro-RO" sz="1800" kern="1200" dirty="0" err="1" smtClean="0"/>
            <a:t>zooteh-nice</a:t>
          </a:r>
          <a:r>
            <a:rPr lang="ro-RO" sz="1800" kern="1200" dirty="0" smtClean="0"/>
            <a:t> noi 735 unități</a:t>
          </a:r>
          <a:endParaRPr lang="en-US" sz="1800" kern="1200" dirty="0"/>
        </a:p>
      </dsp:txBody>
      <dsp:txXfrm>
        <a:off x="2482961" y="4026718"/>
        <a:ext cx="1411442" cy="1411442"/>
      </dsp:txXfrm>
    </dsp:sp>
    <dsp:sp modelId="{C7315E6F-7C82-4A29-859A-46F0596B15E6}">
      <dsp:nvSpPr>
        <dsp:cNvPr id="0" name=""/>
        <dsp:cNvSpPr/>
      </dsp:nvSpPr>
      <dsp:spPr>
        <a:xfrm rot="10028571">
          <a:off x="2880032" y="2800715"/>
          <a:ext cx="332344" cy="5332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028571">
        <a:off x="2880032" y="2800715"/>
        <a:ext cx="332344" cy="533211"/>
      </dsp:txXfrm>
    </dsp:sp>
    <dsp:sp modelId="{276E8F8F-2CFC-4EB2-BD39-B725293969E1}">
      <dsp:nvSpPr>
        <dsp:cNvPr id="0" name=""/>
        <dsp:cNvSpPr/>
      </dsp:nvSpPr>
      <dsp:spPr>
        <a:xfrm>
          <a:off x="1337614" y="2590498"/>
          <a:ext cx="1411442" cy="141144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Animale noi 18 mii capete</a:t>
          </a:r>
          <a:endParaRPr lang="en-US" sz="1800" kern="1200" dirty="0"/>
        </a:p>
      </dsp:txBody>
      <dsp:txXfrm>
        <a:off x="1337614" y="2590498"/>
        <a:ext cx="1411442" cy="1411442"/>
      </dsp:txXfrm>
    </dsp:sp>
    <dsp:sp modelId="{F5E51195-4511-405B-9AC0-B01DE134B405}">
      <dsp:nvSpPr>
        <dsp:cNvPr id="0" name=""/>
        <dsp:cNvSpPr/>
      </dsp:nvSpPr>
      <dsp:spPr>
        <a:xfrm rot="13114286">
          <a:off x="3090171" y="1880035"/>
          <a:ext cx="332344" cy="5332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3114286">
        <a:off x="3090171" y="1880035"/>
        <a:ext cx="332344" cy="533211"/>
      </dsp:txXfrm>
    </dsp:sp>
    <dsp:sp modelId="{2B07C95E-F084-4505-ADEE-A11A116C8FD7}">
      <dsp:nvSpPr>
        <dsp:cNvPr id="0" name=""/>
        <dsp:cNvSpPr/>
      </dsp:nvSpPr>
      <dsp:spPr>
        <a:xfrm>
          <a:off x="1746384" y="799561"/>
          <a:ext cx="1411442" cy="141144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kern="1200" dirty="0" smtClean="0"/>
            <a:t>Instalații post-recoltare 2,2 mii unități</a:t>
          </a:r>
          <a:endParaRPr lang="en-US" sz="1800" kern="1200" dirty="0"/>
        </a:p>
      </dsp:txBody>
      <dsp:txXfrm>
        <a:off x="1746384" y="799561"/>
        <a:ext cx="1411442" cy="141144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0.45494</cdr:x>
      <cdr:y>0.65046</cdr:y>
    </cdr:from>
    <cdr:to>
      <cdr:x>0.52827</cdr:x>
      <cdr:y>0.80851</cdr:y>
    </cdr:to>
    <cdr:sp macro="" textlink="">
      <cdr:nvSpPr>
        <cdr:cNvPr id="2" name="Rectangle 1"/>
        <cdr:cNvSpPr/>
      </cdr:nvSpPr>
      <cdr:spPr>
        <a:xfrm xmlns:a="http://schemas.openxmlformats.org/drawingml/2006/main">
          <a:off x="3498008" y="3261360"/>
          <a:ext cx="563880" cy="792480"/>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0.4958</cdr:x>
      <cdr:y>0.34448</cdr:y>
    </cdr:from>
    <cdr:to>
      <cdr:x>0.58403</cdr:x>
      <cdr:y>0.72241</cdr:y>
    </cdr:to>
    <cdr:sp macro="" textlink="">
      <cdr:nvSpPr>
        <cdr:cNvPr id="2" name="Rectangle 1"/>
        <cdr:cNvSpPr/>
      </cdr:nvSpPr>
      <cdr:spPr>
        <a:xfrm xmlns:a="http://schemas.openxmlformats.org/drawingml/2006/main">
          <a:off x="3596641" y="1569720"/>
          <a:ext cx="640080" cy="1722120"/>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0.47857</cdr:x>
      <cdr:y>0.07273</cdr:y>
    </cdr:from>
    <cdr:to>
      <cdr:x>0.57672</cdr:x>
      <cdr:y>0.78864</cdr:y>
    </cdr:to>
    <cdr:sp macro="" textlink="">
      <cdr:nvSpPr>
        <cdr:cNvPr id="2" name="Rectangle 1"/>
        <cdr:cNvSpPr/>
      </cdr:nvSpPr>
      <cdr:spPr>
        <a:xfrm xmlns:a="http://schemas.openxmlformats.org/drawingml/2006/main">
          <a:off x="3641408" y="325120"/>
          <a:ext cx="746760" cy="3200400"/>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5669AD5-3C36-4DDE-9777-822B27BB381E}" type="datetimeFigureOut">
              <a:rPr lang="en-US"/>
              <a:pPr>
                <a:defRPr/>
              </a:pPr>
              <a:t>5/20/2013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60EBA6B-5EA6-4438-BED4-1B2700D1B5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A11A81-2077-4AB4-87F0-480493DDC808}"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390C92-4F13-41FA-8B9C-DABED2A8E341}"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CC67A1-74BA-4A0A-BFE2-CEC3D8F22E0C}"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366F1D-8ED4-4E72-8C08-A06E65E0D7FA}"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11E103-F834-4B1D-8226-12C3EF41B402}"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sz="2200" smtClean="0"/>
              <a:t>În același timp, productivitatea culturilor cerealiere calculată ca tone pe hectar în Moldova este una din cele mai mici din Europa, însă este în creștere.</a:t>
            </a:r>
            <a:endParaRPr lang="en-US" sz="220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3293FC-B7A7-4534-8EA2-DEB3125C1817}"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1EF61D-170E-452D-BA18-AA1538BD46DD}"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3CFC5F-26DB-433C-948D-15A783D9A8B6}"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E25D95-6E34-4E40-B830-B28A1D790BCC}"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8530A1-6647-41D2-9944-6B52671D710F}"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72B7FA-E12A-4EC6-A20A-338901A25A9F}"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116399-4880-4B51-90B2-C253B650EC6C}"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sz="2200" smtClean="0"/>
              <a:t>Spre deosebire de alte țări din regiune, în special de noile țări membre ale Uniunii Europene, Moldova rămâne a fi un exportator agricol net. Adică, exporturile agroalimentare depășesc importurile agroalimentare.</a:t>
            </a:r>
            <a:endParaRPr lang="en-US" sz="220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0137A7-FD43-4EEB-9256-E2FB7B63C714}"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sz="2200" smtClean="0"/>
              <a:t>În structura exporturilor domină vinurile, fructele și semințele oleaginoase, deși ponderea vinurilor a scăzut simțitor în 2005-2011. În 2012 se observă o revenire la creștere a exporturilor vinicole.</a:t>
            </a:r>
            <a:endParaRPr lang="en-US" sz="220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A45BF3-4D7E-4065-A374-806BCB1AD502}"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201384-4DF7-4A5F-8A87-AF080D4EB3B9}"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xfrm>
            <a:off x="685800" y="4400550"/>
            <a:ext cx="5873750" cy="3600450"/>
          </a:xfrm>
          <a:noFill/>
        </p:spPr>
        <p:txBody>
          <a:bodyPr wrap="square" numCol="1" anchor="t" anchorCtr="0" compatLnSpc="1">
            <a:prstTxWarp prst="textNoShape">
              <a:avLst/>
            </a:prstTxWarp>
          </a:bodyPr>
          <a:lstStyle/>
          <a:p>
            <a:pPr>
              <a:spcBef>
                <a:spcPct val="0"/>
              </a:spcBef>
            </a:pPr>
            <a:endParaRPr lang="ru-RU"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37822E-EC30-4BCE-965F-B7563C2A790B}"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xfrm>
            <a:off x="336550" y="4400550"/>
            <a:ext cx="6210300" cy="3600450"/>
          </a:xfrm>
          <a:noFill/>
        </p:spPr>
        <p:txBody>
          <a:bodyPr wrap="square" numCol="1" anchor="t" anchorCtr="0" compatLnSpc="1">
            <a:prstTxWarp prst="textNoShape">
              <a:avLst/>
            </a:prstTxWarp>
          </a:bodyPr>
          <a:lstStyle/>
          <a:p>
            <a:pPr>
              <a:spcBef>
                <a:spcPct val="0"/>
              </a:spcBef>
            </a:pPr>
            <a:endParaRPr lang="ru-RU"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BAFFAA-E977-4096-9E7D-E2D50DA563C8}"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o-RO"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E9AC26-F7C0-4E86-94BF-4D2553F35917}"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929339-58EC-4DDF-BD27-5E9D4A9B53B5}"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CBD19E-5A9E-418B-B99B-F212E64F00A7}"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3E76F6-8A54-41DB-B1D2-C6206AADAB89}"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sz="2200" smtClean="0"/>
              <a:t>Calitatea solurilor este și ea în descreștere – bonitatea medie a scăzut cu 5 grade în ultimii 20 de ani și constituie în prezent 65 grade. Circa 40% din terenuri au o bonitate sub 60 de grade.</a:t>
            </a:r>
            <a:endParaRPr lang="en-US" sz="2200"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F795D6-13C4-46FF-8592-7952DAC3F59F}"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0A1C8D-D8FA-45CD-95DF-14A311313903}"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o-RO" sz="2200"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A8B585-FAB2-4E12-970A-CA60FA6671B4}"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DFDC2E-3F11-4E3F-976A-DA36D23D48A5}"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16F671-E0C0-4AB7-8806-D5AEF169EDDE}"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CA2E2E-0758-4BFD-B574-134C51D06E37}"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EACDDB-5058-4B2B-8180-46604961E2A1}"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E77F43-EF29-4A73-8116-3E84E6780B8C}"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93C7D0-1BD6-439A-AA87-C3132FC10B4F}" type="slidenum">
              <a:rPr lang="en-US"/>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C37389-E5BE-45E2-A879-7686584E8ECA}" type="slidenum">
              <a:rPr lang="en-US"/>
              <a:pPr fontAlgn="base">
                <a:spcBef>
                  <a:spcPct val="0"/>
                </a:spcBef>
                <a:spcAft>
                  <a:spcPct val="0"/>
                </a:spcAft>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xfrm>
            <a:off x="393700" y="4400550"/>
            <a:ext cx="6032500" cy="3600450"/>
          </a:xfrm>
          <a:noFill/>
        </p:spPr>
        <p:txBody>
          <a:bodyPr wrap="square" numCol="1" anchor="t" anchorCtr="0" compatLnSpc="1">
            <a:prstTxWarp prst="textNoShape">
              <a:avLst/>
            </a:prstTxWarp>
          </a:bodyPr>
          <a:lstStyle/>
          <a:p>
            <a:pPr>
              <a:spcBef>
                <a:spcPct val="0"/>
              </a:spcBef>
            </a:pPr>
            <a:endParaRPr lang="ru-RU"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A47A07-C4EB-4BF3-833F-80BFFC6BD20A}" type="slidenum">
              <a:rPr lang="en-US"/>
              <a:pPr fontAlgn="base">
                <a:spcBef>
                  <a:spcPct val="0"/>
                </a:spcBef>
                <a:spcAft>
                  <a:spcPct val="0"/>
                </a:spcAft>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o-RO" smtClean="0">
              <a:sym typeface="Wingdings" pitchFamily="2" charset="2"/>
            </a:endParaRPr>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9C91F6-FAEF-41C3-973B-7E2E4F89AFAA}" type="slidenum">
              <a:rPr lang="en-US"/>
              <a:pPr fontAlgn="base">
                <a:spcBef>
                  <a:spcPct val="0"/>
                </a:spcBef>
                <a:spcAft>
                  <a:spcPct val="0"/>
                </a:spcAft>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D9CF5C-814C-4FF8-A04A-417611E35035}" type="slidenum">
              <a:rPr lang="en-US"/>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xfrm>
            <a:off x="247650" y="4400550"/>
            <a:ext cx="6267450" cy="3600450"/>
          </a:xfrm>
          <a:noFill/>
        </p:spPr>
        <p:txBody>
          <a:bodyPr wrap="square" numCol="1" anchor="t" anchorCtr="0" compatLnSpc="1">
            <a:prstTxWarp prst="textNoShape">
              <a:avLst/>
            </a:prstTxWarp>
          </a:bodyPr>
          <a:lstStyle/>
          <a:p>
            <a:pPr>
              <a:spcBef>
                <a:spcPct val="0"/>
              </a:spcBef>
            </a:pPr>
            <a:endParaRPr lang="ru-RU" smtClean="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ADBEED-5FBE-40C8-A087-652281CBDCDC}" type="slidenum">
              <a:rPr lang="en-US"/>
              <a:pPr fontAlgn="base">
                <a:spcBef>
                  <a:spcPct val="0"/>
                </a:spcBef>
                <a:spcAft>
                  <a:spcPct val="0"/>
                </a:spcAft>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48DDC-864B-4A50-95EB-F983FA89936B}" type="slidenum">
              <a:rPr lang="en-US"/>
              <a:pPr fontAlgn="base">
                <a:spcBef>
                  <a:spcPct val="0"/>
                </a:spcBef>
                <a:spcAft>
                  <a:spcPct val="0"/>
                </a:spcAft>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xfrm>
            <a:off x="374650" y="4400550"/>
            <a:ext cx="6108700" cy="3600450"/>
          </a:xfrm>
          <a:noFill/>
        </p:spPr>
        <p:txBody>
          <a:bodyPr wrap="square" numCol="1" anchor="t" anchorCtr="0" compatLnSpc="1">
            <a:prstTxWarp prst="textNoShape">
              <a:avLst/>
            </a:prstTxWarp>
          </a:bodyPr>
          <a:lstStyle/>
          <a:p>
            <a:pPr>
              <a:spcBef>
                <a:spcPct val="0"/>
              </a:spcBef>
            </a:pPr>
            <a:endParaRPr lang="ru-RU" sz="1400"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AB66BB-7CB2-435C-85A7-0C8D37ED68F5}" type="slidenum">
              <a:rPr lang="en-US"/>
              <a:pPr fontAlgn="base">
                <a:spcBef>
                  <a:spcPct val="0"/>
                </a:spcBef>
                <a:spcAft>
                  <a:spcPct val="0"/>
                </a:spcAft>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xfrm>
            <a:off x="1270000" y="704850"/>
            <a:ext cx="4318000" cy="3238500"/>
          </a:xfrm>
          <a:noFill/>
          <a:ln>
            <a:solidFill>
              <a:srgbClr val="000000"/>
            </a:solidFill>
            <a:miter lim="800000"/>
            <a:headEnd/>
            <a:tailEnd/>
          </a:ln>
        </p:spPr>
      </p:sp>
      <p:sp>
        <p:nvSpPr>
          <p:cNvPr id="106498" name="Notes Placeholder 2"/>
          <p:cNvSpPr>
            <a:spLocks noGrp="1"/>
          </p:cNvSpPr>
          <p:nvPr>
            <p:ph type="body" idx="1"/>
          </p:nvPr>
        </p:nvSpPr>
        <p:spPr bwMode="auto">
          <a:xfrm>
            <a:off x="254000" y="4051300"/>
            <a:ext cx="6318250" cy="3600450"/>
          </a:xfrm>
          <a:noFill/>
        </p:spPr>
        <p:txBody>
          <a:bodyPr wrap="square" numCol="1" anchor="t" anchorCtr="0" compatLnSpc="1">
            <a:prstTxWarp prst="textNoShape">
              <a:avLst/>
            </a:prstTxWarp>
          </a:bodyPr>
          <a:lstStyle/>
          <a:p>
            <a:pPr>
              <a:spcBef>
                <a:spcPct val="0"/>
              </a:spcBef>
            </a:pPr>
            <a:endParaRPr lang="ru-RU" smtClean="0"/>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064E1A-1B42-4428-997B-692122FC28D6}" type="slidenum">
              <a:rPr lang="en-US"/>
              <a:pPr fontAlgn="base">
                <a:spcBef>
                  <a:spcPct val="0"/>
                </a:spcBef>
                <a:spcAft>
                  <a:spcPct val="0"/>
                </a:spcAft>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E9AE86-81B6-47C0-BF7C-0403BE7FF5D3}" type="slidenum">
              <a:rPr lang="en-US"/>
              <a:pPr fontAlgn="base">
                <a:spcBef>
                  <a:spcPct val="0"/>
                </a:spcBef>
                <a:spcAft>
                  <a:spcPct val="0"/>
                </a:spcAft>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0F195A-CCB2-4965-8EC5-9233BB0C0997}" type="slidenum">
              <a:rPr lang="en-US"/>
              <a:pPr fontAlgn="base">
                <a:spcBef>
                  <a:spcPct val="0"/>
                </a:spcBef>
                <a:spcAft>
                  <a:spcPct val="0"/>
                </a:spcAft>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xfrm>
            <a:off x="298450" y="4400550"/>
            <a:ext cx="6254750" cy="3600450"/>
          </a:xfrm>
          <a:noFill/>
        </p:spPr>
        <p:txBody>
          <a:bodyPr wrap="square" numCol="1" anchor="t" anchorCtr="0" compatLnSpc="1">
            <a:prstTxWarp prst="textNoShape">
              <a:avLst/>
            </a:prstTxWarp>
          </a:bodyPr>
          <a:lstStyle/>
          <a:p>
            <a:pPr>
              <a:spcBef>
                <a:spcPct val="0"/>
              </a:spcBef>
            </a:pPr>
            <a:endParaRPr lang="ru-RU" sz="2200"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F347E5-CBEE-48D7-A5D6-3C7AD8D91DE5}" type="slidenum">
              <a:rPr lang="en-US"/>
              <a:pPr fontAlgn="base">
                <a:spcBef>
                  <a:spcPct val="0"/>
                </a:spcBef>
                <a:spcAft>
                  <a:spcPct val="0"/>
                </a:spcAft>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02E4B1-9EC2-4CFF-A541-7D22ED7E9551}" type="slidenum">
              <a:rPr lang="en-US"/>
              <a:pPr fontAlgn="base">
                <a:spcBef>
                  <a:spcPct val="0"/>
                </a:spcBef>
                <a:spcAft>
                  <a:spcPct val="0"/>
                </a:spcAft>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973335-3583-4E6C-90F2-233D24BFACB1}" type="slidenum">
              <a:rPr lang="en-US"/>
              <a:pPr fontAlgn="base">
                <a:spcBef>
                  <a:spcPct val="0"/>
                </a:spcBef>
                <a:spcAft>
                  <a:spcPct val="0"/>
                </a:spcAft>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C454C8-74F5-4203-ABF8-E65DF6F77F6C}" type="slidenum">
              <a:rPr lang="en-US"/>
              <a:pPr fontAlgn="base">
                <a:spcBef>
                  <a:spcPct val="0"/>
                </a:spcBef>
                <a:spcAft>
                  <a:spcPct val="0"/>
                </a:spcAft>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3268DD-EFF7-4B1D-9C22-EC132B0B9C36}" type="slidenum">
              <a:rPr lang="en-US"/>
              <a:pPr fontAlgn="base">
                <a:spcBef>
                  <a:spcPct val="0"/>
                </a:spcBef>
                <a:spcAft>
                  <a:spcPct val="0"/>
                </a:spcAft>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120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3E1248-AD88-4101-B503-0CBD5887BDC1}" type="slidenum">
              <a:rPr lang="en-US"/>
              <a:pPr fontAlgn="base">
                <a:spcBef>
                  <a:spcPct val="0"/>
                </a:spcBef>
                <a:spcAft>
                  <a:spcPct val="0"/>
                </a:spcAft>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122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790C93-4092-42D2-AFC6-D4E8B92729A9}" type="slidenum">
              <a:rPr lang="en-US"/>
              <a:pPr fontAlgn="base">
                <a:spcBef>
                  <a:spcPct val="0"/>
                </a:spcBef>
                <a:spcAft>
                  <a:spcPct val="0"/>
                </a:spcAft>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2D2C58-56A9-4DF2-9035-C3B8206C2C2B}"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21B0A8-9ABF-40E6-9128-1A3FF76E65A7}"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546902-04A7-4ACE-AAF0-640632A23629}"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220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CFF966-906C-4C9A-8DCE-492D758151C9}"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69401" cy="6873876"/>
            <a:chOff x="-8466" y="-8468"/>
            <a:chExt cx="9169804" cy="6874935"/>
          </a:xfrm>
        </p:grpSpPr>
        <p:cxnSp>
          <p:nvCxnSpPr>
            <p:cNvPr id="5" name="Straight Connector 16"/>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D458C36D-2B8E-4459-B8DA-045F61A4408B}" type="datetimeFigureOut">
              <a:rPr lang="en-US"/>
              <a:pPr>
                <a:defRPr/>
              </a:pPr>
              <a:t>5/20/2013</a:t>
            </a:fld>
            <a:endParaRPr lang="en-US" dirty="0"/>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6B5C0CC5-6820-430D-B282-578C5C5F078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C872D7-850B-428B-A90C-E4BBA4010661}" type="datetimeFigureOut">
              <a:rPr lang="en-US"/>
              <a:pPr>
                <a:defRPr/>
              </a:pPr>
              <a:t>5/20/2013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7D7722-0805-467D-9E0A-867C0E151F3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4"/>
          <p:cNvSpPr txBox="1"/>
          <p:nvPr/>
        </p:nvSpPr>
        <p:spPr>
          <a:xfrm>
            <a:off x="6748463"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849EBFA5-1E90-406D-9FB3-D4D29CFCEDF9}" type="datetimeFigureOut">
              <a:rPr lang="en-US"/>
              <a:pPr>
                <a:defRPr/>
              </a:pPr>
              <a:t>5/20/2013</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062B415A-96DE-4146-B6BD-8D1E6A44CEF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19FD80-430C-4C58-A2B5-F8454C396861}" type="datetimeFigureOut">
              <a:rPr lang="en-US"/>
              <a:pPr>
                <a:defRPr/>
              </a:pPr>
              <a:t>5/20/2013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24688-28C7-45A8-9B4B-8CD52386D50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4"/>
          <p:cNvSpPr txBox="1"/>
          <p:nvPr/>
        </p:nvSpPr>
        <p:spPr>
          <a:xfrm>
            <a:off x="6748463"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9F4DF7E4-58FB-4DB0-8BD4-5EDD0FAF3C8C}" type="datetimeFigureOut">
              <a:rPr lang="en-US"/>
              <a:pPr>
                <a:defRPr/>
              </a:pPr>
              <a:t>5/20/2013</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4EEF1B01-9AE3-48D9-9522-A7209C7168C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739746C6-5E83-424A-B7F7-8C4F45D01900}" type="datetimeFigureOut">
              <a:rPr lang="en-US"/>
              <a:pPr>
                <a:defRPr/>
              </a:pPr>
              <a:t>5/20/2013</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A37FDDE-91DF-4AB3-A2A1-EF3551269C5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DF0EDA2-B49C-4D55-AE6D-0B7D7D71CFFA}" type="datetimeFigureOut">
              <a:rPr lang="en-US"/>
              <a:pPr>
                <a:defRPr/>
              </a:pPr>
              <a:t>5/20/2013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2BC544-C62E-474D-BE46-DD6326BE4EE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5C28C9E-7D29-4344-BCC2-B7375DACEDF8}" type="datetimeFigureOut">
              <a:rPr lang="en-US"/>
              <a:pPr>
                <a:defRPr/>
              </a:pPr>
              <a:t>5/20/2013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C4BB6E-740A-45C1-B2B9-3476454BF70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E7160DE-E95E-4C6D-8FBF-EFAE7BA9F74C}" type="datetimeFigureOut">
              <a:rPr lang="en-US"/>
              <a:pPr>
                <a:defRPr/>
              </a:pPr>
              <a:t>5/20/2013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9A517F-ACF6-437F-AF0D-8F23C278066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139CEF-A2BB-4F6C-89FC-CB62A1640C5D}" type="datetimeFigureOut">
              <a:rPr lang="en-US"/>
              <a:pPr>
                <a:defRPr/>
              </a:pPr>
              <a:t>5/20/2013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C271F8-7534-47CD-B05A-B5316D40026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98B02DD-6515-45F2-A173-E71FC4B138FD}" type="datetimeFigureOut">
              <a:rPr lang="en-US"/>
              <a:pPr>
                <a:defRPr/>
              </a:pPr>
              <a:t>5/20/2013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C4AE3C-A9AF-4A9A-9078-70632E07622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D541FBB-3941-4CB3-8AFE-5391DD7A3A3E}" type="datetimeFigureOut">
              <a:rPr lang="en-US"/>
              <a:pPr>
                <a:defRPr/>
              </a:pPr>
              <a:t>5/20/2013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6CA40F-9F99-4865-BD98-4FFD4F2217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6CF6AA3-883E-4BD3-8811-0379AB5DB4D8}" type="datetimeFigureOut">
              <a:rPr lang="en-US"/>
              <a:pPr>
                <a:defRPr/>
              </a:pPr>
              <a:t>5/20/2013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25924B-2C34-4655-9294-CF02AA59DFC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BD55F1-893F-46D8-BCF8-2263AC54992F}" type="datetimeFigureOut">
              <a:rPr lang="en-US"/>
              <a:pPr>
                <a:defRPr/>
              </a:pPr>
              <a:t>5/20/2013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D9CB9B-D12D-4565-A77E-BEF21F7A30D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5AF367-9319-450C-A273-AA25B84922D6}" type="datetimeFigureOut">
              <a:rPr lang="en-US"/>
              <a:pPr>
                <a:defRPr/>
              </a:pPr>
              <a:t>5/20/2013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39C23B-5797-439D-B46B-B0653CF8943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74E306-7930-4ED4-8702-29061BFA30F0}" type="datetimeFigureOut">
              <a:rPr lang="en-US"/>
              <a:pPr>
                <a:defRPr/>
              </a:pPr>
              <a:t>5/20/2013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A92407-02F0-4E71-B1D7-006FBF3A670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BD7AF788-9A36-415A-850B-B44EB4245DDE}" type="datetimeFigureOut">
              <a:rPr lang="en-US"/>
              <a:pPr>
                <a:defRPr/>
              </a:pPr>
              <a:t>5/20/2013</a:t>
            </a:fld>
            <a:endParaRPr lang="en-US" dirty="0"/>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fontAlgn="auto">
              <a:spcBef>
                <a:spcPts val="0"/>
              </a:spcBef>
              <a:spcAft>
                <a:spcPts val="0"/>
              </a:spcAft>
              <a:defRPr sz="9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1"/>
                </a:solidFill>
                <a:latin typeface="+mn-lt"/>
              </a:defRPr>
            </a:lvl1pPr>
          </a:lstStyle>
          <a:p>
            <a:pPr>
              <a:defRPr/>
            </a:pPr>
            <a:fld id="{1BB257C1-3CE7-4BC7-9C87-C7F76A1C1FB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86" r:id="rId11"/>
    <p:sldLayoutId id="2147483675" r:id="rId12"/>
    <p:sldLayoutId id="2147483687" r:id="rId13"/>
    <p:sldLayoutId id="2147483674" r:id="rId14"/>
    <p:sldLayoutId id="2147483673" r:id="rId15"/>
    <p:sldLayoutId id="2147483672"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Chart4.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Chart5.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Chart6.xls"/></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Chart7.xls"/></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Office_Excel_Chart8.xls"/></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p:cNvPicPr>
          <p:nvPr/>
        </p:nvPicPr>
        <p:blipFill>
          <a:blip r:embed="rId3"/>
          <a:srcRect l="70" t="26724" r="50694" b="18707"/>
          <a:stretch>
            <a:fillRect/>
          </a:stretch>
        </p:blipFill>
        <p:spPr bwMode="auto">
          <a:xfrm>
            <a:off x="1319213" y="1360488"/>
            <a:ext cx="3817937" cy="2819400"/>
          </a:xfrm>
          <a:prstGeom prst="rect">
            <a:avLst/>
          </a:prstGeom>
          <a:noFill/>
          <a:ln w="9525">
            <a:noFill/>
            <a:miter lim="800000"/>
            <a:headEnd/>
            <a:tailEnd/>
          </a:ln>
        </p:spPr>
      </p:pic>
      <p:sp>
        <p:nvSpPr>
          <p:cNvPr id="19458" name="Title 1"/>
          <p:cNvSpPr>
            <a:spLocks noGrp="1"/>
          </p:cNvSpPr>
          <p:nvPr>
            <p:ph type="ctrTitle"/>
          </p:nvPr>
        </p:nvSpPr>
        <p:spPr>
          <a:xfrm>
            <a:off x="219075" y="3313113"/>
            <a:ext cx="5751513" cy="2709862"/>
          </a:xfrm>
        </p:spPr>
        <p:txBody>
          <a:bodyPr/>
          <a:lstStyle/>
          <a:p>
            <a:pPr algn="l"/>
            <a:r>
              <a:rPr lang="ro-RO" sz="3600" b="1" smtClean="0">
                <a:solidFill>
                  <a:srgbClr val="000099"/>
                </a:solidFill>
              </a:rPr>
              <a:t>Dincolo de agricultură: conservarea resurselor, dezvoltarea satului</a:t>
            </a:r>
            <a:endParaRPr lang="en-US" sz="3600" b="1" smtClean="0">
              <a:solidFill>
                <a:srgbClr val="000099"/>
              </a:solidFill>
            </a:endParaRPr>
          </a:p>
        </p:txBody>
      </p:sp>
      <p:sp>
        <p:nvSpPr>
          <p:cNvPr id="19459" name="Subtitle 2"/>
          <p:cNvSpPr>
            <a:spLocks noGrp="1"/>
          </p:cNvSpPr>
          <p:nvPr>
            <p:ph type="subTitle" idx="1"/>
          </p:nvPr>
        </p:nvSpPr>
        <p:spPr>
          <a:xfrm>
            <a:off x="5603875" y="750888"/>
            <a:ext cx="3451225" cy="3302000"/>
          </a:xfrm>
        </p:spPr>
        <p:txBody>
          <a:bodyPr/>
          <a:lstStyle/>
          <a:p>
            <a:endParaRPr lang="ro-RO" sz="2400" smtClean="0">
              <a:solidFill>
                <a:schemeClr val="bg1"/>
              </a:solidFill>
            </a:endParaRPr>
          </a:p>
          <a:p>
            <a:r>
              <a:rPr lang="ro-RO" sz="2800" b="1" smtClean="0">
                <a:solidFill>
                  <a:srgbClr val="000099"/>
                </a:solidFill>
                <a:latin typeface="Times New Roman" pitchFamily="18" charset="0"/>
              </a:rPr>
              <a:t>Strategia de dezvoltare a agriculturii și mediului rural al Republicii Moldova în perioada 2014-2020</a:t>
            </a:r>
            <a:endParaRPr lang="en-US" sz="2800" b="1" smtClean="0">
              <a:solidFill>
                <a:srgbClr val="000099"/>
              </a:solidFill>
              <a:latin typeface="Times New Roman" pitchFamily="18" charset="0"/>
            </a:endParaRPr>
          </a:p>
        </p:txBody>
      </p:sp>
      <p:sp>
        <p:nvSpPr>
          <p:cNvPr id="19462" name="Text Box 6"/>
          <p:cNvSpPr txBox="1">
            <a:spLocks noChangeArrowheads="1"/>
          </p:cNvSpPr>
          <p:nvPr/>
        </p:nvSpPr>
        <p:spPr bwMode="auto">
          <a:xfrm>
            <a:off x="174625" y="280988"/>
            <a:ext cx="8969375" cy="396875"/>
          </a:xfrm>
          <a:prstGeom prst="rect">
            <a:avLst/>
          </a:prstGeom>
          <a:noFill/>
          <a:ln w="9525">
            <a:noFill/>
            <a:miter lim="800000"/>
            <a:headEnd/>
            <a:tailEnd/>
          </a:ln>
          <a:effectLst/>
        </p:spPr>
        <p:txBody>
          <a:bodyPr>
            <a:spAutoFit/>
          </a:bodyPr>
          <a:lstStyle/>
          <a:p>
            <a:pPr algn="ctr" defTabSz="914400">
              <a:spcBef>
                <a:spcPct val="50000"/>
              </a:spcBef>
            </a:pPr>
            <a:r>
              <a:rPr lang="ro-RO" sz="2000">
                <a:solidFill>
                  <a:schemeClr val="bg1"/>
                </a:solidFill>
                <a:latin typeface="Trebuchet MS" pitchFamily="34" charset="0"/>
              </a:rPr>
              <a:t>     </a:t>
            </a:r>
            <a:r>
              <a:rPr lang="en-US" sz="2000">
                <a:latin typeface="Times New Roman" pitchFamily="18" charset="0"/>
              </a:rPr>
              <a:t>Forum</a:t>
            </a:r>
            <a:r>
              <a:rPr lang="ro-RO" sz="2000">
                <a:latin typeface="Times New Roman" pitchFamily="18" charset="0"/>
              </a:rPr>
              <a:t>ul </a:t>
            </a:r>
            <a:r>
              <a:rPr lang="en-US" sz="2000">
                <a:latin typeface="Times New Roman" pitchFamily="18" charset="0"/>
              </a:rPr>
              <a:t>Regional de Inv</a:t>
            </a:r>
            <a:r>
              <a:rPr lang="ro-RO" sz="2000">
                <a:latin typeface="Times New Roman" pitchFamily="18" charset="0"/>
              </a:rPr>
              <a:t>estiţii şi Inovaţii “Cooperare pentru Devoltare”</a:t>
            </a:r>
            <a:endParaRPr lang="ru-RU" sz="2000">
              <a:latin typeface="Times New Roman" pitchFamily="18" charset="0"/>
            </a:endParaRPr>
          </a:p>
        </p:txBody>
      </p:sp>
      <p:sp>
        <p:nvSpPr>
          <p:cNvPr id="19463" name="Text Box 7"/>
          <p:cNvSpPr txBox="1">
            <a:spLocks noChangeArrowheads="1"/>
          </p:cNvSpPr>
          <p:nvPr/>
        </p:nvSpPr>
        <p:spPr bwMode="auto">
          <a:xfrm>
            <a:off x="3076575" y="6256338"/>
            <a:ext cx="3019425" cy="366712"/>
          </a:xfrm>
          <a:prstGeom prst="rect">
            <a:avLst/>
          </a:prstGeom>
          <a:noFill/>
          <a:ln w="9525">
            <a:noFill/>
            <a:miter lim="800000"/>
            <a:headEnd/>
            <a:tailEnd/>
          </a:ln>
          <a:effectLst/>
        </p:spPr>
        <p:txBody>
          <a:bodyPr>
            <a:spAutoFit/>
          </a:bodyPr>
          <a:lstStyle/>
          <a:p>
            <a:pPr defTabSz="914400">
              <a:spcBef>
                <a:spcPct val="50000"/>
              </a:spcBef>
            </a:pPr>
            <a:endParaRPr lang="ru-RU"/>
          </a:p>
        </p:txBody>
      </p:sp>
      <p:sp>
        <p:nvSpPr>
          <p:cNvPr id="19464" name="Text Box 8"/>
          <p:cNvSpPr txBox="1">
            <a:spLocks noChangeArrowheads="1"/>
          </p:cNvSpPr>
          <p:nvPr/>
        </p:nvSpPr>
        <p:spPr bwMode="auto">
          <a:xfrm>
            <a:off x="3221038" y="6224588"/>
            <a:ext cx="3133725" cy="366712"/>
          </a:xfrm>
          <a:prstGeom prst="rect">
            <a:avLst/>
          </a:prstGeom>
          <a:noFill/>
          <a:ln w="9525">
            <a:noFill/>
            <a:miter lim="800000"/>
            <a:headEnd/>
            <a:tailEnd/>
          </a:ln>
          <a:effectLst/>
        </p:spPr>
        <p:txBody>
          <a:bodyPr>
            <a:spAutoFit/>
          </a:bodyPr>
          <a:lstStyle/>
          <a:p>
            <a:pPr defTabSz="914400">
              <a:spcBef>
                <a:spcPct val="50000"/>
              </a:spcBef>
            </a:pPr>
            <a:r>
              <a:rPr lang="ro-RO" b="1"/>
              <a:t>Costesti, 23.05.2013</a:t>
            </a:r>
            <a:endParaRPr lang="ru-RU"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09600" y="609600"/>
            <a:ext cx="7337425" cy="1320800"/>
          </a:xfrm>
        </p:spPr>
        <p:txBody>
          <a:bodyPr/>
          <a:lstStyle/>
          <a:p>
            <a:r>
              <a:rPr lang="ro-RO" smtClean="0"/>
              <a:t>2. SITUAȚIA AGRICULTURII ȘI INDUSTRIEI ALIMENTARE</a:t>
            </a:r>
            <a:endParaRPr lang="en-US" smtClean="0"/>
          </a:p>
        </p:txBody>
      </p:sp>
      <p:pic>
        <p:nvPicPr>
          <p:cNvPr id="37890" name="Content Placeholder 3"/>
          <p:cNvPicPr>
            <a:picLocks noGrp="1" noChangeAspect="1"/>
          </p:cNvPicPr>
          <p:nvPr>
            <p:ph idx="1"/>
          </p:nvPr>
        </p:nvPicPr>
        <p:blipFill>
          <a:blip r:embed="rId3"/>
          <a:srcRect/>
          <a:stretch>
            <a:fillRect/>
          </a:stretch>
        </p:blipFill>
        <p:spPr>
          <a:xfrm>
            <a:off x="609600" y="1930400"/>
            <a:ext cx="7337425" cy="46609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ro-RO" sz="3200" smtClean="0"/>
              <a:t>Structura producției agricole: agregat</a:t>
            </a:r>
            <a:endParaRPr lang="en-US" sz="3200" smtClean="0"/>
          </a:p>
        </p:txBody>
      </p:sp>
      <p:graphicFrame>
        <p:nvGraphicFramePr>
          <p:cNvPr id="5" name="Diagram 2"/>
          <p:cNvGraphicFramePr>
            <a:graphicFrameLocks/>
          </p:cNvGraphicFramePr>
          <p:nvPr/>
        </p:nvGraphicFramePr>
        <p:xfrm>
          <a:off x="342898" y="1752600"/>
          <a:ext cx="7404101" cy="4952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ro-RO" sz="3200" smtClean="0"/>
              <a:t>Structura producției agricole: categorii de produse</a:t>
            </a:r>
            <a:endParaRPr lang="en-US" sz="3200" smtClean="0"/>
          </a:p>
        </p:txBody>
      </p:sp>
      <p:graphicFrame>
        <p:nvGraphicFramePr>
          <p:cNvPr id="4" name="Diagram 2"/>
          <p:cNvGraphicFramePr>
            <a:graphicFrameLocks/>
          </p:cNvGraphicFramePr>
          <p:nvPr/>
        </p:nvGraphicFramePr>
        <p:xfrm>
          <a:off x="556512" y="1761172"/>
          <a:ext cx="7383528" cy="49444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743700" cy="1320800"/>
          </a:xfrm>
        </p:spPr>
        <p:txBody>
          <a:bodyPr rtlCol="0">
            <a:normAutofit fontScale="90000"/>
          </a:bodyPr>
          <a:lstStyle/>
          <a:p>
            <a:pPr fontAlgn="auto">
              <a:spcAft>
                <a:spcPts val="0"/>
              </a:spcAft>
              <a:defRPr/>
            </a:pPr>
            <a:r>
              <a:rPr lang="ro-RO" dirty="0" smtClean="0"/>
              <a:t>Ponderea terenurilor arabile în totalul terenurilor agricole: comparație regională</a:t>
            </a:r>
            <a:endParaRPr lang="en-US" dirty="0"/>
          </a:p>
        </p:txBody>
      </p:sp>
      <p:graphicFrame>
        <p:nvGraphicFramePr>
          <p:cNvPr id="5" name="Diagram 4"/>
          <p:cNvGraphicFramePr>
            <a:graphicFrameLocks/>
          </p:cNvGraphicFramePr>
          <p:nvPr/>
        </p:nvGraphicFramePr>
        <p:xfrm>
          <a:off x="476250" y="2255837"/>
          <a:ext cx="7766050" cy="44878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844675" y="2378075"/>
            <a:ext cx="685800" cy="3505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ro-RO" dirty="0" smtClean="0"/>
              <a:t>Productivitatea culturilor cerealiere (tone/ha): comparație regională</a:t>
            </a:r>
            <a:endParaRPr lang="en-US" dirty="0"/>
          </a:p>
        </p:txBody>
      </p:sp>
      <p:graphicFrame>
        <p:nvGraphicFramePr>
          <p:cNvPr id="5" name="Diagram 1"/>
          <p:cNvGraphicFramePr>
            <a:graphicFrameLocks/>
          </p:cNvGraphicFramePr>
          <p:nvPr/>
        </p:nvGraphicFramePr>
        <p:xfrm>
          <a:off x="609599" y="2148840"/>
          <a:ext cx="7254241" cy="45567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023100" cy="1320800"/>
          </a:xfrm>
        </p:spPr>
        <p:txBody>
          <a:bodyPr rtlCol="0">
            <a:normAutofit fontScale="90000"/>
          </a:bodyPr>
          <a:lstStyle/>
          <a:p>
            <a:pPr fontAlgn="auto">
              <a:spcAft>
                <a:spcPts val="0"/>
              </a:spcAft>
              <a:defRPr/>
            </a:pPr>
            <a:r>
              <a:rPr lang="ro-RO" sz="3200" dirty="0" smtClean="0"/>
              <a:t>Indicele prețurilor produselor agricole </a:t>
            </a:r>
            <a:br>
              <a:rPr lang="ro-RO" sz="3200" dirty="0" smtClean="0"/>
            </a:br>
            <a:r>
              <a:rPr lang="ro-RO" sz="3200" dirty="0" smtClean="0"/>
              <a:t>în Moldova (anul 2000 = 100)</a:t>
            </a:r>
            <a:endParaRPr lang="en-US" sz="3200" dirty="0"/>
          </a:p>
        </p:txBody>
      </p:sp>
      <p:graphicFrame>
        <p:nvGraphicFramePr>
          <p:cNvPr id="48130" name="Diagram 1"/>
          <p:cNvGraphicFramePr>
            <a:graphicFrameLocks/>
          </p:cNvGraphicFramePr>
          <p:nvPr/>
        </p:nvGraphicFramePr>
        <p:xfrm>
          <a:off x="446088" y="1598613"/>
          <a:ext cx="7697787" cy="4899025"/>
        </p:xfrm>
        <a:graphic>
          <a:graphicData uri="http://schemas.openxmlformats.org/presentationml/2006/ole">
            <p:oleObj spid="_x0000_s48130" r:id="rId4" imgW="7699915" imgH="4901609" progId="Excel.Char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09600" y="609600"/>
            <a:ext cx="6832600" cy="1320800"/>
          </a:xfrm>
        </p:spPr>
        <p:txBody>
          <a:bodyPr/>
          <a:lstStyle/>
          <a:p>
            <a:r>
              <a:rPr lang="ro-RO" sz="3200" smtClean="0"/>
              <a:t>Prețurile producătorilor (USD/tonă): comparație regională</a:t>
            </a:r>
            <a:endParaRPr lang="en-US" sz="3200" smtClean="0"/>
          </a:p>
        </p:txBody>
      </p:sp>
      <p:graphicFrame>
        <p:nvGraphicFramePr>
          <p:cNvPr id="50178" name="Diagram 5"/>
          <p:cNvGraphicFramePr>
            <a:graphicFrameLocks/>
          </p:cNvGraphicFramePr>
          <p:nvPr/>
        </p:nvGraphicFramePr>
        <p:xfrm>
          <a:off x="558800" y="1762125"/>
          <a:ext cx="7324725" cy="4956175"/>
        </p:xfrm>
        <a:graphic>
          <a:graphicData uri="http://schemas.openxmlformats.org/presentationml/2006/ole">
            <p:oleObj spid="_x0000_s50178" r:id="rId4" imgW="7321931" imgH="4956478" progId="Excel.Chart.8">
              <p:embed/>
            </p:oleObj>
          </a:graphicData>
        </a:graphic>
      </p:graphicFrame>
      <p:sp>
        <p:nvSpPr>
          <p:cNvPr id="3" name="Rectangle 2"/>
          <p:cNvSpPr/>
          <p:nvPr/>
        </p:nvSpPr>
        <p:spPr>
          <a:xfrm>
            <a:off x="4160838" y="3840163"/>
            <a:ext cx="700087" cy="1387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254875" cy="1320800"/>
          </a:xfrm>
        </p:spPr>
        <p:txBody>
          <a:bodyPr rtlCol="0">
            <a:normAutofit fontScale="90000"/>
          </a:bodyPr>
          <a:lstStyle/>
          <a:p>
            <a:pPr fontAlgn="auto">
              <a:spcAft>
                <a:spcPts val="0"/>
              </a:spcAft>
              <a:defRPr/>
            </a:pPr>
            <a:r>
              <a:rPr lang="ro-RO" dirty="0" smtClean="0"/>
              <a:t>Ponderea sectoarelor în totalul investițiilor în mijloace fixe în Moldova</a:t>
            </a:r>
            <a:endParaRPr lang="en-US" dirty="0"/>
          </a:p>
        </p:txBody>
      </p:sp>
      <p:graphicFrame>
        <p:nvGraphicFramePr>
          <p:cNvPr id="52226" name="Diagram 1"/>
          <p:cNvGraphicFramePr>
            <a:graphicFrameLocks/>
          </p:cNvGraphicFramePr>
          <p:nvPr/>
        </p:nvGraphicFramePr>
        <p:xfrm>
          <a:off x="649288" y="2147888"/>
          <a:ext cx="6958012" cy="4595812"/>
        </p:xfrm>
        <a:graphic>
          <a:graphicData uri="http://schemas.openxmlformats.org/presentationml/2006/ole">
            <p:oleObj spid="_x0000_s52226" r:id="rId4" imgW="6962235" imgH="4596782" progId="Excel.Char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09600" y="609600"/>
            <a:ext cx="7697788" cy="1320800"/>
          </a:xfrm>
        </p:spPr>
        <p:txBody>
          <a:bodyPr/>
          <a:lstStyle/>
          <a:p>
            <a:r>
              <a:rPr lang="ro-RO" sz="3200" smtClean="0"/>
              <a:t>Acoperirea necesarului de finanțare în agricultura Moldovei</a:t>
            </a:r>
            <a:endParaRPr lang="en-US" sz="3200" smtClean="0"/>
          </a:p>
        </p:txBody>
      </p:sp>
      <p:graphicFrame>
        <p:nvGraphicFramePr>
          <p:cNvPr id="54274" name="Diagram 1"/>
          <p:cNvGraphicFramePr>
            <a:graphicFrameLocks/>
          </p:cNvGraphicFramePr>
          <p:nvPr/>
        </p:nvGraphicFramePr>
        <p:xfrm>
          <a:off x="358775" y="1879600"/>
          <a:ext cx="7527925" cy="4902200"/>
        </p:xfrm>
        <a:graphic>
          <a:graphicData uri="http://schemas.openxmlformats.org/presentationml/2006/ole">
            <p:oleObj spid="_x0000_s54274" r:id="rId4" imgW="7529213" imgH="4907705" progId="Excel.Char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921500" cy="1320800"/>
          </a:xfrm>
        </p:spPr>
        <p:txBody>
          <a:bodyPr rtlCol="0">
            <a:normAutofit fontScale="90000"/>
          </a:bodyPr>
          <a:lstStyle/>
          <a:p>
            <a:pPr fontAlgn="auto">
              <a:spcAft>
                <a:spcPts val="0"/>
              </a:spcAft>
              <a:defRPr/>
            </a:pPr>
            <a:r>
              <a:rPr lang="ro-RO" dirty="0" smtClean="0"/>
              <a:t>Structura industriei alimentare a Moldovei pe categorii de produse</a:t>
            </a:r>
            <a:endParaRPr lang="en-US" dirty="0"/>
          </a:p>
        </p:txBody>
      </p:sp>
      <p:graphicFrame>
        <p:nvGraphicFramePr>
          <p:cNvPr id="56322" name="Diagram 3"/>
          <p:cNvGraphicFramePr>
            <a:graphicFrameLocks/>
          </p:cNvGraphicFramePr>
          <p:nvPr/>
        </p:nvGraphicFramePr>
        <p:xfrm>
          <a:off x="558800" y="1879600"/>
          <a:ext cx="8026400" cy="4940300"/>
        </p:xfrm>
        <a:graphic>
          <a:graphicData uri="http://schemas.openxmlformats.org/presentationml/2006/ole">
            <p:oleObj spid="_x0000_s56322" r:id="rId4" imgW="8023031" imgH="4944285" progId="Excel.Char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ro-RO" smtClean="0"/>
              <a:t>Structura prezentării</a:t>
            </a:r>
            <a:endParaRPr lang="en-US" smtClean="0"/>
          </a:p>
        </p:txBody>
      </p:sp>
      <p:sp>
        <p:nvSpPr>
          <p:cNvPr id="3" name="Content Placeholder 2"/>
          <p:cNvSpPr>
            <a:spLocks noGrp="1"/>
          </p:cNvSpPr>
          <p:nvPr>
            <p:ph idx="1"/>
          </p:nvPr>
        </p:nvSpPr>
        <p:spPr/>
        <p:txBody>
          <a:bodyPr rtlCol="0">
            <a:noAutofit/>
          </a:bodyPr>
          <a:lstStyle/>
          <a:p>
            <a:pPr fontAlgn="auto">
              <a:spcAft>
                <a:spcPts val="0"/>
              </a:spcAft>
              <a:buFont typeface="Wingdings 3" charset="2"/>
              <a:buChar char=""/>
              <a:defRPr/>
            </a:pPr>
            <a:r>
              <a:rPr lang="ro-RO" sz="2400" i="1" dirty="0" smtClean="0">
                <a:solidFill>
                  <a:schemeClr val="accent2">
                    <a:lumMod val="75000"/>
                  </a:schemeClr>
                </a:solidFill>
              </a:rPr>
              <a:t>În loc de introducere</a:t>
            </a:r>
          </a:p>
          <a:p>
            <a:pPr fontAlgn="auto">
              <a:spcAft>
                <a:spcPts val="0"/>
              </a:spcAft>
              <a:buFont typeface="Wingdings 3" charset="2"/>
              <a:buChar char=""/>
              <a:defRPr/>
            </a:pPr>
            <a:r>
              <a:rPr lang="ro-RO" sz="2400" i="1" dirty="0" smtClean="0">
                <a:solidFill>
                  <a:schemeClr val="accent2">
                    <a:lumMod val="75000"/>
                  </a:schemeClr>
                </a:solidFill>
              </a:rPr>
              <a:t>Agricultura în economia națională</a:t>
            </a:r>
          </a:p>
          <a:p>
            <a:pPr fontAlgn="auto">
              <a:spcAft>
                <a:spcPts val="0"/>
              </a:spcAft>
              <a:buFont typeface="Wingdings 3" charset="2"/>
              <a:buChar char=""/>
              <a:defRPr/>
            </a:pPr>
            <a:r>
              <a:rPr lang="ro-RO" sz="2400" i="1" dirty="0" smtClean="0">
                <a:solidFill>
                  <a:schemeClr val="accent2">
                    <a:lumMod val="75000"/>
                  </a:schemeClr>
                </a:solidFill>
              </a:rPr>
              <a:t>Situația agriculturii și industriei alimentare</a:t>
            </a:r>
          </a:p>
          <a:p>
            <a:pPr fontAlgn="auto">
              <a:spcAft>
                <a:spcPts val="0"/>
              </a:spcAft>
              <a:buFont typeface="Wingdings 3" charset="2"/>
              <a:buChar char=""/>
              <a:defRPr/>
            </a:pPr>
            <a:r>
              <a:rPr lang="ro-RO" sz="2400" i="1" dirty="0" smtClean="0">
                <a:solidFill>
                  <a:schemeClr val="accent2">
                    <a:lumMod val="75000"/>
                  </a:schemeClr>
                </a:solidFill>
              </a:rPr>
              <a:t>Situația mediului și resurselor naturale</a:t>
            </a:r>
          </a:p>
          <a:p>
            <a:pPr fontAlgn="auto">
              <a:spcAft>
                <a:spcPts val="0"/>
              </a:spcAft>
              <a:buFont typeface="Wingdings 3" charset="2"/>
              <a:buChar char=""/>
              <a:defRPr/>
            </a:pPr>
            <a:r>
              <a:rPr lang="ro-RO" sz="2400" i="1" dirty="0" smtClean="0">
                <a:solidFill>
                  <a:schemeClr val="accent2">
                    <a:lumMod val="75000"/>
                  </a:schemeClr>
                </a:solidFill>
              </a:rPr>
              <a:t>Situația mediului rural</a:t>
            </a:r>
          </a:p>
          <a:p>
            <a:pPr fontAlgn="auto">
              <a:spcAft>
                <a:spcPts val="0"/>
              </a:spcAft>
              <a:buFont typeface="Wingdings 3" charset="2"/>
              <a:buChar char=""/>
              <a:defRPr/>
            </a:pPr>
            <a:r>
              <a:rPr lang="ro-RO" sz="2400" i="1" dirty="0" smtClean="0">
                <a:solidFill>
                  <a:schemeClr val="accent2">
                    <a:lumMod val="75000"/>
                  </a:schemeClr>
                </a:solidFill>
              </a:rPr>
              <a:t>Strategia 2014-2020</a:t>
            </a:r>
          </a:p>
          <a:p>
            <a:pPr fontAlgn="auto">
              <a:spcAft>
                <a:spcPts val="0"/>
              </a:spcAft>
              <a:buFont typeface="Wingdings 3" charset="2"/>
              <a:buChar char=""/>
              <a:defRPr/>
            </a:pPr>
            <a:r>
              <a:rPr lang="ro-RO" sz="2400" i="1" dirty="0" smtClean="0">
                <a:solidFill>
                  <a:schemeClr val="accent2">
                    <a:lumMod val="75000"/>
                  </a:schemeClr>
                </a:solidFill>
              </a:rPr>
              <a:t>Bugetul strategiei</a:t>
            </a:r>
          </a:p>
          <a:p>
            <a:pPr fontAlgn="auto">
              <a:spcAft>
                <a:spcPts val="0"/>
              </a:spcAft>
              <a:buFont typeface="Wingdings 3" charset="2"/>
              <a:buChar char=""/>
              <a:defRPr/>
            </a:pPr>
            <a:r>
              <a:rPr lang="ro-RO" sz="2400" i="1" dirty="0" smtClean="0">
                <a:solidFill>
                  <a:schemeClr val="accent2">
                    <a:lumMod val="75000"/>
                  </a:schemeClr>
                </a:solidFill>
              </a:rPr>
              <a:t>Indicatorii de monitorizare și evaluare</a:t>
            </a:r>
            <a:endParaRPr lang="en-US" sz="2400" i="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ro-RO" sz="3200" smtClean="0"/>
              <a:t>Comerțul exterior cu produse agricole și balanța comercială</a:t>
            </a:r>
            <a:endParaRPr lang="en-US" sz="3200" smtClean="0"/>
          </a:p>
        </p:txBody>
      </p:sp>
      <p:sp>
        <p:nvSpPr>
          <p:cNvPr id="58370" name="Content Placeholder 2"/>
          <p:cNvSpPr>
            <a:spLocks noGrp="1"/>
          </p:cNvSpPr>
          <p:nvPr>
            <p:ph idx="1"/>
          </p:nvPr>
        </p:nvSpPr>
        <p:spPr/>
        <p:txBody>
          <a:bodyPr/>
          <a:lstStyle/>
          <a:p>
            <a:pPr marL="0" indent="0">
              <a:buFont typeface="Wingdings 3" pitchFamily="18" charset="2"/>
              <a:buNone/>
            </a:pPr>
            <a:r>
              <a:rPr lang="ro-RO" smtClean="0"/>
              <a:t> </a:t>
            </a:r>
            <a:endParaRPr lang="en-US" smtClean="0"/>
          </a:p>
        </p:txBody>
      </p:sp>
      <p:graphicFrame>
        <p:nvGraphicFramePr>
          <p:cNvPr id="5" name="Diagram 11"/>
          <p:cNvGraphicFramePr>
            <a:graphicFrameLocks/>
          </p:cNvGraphicFramePr>
          <p:nvPr/>
        </p:nvGraphicFramePr>
        <p:xfrm>
          <a:off x="466724" y="1983712"/>
          <a:ext cx="7115176" cy="47091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09600" y="609600"/>
            <a:ext cx="7467600" cy="1320800"/>
          </a:xfrm>
        </p:spPr>
        <p:txBody>
          <a:bodyPr/>
          <a:lstStyle/>
          <a:p>
            <a:r>
              <a:rPr lang="ro-RO" sz="3200" smtClean="0"/>
              <a:t>Structura exporturilor </a:t>
            </a:r>
            <a:br>
              <a:rPr lang="ro-RO" sz="3200" smtClean="0"/>
            </a:br>
            <a:r>
              <a:rPr lang="ro-RO" sz="3200" smtClean="0"/>
              <a:t>agro-alimentare</a:t>
            </a:r>
            <a:endParaRPr lang="en-US" sz="3200" smtClean="0"/>
          </a:p>
        </p:txBody>
      </p:sp>
      <p:graphicFrame>
        <p:nvGraphicFramePr>
          <p:cNvPr id="5" name="Diagram 11"/>
          <p:cNvGraphicFramePr>
            <a:graphicFrameLocks/>
          </p:cNvGraphicFramePr>
          <p:nvPr/>
        </p:nvGraphicFramePr>
        <p:xfrm>
          <a:off x="468312" y="1645921"/>
          <a:ext cx="7608888" cy="51231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ro-RO" sz="3200" smtClean="0"/>
              <a:t>Structura importurilor </a:t>
            </a:r>
            <a:br>
              <a:rPr lang="ro-RO" sz="3200" smtClean="0"/>
            </a:br>
            <a:r>
              <a:rPr lang="ro-RO" sz="3200" smtClean="0"/>
              <a:t>agro-alimentare</a:t>
            </a:r>
            <a:endParaRPr lang="en-US" sz="3200" smtClean="0"/>
          </a:p>
        </p:txBody>
      </p:sp>
      <p:graphicFrame>
        <p:nvGraphicFramePr>
          <p:cNvPr id="5" name="Diagram 12"/>
          <p:cNvGraphicFramePr>
            <a:graphicFrameLocks/>
          </p:cNvGraphicFramePr>
          <p:nvPr/>
        </p:nvGraphicFramePr>
        <p:xfrm>
          <a:off x="477837" y="1752599"/>
          <a:ext cx="7400925" cy="51054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415213" cy="777875"/>
          </a:xfrm>
        </p:spPr>
        <p:txBody>
          <a:bodyPr rtlCol="0">
            <a:normAutofit fontScale="90000"/>
          </a:bodyPr>
          <a:lstStyle/>
          <a:p>
            <a:pPr fontAlgn="auto">
              <a:spcAft>
                <a:spcPts val="0"/>
              </a:spcAft>
              <a:defRPr/>
            </a:pPr>
            <a:r>
              <a:rPr lang="ro-RO" dirty="0" smtClean="0"/>
              <a:t>Analiza SWOT a agriculturii și industriei alimentare</a:t>
            </a:r>
            <a:br>
              <a:rPr lang="ro-RO" dirty="0" smtClean="0"/>
            </a:br>
            <a:endParaRPr lang="en-US" dirty="0"/>
          </a:p>
        </p:txBody>
      </p:sp>
      <p:graphicFrame>
        <p:nvGraphicFramePr>
          <p:cNvPr id="4" name="Content Placeholder 3"/>
          <p:cNvGraphicFramePr>
            <a:graphicFrameLocks noGrp="1"/>
          </p:cNvGraphicFramePr>
          <p:nvPr>
            <p:ph idx="1"/>
          </p:nvPr>
        </p:nvGraphicFramePr>
        <p:xfrm>
          <a:off x="378373" y="1387365"/>
          <a:ext cx="7930056" cy="5344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415213" cy="777875"/>
          </a:xfrm>
        </p:spPr>
        <p:txBody>
          <a:bodyPr rtlCol="0">
            <a:normAutofit fontScale="90000"/>
          </a:bodyPr>
          <a:lstStyle/>
          <a:p>
            <a:pPr fontAlgn="auto">
              <a:spcAft>
                <a:spcPts val="0"/>
              </a:spcAft>
              <a:defRPr/>
            </a:pPr>
            <a:r>
              <a:rPr lang="ro-RO" dirty="0" smtClean="0"/>
              <a:t>Analiza SWOT a agriculturii și industriei alimentare</a:t>
            </a:r>
            <a:br>
              <a:rPr lang="ro-RO" dirty="0" smtClean="0"/>
            </a:br>
            <a:endParaRPr lang="en-US" dirty="0"/>
          </a:p>
        </p:txBody>
      </p:sp>
      <p:graphicFrame>
        <p:nvGraphicFramePr>
          <p:cNvPr id="4" name="Content Placeholder 3"/>
          <p:cNvGraphicFramePr>
            <a:graphicFrameLocks noGrp="1"/>
          </p:cNvGraphicFramePr>
          <p:nvPr>
            <p:ph idx="1"/>
          </p:nvPr>
        </p:nvGraphicFramePr>
        <p:xfrm>
          <a:off x="378373" y="1387365"/>
          <a:ext cx="7930056" cy="5344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415213" cy="777875"/>
          </a:xfrm>
        </p:spPr>
        <p:txBody>
          <a:bodyPr rtlCol="0">
            <a:normAutofit fontScale="90000"/>
          </a:bodyPr>
          <a:lstStyle/>
          <a:p>
            <a:pPr fontAlgn="auto">
              <a:spcAft>
                <a:spcPts val="0"/>
              </a:spcAft>
              <a:defRPr/>
            </a:pPr>
            <a:r>
              <a:rPr lang="ro-RO" dirty="0" smtClean="0"/>
              <a:t>Analiza SWOT a agriculturii și industriei alimentare</a:t>
            </a:r>
            <a:br>
              <a:rPr lang="ro-RO" dirty="0" smtClean="0"/>
            </a:br>
            <a:endParaRPr lang="en-US" dirty="0"/>
          </a:p>
        </p:txBody>
      </p:sp>
      <p:graphicFrame>
        <p:nvGraphicFramePr>
          <p:cNvPr id="4" name="Content Placeholder 3"/>
          <p:cNvGraphicFramePr>
            <a:graphicFrameLocks noGrp="1"/>
          </p:cNvGraphicFramePr>
          <p:nvPr>
            <p:ph idx="1"/>
          </p:nvPr>
        </p:nvGraphicFramePr>
        <p:xfrm>
          <a:off x="378373" y="1387365"/>
          <a:ext cx="7930056" cy="5344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415213" cy="777875"/>
          </a:xfrm>
        </p:spPr>
        <p:txBody>
          <a:bodyPr rtlCol="0">
            <a:normAutofit fontScale="90000"/>
          </a:bodyPr>
          <a:lstStyle/>
          <a:p>
            <a:pPr fontAlgn="auto">
              <a:spcAft>
                <a:spcPts val="0"/>
              </a:spcAft>
              <a:defRPr/>
            </a:pPr>
            <a:r>
              <a:rPr lang="ro-RO" dirty="0" smtClean="0"/>
              <a:t>Analiza SWOT a agriculturii și industriei alimentare</a:t>
            </a:r>
            <a:br>
              <a:rPr lang="ro-RO" dirty="0" smtClean="0"/>
            </a:br>
            <a:endParaRPr lang="en-US" dirty="0"/>
          </a:p>
        </p:txBody>
      </p:sp>
      <p:graphicFrame>
        <p:nvGraphicFramePr>
          <p:cNvPr id="4" name="Content Placeholder 3"/>
          <p:cNvGraphicFramePr>
            <a:graphicFrameLocks noGrp="1"/>
          </p:cNvGraphicFramePr>
          <p:nvPr>
            <p:ph idx="1"/>
          </p:nvPr>
        </p:nvGraphicFramePr>
        <p:xfrm>
          <a:off x="378373" y="1387365"/>
          <a:ext cx="7930056" cy="5344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ro-RO" dirty="0" smtClean="0"/>
              <a:t>3. SITUAȚIA MEDIULUI AMBIANT ȘI RESURSELOR NATURALE</a:t>
            </a:r>
            <a:endParaRPr lang="en-US" dirty="0"/>
          </a:p>
        </p:txBody>
      </p:sp>
      <p:pic>
        <p:nvPicPr>
          <p:cNvPr id="72706" name="Content Placeholder 3"/>
          <p:cNvPicPr>
            <a:picLocks noGrp="1" noChangeAspect="1"/>
          </p:cNvPicPr>
          <p:nvPr>
            <p:ph idx="1"/>
          </p:nvPr>
        </p:nvPicPr>
        <p:blipFill>
          <a:blip r:embed="rId3"/>
          <a:srcRect/>
          <a:stretch>
            <a:fillRect/>
          </a:stretch>
        </p:blipFill>
        <p:spPr>
          <a:xfrm>
            <a:off x="609600" y="2152650"/>
            <a:ext cx="7881938" cy="43846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09600" y="609600"/>
            <a:ext cx="6832600" cy="1320800"/>
          </a:xfrm>
        </p:spPr>
        <p:txBody>
          <a:bodyPr/>
          <a:lstStyle/>
          <a:p>
            <a:r>
              <a:rPr lang="ro-RO" sz="3200" smtClean="0"/>
              <a:t>Structura fondului funciar</a:t>
            </a:r>
            <a:endParaRPr lang="en-US" sz="3200" smtClean="0"/>
          </a:p>
        </p:txBody>
      </p:sp>
      <p:graphicFrame>
        <p:nvGraphicFramePr>
          <p:cNvPr id="74754" name="Chart 7"/>
          <p:cNvGraphicFramePr>
            <a:graphicFrameLocks/>
          </p:cNvGraphicFramePr>
          <p:nvPr/>
        </p:nvGraphicFramePr>
        <p:xfrm>
          <a:off x="439738" y="1592263"/>
          <a:ext cx="7180262" cy="4724400"/>
        </p:xfrm>
        <a:graphic>
          <a:graphicData uri="http://schemas.openxmlformats.org/presentationml/2006/ole">
            <p:oleObj spid="_x0000_s74754" r:id="rId4" imgW="7181710" imgH="4724809" progId="Excel.Char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ro-RO" sz="3200" smtClean="0"/>
              <a:t>Structura terenurilor agricole după bonitate (grad/ha)</a:t>
            </a:r>
            <a:endParaRPr lang="en-US" sz="3200" smtClean="0"/>
          </a:p>
        </p:txBody>
      </p:sp>
      <p:graphicFrame>
        <p:nvGraphicFramePr>
          <p:cNvPr id="6" name="Chart 5"/>
          <p:cNvGraphicFramePr>
            <a:graphicFrameLocks/>
          </p:cNvGraphicFramePr>
          <p:nvPr/>
        </p:nvGraphicFramePr>
        <p:xfrm>
          <a:off x="404812" y="1727200"/>
          <a:ext cx="7113588" cy="49148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09600" y="609600"/>
            <a:ext cx="7581900" cy="1320800"/>
          </a:xfrm>
        </p:spPr>
        <p:txBody>
          <a:bodyPr/>
          <a:lstStyle/>
          <a:p>
            <a:r>
              <a:rPr lang="ro-RO" smtClean="0"/>
              <a:t>ÎN LOC DE INTRODUCERE</a:t>
            </a:r>
            <a:endParaRPr lang="en-US" smtClean="0"/>
          </a:p>
        </p:txBody>
      </p:sp>
      <p:sp>
        <p:nvSpPr>
          <p:cNvPr id="3" name="Content Placeholder 2"/>
          <p:cNvSpPr>
            <a:spLocks noGrp="1"/>
          </p:cNvSpPr>
          <p:nvPr>
            <p:ph idx="1"/>
          </p:nvPr>
        </p:nvSpPr>
        <p:spPr>
          <a:xfrm>
            <a:off x="609600" y="2438400"/>
            <a:ext cx="6627813" cy="4419600"/>
          </a:xfrm>
        </p:spPr>
        <p:txBody>
          <a:bodyPr rtlCol="0">
            <a:normAutofit/>
          </a:bodyPr>
          <a:lstStyle/>
          <a:p>
            <a:pPr marL="0" indent="0" fontAlgn="auto">
              <a:spcAft>
                <a:spcPts val="0"/>
              </a:spcAft>
              <a:buFont typeface="Wingdings 3" charset="2"/>
              <a:buNone/>
              <a:defRPr/>
            </a:pPr>
            <a:r>
              <a:rPr lang="ro-RO" dirty="0" smtClean="0">
                <a:solidFill>
                  <a:schemeClr val="tx1">
                    <a:lumMod val="75000"/>
                    <a:lumOff val="25000"/>
                  </a:schemeClr>
                </a:solidFill>
              </a:rPr>
              <a:t>LORETTA DORMAL-MARINO, Director General Adjunct, Directoratul General pe Agricultură și Dezvoltare Rurală al Comisiei Europene</a:t>
            </a:r>
            <a:r>
              <a:rPr lang="ro-RO" smtClean="0">
                <a:solidFill>
                  <a:schemeClr val="tx1">
                    <a:lumMod val="75000"/>
                    <a:lumOff val="25000"/>
                  </a:schemeClr>
                </a:solidFill>
              </a:rPr>
              <a:t>:  </a:t>
            </a:r>
            <a:endParaRPr lang="ro-RO" dirty="0" smtClean="0">
              <a:solidFill>
                <a:schemeClr val="tx1">
                  <a:lumMod val="75000"/>
                  <a:lumOff val="25000"/>
                </a:schemeClr>
              </a:solidFill>
            </a:endParaRPr>
          </a:p>
          <a:p>
            <a:pPr marL="0" indent="0" fontAlgn="auto">
              <a:spcAft>
                <a:spcPts val="0"/>
              </a:spcAft>
              <a:buFont typeface="Wingdings 3" charset="2"/>
              <a:buNone/>
              <a:defRPr/>
            </a:pPr>
            <a:endParaRPr lang="ro-RO" dirty="0">
              <a:solidFill>
                <a:schemeClr val="tx1">
                  <a:lumMod val="75000"/>
                  <a:lumOff val="25000"/>
                </a:schemeClr>
              </a:solidFill>
            </a:endParaRPr>
          </a:p>
          <a:p>
            <a:pPr fontAlgn="auto">
              <a:spcAft>
                <a:spcPts val="0"/>
              </a:spcAft>
              <a:buFont typeface="Wingdings 3" charset="2"/>
              <a:buChar char=""/>
              <a:defRPr/>
            </a:pPr>
            <a:r>
              <a:rPr lang="ro-RO" sz="2400" b="1" dirty="0" smtClean="0">
                <a:solidFill>
                  <a:srgbClr val="FF0000"/>
                </a:solidFill>
              </a:rPr>
              <a:t>POLITICILE EUROPENE SE BAZEAZĂ PE O „ABORDARE PE TERMEN LUNG, STRUCTURATĂ ȘI INTEGRATĂ A DEZVOLTĂRII RURALE, ÎN CARE AGRICULTRA JOACĂ ROLUL CENTRAL”</a:t>
            </a:r>
          </a:p>
          <a:p>
            <a:pPr fontAlgn="auto">
              <a:spcAft>
                <a:spcPts val="0"/>
              </a:spcAft>
              <a:buFont typeface="Wingdings 3" charset="2"/>
              <a:buChar char=""/>
              <a:defRPr/>
            </a:pPr>
            <a:endParaRPr lang="ro-RO" b="1" dirty="0" smtClean="0">
              <a:solidFill>
                <a:srgbClr val="FF0000"/>
              </a:solidFill>
            </a:endParaRPr>
          </a:p>
          <a:p>
            <a:pPr marL="0" indent="0" fontAlgn="auto">
              <a:spcAft>
                <a:spcPts val="0"/>
              </a:spcAft>
              <a:buFont typeface="Wingdings 3" charset="2"/>
              <a:buNone/>
              <a:defRPr/>
            </a:pPr>
            <a:endParaRPr lang="en-US" dirty="0">
              <a:solidFill>
                <a:schemeClr val="tx1">
                  <a:lumMod val="75000"/>
                  <a:lumOff val="25000"/>
                </a:schemeClr>
              </a:solidFill>
            </a:endParaRPr>
          </a:p>
          <a:p>
            <a:pPr fontAlgn="auto">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ro-RO" sz="3200" smtClean="0"/>
              <a:t>Structura resurselor acvatice disponibile pentru irigare</a:t>
            </a:r>
            <a:endParaRPr lang="en-US" sz="3200" smtClean="0"/>
          </a:p>
        </p:txBody>
      </p:sp>
      <p:graphicFrame>
        <p:nvGraphicFramePr>
          <p:cNvPr id="6" name="Chart 5"/>
          <p:cNvGraphicFramePr>
            <a:graphicFrameLocks/>
          </p:cNvGraphicFramePr>
          <p:nvPr/>
        </p:nvGraphicFramePr>
        <p:xfrm>
          <a:off x="609599" y="1930400"/>
          <a:ext cx="7226301"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09600" y="609600"/>
            <a:ext cx="6950075" cy="1600200"/>
          </a:xfrm>
        </p:spPr>
        <p:txBody>
          <a:bodyPr/>
          <a:lstStyle/>
          <a:p>
            <a:r>
              <a:rPr lang="ro-RO" sz="3200" smtClean="0"/>
              <a:t>Impactul secetei asupra productivității (tone/ha) culturilor agricole pe regiuni</a:t>
            </a:r>
            <a:endParaRPr lang="en-US" sz="3200" smtClean="0"/>
          </a:p>
        </p:txBody>
      </p:sp>
      <p:graphicFrame>
        <p:nvGraphicFramePr>
          <p:cNvPr id="7" name="Chart 6"/>
          <p:cNvGraphicFramePr>
            <a:graphicFrameLocks/>
          </p:cNvGraphicFramePr>
          <p:nvPr/>
        </p:nvGraphicFramePr>
        <p:xfrm>
          <a:off x="410368" y="2209800"/>
          <a:ext cx="7565232" cy="4559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09600" y="609600"/>
            <a:ext cx="6959600" cy="1320800"/>
          </a:xfrm>
        </p:spPr>
        <p:txBody>
          <a:bodyPr/>
          <a:lstStyle/>
          <a:p>
            <a:r>
              <a:rPr lang="ro-RO" smtClean="0"/>
              <a:t>4. SITUAȚIA DEZVOLTĂRII RURALE</a:t>
            </a:r>
            <a:endParaRPr lang="en-US" smtClean="0"/>
          </a:p>
        </p:txBody>
      </p:sp>
      <p:pic>
        <p:nvPicPr>
          <p:cNvPr id="82946" name="Content Placeholder 3"/>
          <p:cNvPicPr>
            <a:picLocks noGrp="1" noChangeAspect="1"/>
          </p:cNvPicPr>
          <p:nvPr>
            <p:ph idx="1"/>
          </p:nvPr>
        </p:nvPicPr>
        <p:blipFill>
          <a:blip r:embed="rId3"/>
          <a:srcRect/>
          <a:stretch>
            <a:fillRect/>
          </a:stretch>
        </p:blipFill>
        <p:spPr>
          <a:xfrm>
            <a:off x="609600" y="1930400"/>
            <a:ext cx="6959600" cy="462597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09600" y="609600"/>
            <a:ext cx="7289800" cy="1320800"/>
          </a:xfrm>
        </p:spPr>
        <p:txBody>
          <a:bodyPr/>
          <a:lstStyle/>
          <a:p>
            <a:r>
              <a:rPr lang="ro-RO" sz="3200" smtClean="0"/>
              <a:t>Ponderea populației rurale în totalul populației</a:t>
            </a:r>
            <a:endParaRPr lang="en-US" sz="3200" smtClean="0"/>
          </a:p>
        </p:txBody>
      </p:sp>
      <p:graphicFrame>
        <p:nvGraphicFramePr>
          <p:cNvPr id="6" name="Diagram 2"/>
          <p:cNvGraphicFramePr>
            <a:graphicFrameLocks/>
          </p:cNvGraphicFramePr>
          <p:nvPr/>
        </p:nvGraphicFramePr>
        <p:xfrm>
          <a:off x="290512" y="2082800"/>
          <a:ext cx="7608888" cy="447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09600" y="609600"/>
            <a:ext cx="7146925" cy="1320800"/>
          </a:xfrm>
        </p:spPr>
        <p:txBody>
          <a:bodyPr/>
          <a:lstStyle/>
          <a:p>
            <a:r>
              <a:rPr lang="ro-RO" sz="3200" smtClean="0"/>
              <a:t>Rata activității și angajării în mediul rural și mediul urban</a:t>
            </a:r>
            <a:endParaRPr lang="en-US" sz="3200" smtClean="0"/>
          </a:p>
        </p:txBody>
      </p:sp>
      <p:graphicFrame>
        <p:nvGraphicFramePr>
          <p:cNvPr id="4" name="Diagram 1"/>
          <p:cNvGraphicFramePr>
            <a:graphicFrameLocks/>
          </p:cNvGraphicFramePr>
          <p:nvPr/>
        </p:nvGraphicFramePr>
        <p:xfrm>
          <a:off x="490537" y="1930400"/>
          <a:ext cx="7446963" cy="47497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ro-RO" sz="3200" smtClean="0"/>
              <a:t>Veniturile medii lunare pe ramuri ale economiei (lei)</a:t>
            </a:r>
            <a:endParaRPr lang="en-US" sz="3200" smtClean="0"/>
          </a:p>
        </p:txBody>
      </p:sp>
      <p:graphicFrame>
        <p:nvGraphicFramePr>
          <p:cNvPr id="5" name="Diagram 1"/>
          <p:cNvGraphicFramePr>
            <a:graphicFrameLocks/>
          </p:cNvGraphicFramePr>
          <p:nvPr/>
        </p:nvGraphicFramePr>
        <p:xfrm>
          <a:off x="431800" y="1803400"/>
          <a:ext cx="7249160" cy="482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ro-RO" sz="3200" smtClean="0"/>
              <a:t>Structura veniturilor gospodăriilor rurale și urbane</a:t>
            </a:r>
            <a:endParaRPr lang="en-US" sz="3200" smtClean="0"/>
          </a:p>
        </p:txBody>
      </p:sp>
      <p:graphicFrame>
        <p:nvGraphicFramePr>
          <p:cNvPr id="4" name="Diagram 3"/>
          <p:cNvGraphicFramePr>
            <a:graphicFrameLocks/>
          </p:cNvGraphicFramePr>
          <p:nvPr/>
        </p:nvGraphicFramePr>
        <p:xfrm>
          <a:off x="425767" y="1763077"/>
          <a:ext cx="7834313" cy="48815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ro-RO" smtClean="0"/>
              <a:t>6. STRATEGIA 2014-2020</a:t>
            </a:r>
            <a:endParaRPr lang="en-US" smtClean="0"/>
          </a:p>
        </p:txBody>
      </p:sp>
      <p:pic>
        <p:nvPicPr>
          <p:cNvPr id="93186" name="Content Placeholder 3"/>
          <p:cNvPicPr>
            <a:picLocks noGrp="1" noChangeAspect="1"/>
          </p:cNvPicPr>
          <p:nvPr>
            <p:ph idx="1"/>
          </p:nvPr>
        </p:nvPicPr>
        <p:blipFill>
          <a:blip r:embed="rId3"/>
          <a:srcRect/>
          <a:stretch>
            <a:fillRect/>
          </a:stretch>
        </p:blipFill>
        <p:spPr>
          <a:xfrm>
            <a:off x="609600" y="1930400"/>
            <a:ext cx="7080250" cy="4675188"/>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609600" y="609600"/>
            <a:ext cx="7056438" cy="1320800"/>
          </a:xfrm>
        </p:spPr>
        <p:txBody>
          <a:bodyPr/>
          <a:lstStyle/>
          <a:p>
            <a:r>
              <a:rPr lang="ro-RO" sz="3200" smtClean="0"/>
              <a:t>Viziunea dezvoltării agriculturii și mediului rural în anul 2020</a:t>
            </a:r>
            <a:endParaRPr lang="en-US" sz="3200" smtClean="0"/>
          </a:p>
        </p:txBody>
      </p:sp>
      <p:sp>
        <p:nvSpPr>
          <p:cNvPr id="3" name="Content Placeholder 2"/>
          <p:cNvSpPr>
            <a:spLocks noGrp="1"/>
          </p:cNvSpPr>
          <p:nvPr>
            <p:ph idx="1"/>
          </p:nvPr>
        </p:nvSpPr>
        <p:spPr>
          <a:xfrm>
            <a:off x="609600" y="2160588"/>
            <a:ext cx="7056438" cy="3881437"/>
          </a:xfrm>
        </p:spPr>
        <p:txBody>
          <a:bodyPr rtlCol="0">
            <a:noAutofit/>
          </a:bodyPr>
          <a:lstStyle/>
          <a:p>
            <a:pPr fontAlgn="auto">
              <a:spcAft>
                <a:spcPts val="0"/>
              </a:spcAft>
              <a:buFont typeface="Wingdings 3" charset="2"/>
              <a:buChar char=""/>
              <a:defRPr/>
            </a:pPr>
            <a:r>
              <a:rPr lang="ro-RO" sz="2400" i="1" dirty="0" smtClean="0">
                <a:solidFill>
                  <a:schemeClr val="accent1">
                    <a:lumMod val="50000"/>
                  </a:schemeClr>
                </a:solidFill>
              </a:rPr>
              <a:t>Un sector </a:t>
            </a:r>
            <a:r>
              <a:rPr lang="ro-RO" sz="2400" i="1" dirty="0" err="1" smtClean="0">
                <a:solidFill>
                  <a:schemeClr val="accent1">
                    <a:lumMod val="50000"/>
                  </a:schemeClr>
                </a:solidFill>
              </a:rPr>
              <a:t>agro</a:t>
            </a:r>
            <a:r>
              <a:rPr lang="ro-RO" sz="2400" i="1" dirty="0" smtClean="0">
                <a:solidFill>
                  <a:schemeClr val="accent1">
                    <a:lumMod val="50000"/>
                  </a:schemeClr>
                </a:solidFill>
              </a:rPr>
              <a:t>-alimentar competitiv va contribui la transformarea regiunilor rurale ale Moldovei într-un mediu atrăgător pentru muncă și trai, echipat cu toată infrastructura necesară, în care se vor dezvolta afaceri agricole și non-agricole care vor contribui la creșterea economică a țării. Agricultura și mediul rural vor produce bunuri și servicii la scară largă, menținând, în același timp, calitatea și biodiversitatea mediului ambiant, dar și valorile culturale și tradițiile rurale pentru generațiile viitoare.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ro-RO" smtClean="0"/>
              <a:t>Obiectivul strategic </a:t>
            </a:r>
            <a:endParaRPr lang="en-US" smtClean="0"/>
          </a:p>
        </p:txBody>
      </p:sp>
      <p:sp>
        <p:nvSpPr>
          <p:cNvPr id="3" name="Content Placeholder 2"/>
          <p:cNvSpPr>
            <a:spLocks noGrp="1"/>
          </p:cNvSpPr>
          <p:nvPr>
            <p:ph idx="1"/>
          </p:nvPr>
        </p:nvSpPr>
        <p:spPr/>
        <p:txBody>
          <a:bodyPr rtlCol="0">
            <a:normAutofit/>
          </a:bodyPr>
          <a:lstStyle/>
          <a:p>
            <a:pPr fontAlgn="auto">
              <a:spcAft>
                <a:spcPts val="0"/>
              </a:spcAft>
              <a:buFont typeface="Wingdings 3" charset="2"/>
              <a:buChar char=""/>
              <a:defRPr/>
            </a:pPr>
            <a:r>
              <a:rPr lang="ro-RO" sz="2400" i="1" dirty="0" smtClean="0">
                <a:solidFill>
                  <a:schemeClr val="accent1">
                    <a:lumMod val="50000"/>
                  </a:schemeClr>
                </a:solidFill>
              </a:rPr>
              <a:t>Îmbunătățirea competitivității agriculturii și industriei alimentare în tandem cu valorificarea </a:t>
            </a:r>
            <a:r>
              <a:rPr lang="ro-RO" sz="2400" i="1" dirty="0" err="1" smtClean="0">
                <a:solidFill>
                  <a:schemeClr val="accent1">
                    <a:lumMod val="50000"/>
                  </a:schemeClr>
                </a:solidFill>
              </a:rPr>
              <a:t>sinergiilor</a:t>
            </a:r>
            <a:r>
              <a:rPr lang="ro-RO" sz="2400" i="1" dirty="0" smtClean="0">
                <a:solidFill>
                  <a:schemeClr val="accent1">
                    <a:lumMod val="50000"/>
                  </a:schemeClr>
                </a:solidFill>
              </a:rPr>
              <a:t> între agricultură, mediul ambiant și dezvoltarea rurală pentru îmbunătățirea calității vieții în mediul rural și aducerea unei contribuții durabile la dezvoltarea social-economică a Republicii Moldova.</a:t>
            </a:r>
          </a:p>
          <a:p>
            <a:pPr fontAlgn="auto">
              <a:spcAft>
                <a:spcPts val="0"/>
              </a:spcAft>
              <a:buFont typeface="Wingdings 3" charset="2"/>
              <a:buChar char=""/>
              <a:defRPr/>
            </a:pPr>
            <a:endParaRPr lang="en-US" sz="22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ro-RO" smtClean="0"/>
              <a:t>1. AGRICULTURA MOLDOVEI ÎN ECONOMIA NAȚIONALĂ</a:t>
            </a:r>
            <a:endParaRPr lang="en-US" smtClean="0"/>
          </a:p>
        </p:txBody>
      </p:sp>
      <p:pic>
        <p:nvPicPr>
          <p:cNvPr id="25602" name="Content Placeholder 3"/>
          <p:cNvPicPr>
            <a:picLocks noGrp="1" noChangeAspect="1"/>
          </p:cNvPicPr>
          <p:nvPr>
            <p:ph idx="1"/>
          </p:nvPr>
        </p:nvPicPr>
        <p:blipFill>
          <a:blip r:embed="rId3"/>
          <a:srcRect/>
          <a:stretch>
            <a:fillRect/>
          </a:stretch>
        </p:blipFill>
        <p:spPr>
          <a:xfrm>
            <a:off x="609600" y="1930400"/>
            <a:ext cx="7112000" cy="4694238"/>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ro-RO" sz="3200" smtClean="0"/>
              <a:t>Direcțiile prioritare ale strategiei</a:t>
            </a:r>
            <a:endParaRPr lang="en-US" sz="3200" smtClean="0"/>
          </a:p>
        </p:txBody>
      </p:sp>
      <p:graphicFrame>
        <p:nvGraphicFramePr>
          <p:cNvPr id="5" name="Content Placeholder 4"/>
          <p:cNvGraphicFramePr>
            <a:graphicFrameLocks noGrp="1"/>
          </p:cNvGraphicFramePr>
          <p:nvPr>
            <p:ph idx="1"/>
          </p:nvPr>
        </p:nvGraphicFramePr>
        <p:xfrm>
          <a:off x="609599" y="1356360"/>
          <a:ext cx="7604761" cy="527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339725" y="187325"/>
            <a:ext cx="6905625" cy="1320800"/>
          </a:xfrm>
        </p:spPr>
        <p:txBody>
          <a:bodyPr/>
          <a:lstStyle/>
          <a:p>
            <a:r>
              <a:rPr lang="ro-RO" sz="3200" smtClean="0"/>
              <a:t>Direcția 1. Sporirea competitivității agriculturii și industriei alimentare</a:t>
            </a:r>
            <a:endParaRPr lang="en-US" sz="3200" smtClean="0"/>
          </a:p>
        </p:txBody>
      </p:sp>
      <p:graphicFrame>
        <p:nvGraphicFramePr>
          <p:cNvPr id="3" name="Diagram 2"/>
          <p:cNvGraphicFramePr/>
          <p:nvPr/>
        </p:nvGraphicFramePr>
        <p:xfrm>
          <a:off x="339969" y="1301262"/>
          <a:ext cx="8663354" cy="5416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381000" y="153988"/>
            <a:ext cx="7353300" cy="1320800"/>
          </a:xfrm>
        </p:spPr>
        <p:txBody>
          <a:bodyPr/>
          <a:lstStyle/>
          <a:p>
            <a:r>
              <a:rPr lang="ro-RO" sz="3200" smtClean="0"/>
              <a:t>Direcția 2. Asigurarea gestiunii durabile a resurselor naturale</a:t>
            </a:r>
            <a:endParaRPr lang="en-US" sz="3200" smtClean="0"/>
          </a:p>
        </p:txBody>
      </p:sp>
      <p:graphicFrame>
        <p:nvGraphicFramePr>
          <p:cNvPr id="5" name="Content Placeholder 4"/>
          <p:cNvGraphicFramePr>
            <a:graphicFrameLocks noGrp="1"/>
          </p:cNvGraphicFramePr>
          <p:nvPr>
            <p:ph idx="1"/>
          </p:nvPr>
        </p:nvGraphicFramePr>
        <p:xfrm>
          <a:off x="416168" y="1262183"/>
          <a:ext cx="8604740" cy="5595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222250"/>
            <a:ext cx="6346825" cy="1025525"/>
          </a:xfrm>
        </p:spPr>
        <p:txBody>
          <a:bodyPr rtlCol="0">
            <a:normAutofit fontScale="90000"/>
          </a:bodyPr>
          <a:lstStyle/>
          <a:p>
            <a:pPr fontAlgn="auto">
              <a:spcAft>
                <a:spcPts val="0"/>
              </a:spcAft>
              <a:defRPr/>
            </a:pPr>
            <a:r>
              <a:rPr lang="ro-RO" dirty="0" smtClean="0"/>
              <a:t>Direcția 3. Îmbunătățirea nivelului de trai în mediul rural</a:t>
            </a:r>
            <a:endParaRPr lang="en-US" dirty="0"/>
          </a:p>
        </p:txBody>
      </p:sp>
      <p:graphicFrame>
        <p:nvGraphicFramePr>
          <p:cNvPr id="3" name="Diagram 2"/>
          <p:cNvGraphicFramePr/>
          <p:nvPr/>
        </p:nvGraphicFramePr>
        <p:xfrm>
          <a:off x="398095" y="1248508"/>
          <a:ext cx="8482136" cy="560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ro-RO" smtClean="0"/>
              <a:t>7. BUGETUL STRATEGIEI</a:t>
            </a:r>
            <a:endParaRPr lang="en-US" smtClean="0"/>
          </a:p>
        </p:txBody>
      </p:sp>
      <p:pic>
        <p:nvPicPr>
          <p:cNvPr id="107522" name="Content Placeholder 3"/>
          <p:cNvPicPr>
            <a:picLocks noGrp="1" noChangeAspect="1"/>
          </p:cNvPicPr>
          <p:nvPr>
            <p:ph idx="1"/>
          </p:nvPr>
        </p:nvPicPr>
        <p:blipFill>
          <a:blip r:embed="rId3"/>
          <a:srcRect/>
          <a:stretch>
            <a:fillRect/>
          </a:stretch>
        </p:blipFill>
        <p:spPr>
          <a:xfrm>
            <a:off x="609600" y="1930400"/>
            <a:ext cx="6880225" cy="45720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595313" y="392113"/>
            <a:ext cx="7634287" cy="1320800"/>
          </a:xfrm>
        </p:spPr>
        <p:txBody>
          <a:bodyPr/>
          <a:lstStyle/>
          <a:p>
            <a:r>
              <a:rPr lang="ro-RO" sz="3200" smtClean="0"/>
              <a:t>Utilizarea bugetului strategiei</a:t>
            </a:r>
            <a:br>
              <a:rPr lang="ro-RO" sz="3200" smtClean="0"/>
            </a:br>
            <a:r>
              <a:rPr lang="ro-RO" sz="3200" smtClean="0"/>
              <a:t>12,7 miliarde lei timp de 7 ani</a:t>
            </a:r>
            <a:endParaRPr lang="en-US" sz="3200" smtClean="0"/>
          </a:p>
        </p:txBody>
      </p:sp>
      <p:graphicFrame>
        <p:nvGraphicFramePr>
          <p:cNvPr id="109570" name="Chart 4"/>
          <p:cNvGraphicFramePr>
            <a:graphicFrameLocks/>
          </p:cNvGraphicFramePr>
          <p:nvPr/>
        </p:nvGraphicFramePr>
        <p:xfrm>
          <a:off x="385763" y="1530350"/>
          <a:ext cx="8066087" cy="5080000"/>
        </p:xfrm>
        <a:graphic>
          <a:graphicData uri="http://schemas.openxmlformats.org/presentationml/2006/ole">
            <p:oleObj spid="_x0000_s109570" r:id="rId4" imgW="8065707" imgH="5078408" progId="Excel.Chart.8">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09600" y="609600"/>
            <a:ext cx="7445375" cy="1320800"/>
          </a:xfrm>
        </p:spPr>
        <p:txBody>
          <a:bodyPr/>
          <a:lstStyle/>
          <a:p>
            <a:r>
              <a:rPr lang="ro-RO" sz="3200" smtClean="0"/>
              <a:t>Formarea bugetului strategiei  </a:t>
            </a:r>
            <a:br>
              <a:rPr lang="ro-RO" sz="3200" smtClean="0"/>
            </a:br>
            <a:r>
              <a:rPr lang="ro-RO" sz="3200" smtClean="0"/>
              <a:t>12,7 miliarde lei timp de 7 ani</a:t>
            </a:r>
            <a:endParaRPr lang="en-US" sz="3200" smtClean="0"/>
          </a:p>
        </p:txBody>
      </p:sp>
      <p:graphicFrame>
        <p:nvGraphicFramePr>
          <p:cNvPr id="111618" name="Chart 4"/>
          <p:cNvGraphicFramePr>
            <a:graphicFrameLocks/>
          </p:cNvGraphicFramePr>
          <p:nvPr/>
        </p:nvGraphicFramePr>
        <p:xfrm>
          <a:off x="558800" y="1879600"/>
          <a:ext cx="7546975" cy="4846638"/>
        </p:xfrm>
        <a:graphic>
          <a:graphicData uri="http://schemas.openxmlformats.org/presentationml/2006/ole">
            <p:oleObj spid="_x0000_s111618" r:id="rId4" imgW="7547502" imgH="4846740" progId="Excel.Chart.8">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ro-RO" smtClean="0"/>
              <a:t>8. INDICATORII DE MONITORIZARE ȘI EVALUARE</a:t>
            </a:r>
            <a:endParaRPr lang="en-US" smtClean="0"/>
          </a:p>
        </p:txBody>
      </p:sp>
      <p:pic>
        <p:nvPicPr>
          <p:cNvPr id="113666" name="Content Placeholder 3"/>
          <p:cNvPicPr>
            <a:picLocks noGrp="1" noChangeAspect="1"/>
          </p:cNvPicPr>
          <p:nvPr>
            <p:ph idx="1"/>
          </p:nvPr>
        </p:nvPicPr>
        <p:blipFill>
          <a:blip r:embed="rId3"/>
          <a:srcRect/>
          <a:stretch>
            <a:fillRect/>
          </a:stretch>
        </p:blipFill>
        <p:spPr>
          <a:xfrm>
            <a:off x="727075" y="2122488"/>
            <a:ext cx="6854825" cy="4532312"/>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11163" y="381000"/>
            <a:ext cx="7772400" cy="1320800"/>
          </a:xfrm>
        </p:spPr>
        <p:txBody>
          <a:bodyPr/>
          <a:lstStyle/>
          <a:p>
            <a:r>
              <a:rPr lang="ro-RO" sz="3200" smtClean="0"/>
              <a:t>Indicatori de „output”, sau monitorizare</a:t>
            </a:r>
            <a:endParaRPr lang="en-US" sz="3200" smtClean="0"/>
          </a:p>
        </p:txBody>
      </p:sp>
      <p:graphicFrame>
        <p:nvGraphicFramePr>
          <p:cNvPr id="4" name="Content Placeholder 3"/>
          <p:cNvGraphicFramePr>
            <a:graphicFrameLocks noGrp="1"/>
          </p:cNvGraphicFramePr>
          <p:nvPr>
            <p:ph idx="1"/>
          </p:nvPr>
        </p:nvGraphicFramePr>
        <p:xfrm>
          <a:off x="274320" y="1234440"/>
          <a:ext cx="8214360" cy="544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11163" y="381000"/>
            <a:ext cx="7772400" cy="1320800"/>
          </a:xfrm>
        </p:spPr>
        <p:txBody>
          <a:bodyPr/>
          <a:lstStyle/>
          <a:p>
            <a:r>
              <a:rPr lang="ro-RO" sz="3200" smtClean="0"/>
              <a:t>Indicatori de „output”, sau monitorizare</a:t>
            </a:r>
            <a:endParaRPr lang="en-US" sz="3200" smtClean="0"/>
          </a:p>
        </p:txBody>
      </p:sp>
      <p:graphicFrame>
        <p:nvGraphicFramePr>
          <p:cNvPr id="4" name="Content Placeholder 3"/>
          <p:cNvGraphicFramePr>
            <a:graphicFrameLocks noGrp="1"/>
          </p:cNvGraphicFramePr>
          <p:nvPr>
            <p:ph idx="1"/>
          </p:nvPr>
        </p:nvGraphicFramePr>
        <p:xfrm>
          <a:off x="274320" y="1234440"/>
          <a:ext cx="8214360" cy="544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ro-RO" sz="3200" smtClean="0"/>
              <a:t>Ponderea agriculturii în PIB: Moldova</a:t>
            </a:r>
            <a:endParaRPr lang="en-US" sz="3200" smtClean="0"/>
          </a:p>
        </p:txBody>
      </p:sp>
      <p:sp>
        <p:nvSpPr>
          <p:cNvPr id="27650" name="Content Placeholder 2"/>
          <p:cNvSpPr>
            <a:spLocks noGrp="1"/>
          </p:cNvSpPr>
          <p:nvPr>
            <p:ph idx="1"/>
          </p:nvPr>
        </p:nvSpPr>
        <p:spPr>
          <a:xfrm>
            <a:off x="609600" y="2224088"/>
            <a:ext cx="6348413" cy="3881437"/>
          </a:xfrm>
        </p:spPr>
        <p:txBody>
          <a:bodyPr/>
          <a:lstStyle/>
          <a:p>
            <a:pPr marL="0" indent="0">
              <a:buFont typeface="Wingdings 3" pitchFamily="18" charset="2"/>
              <a:buNone/>
            </a:pPr>
            <a:r>
              <a:rPr lang="ro-RO" smtClean="0"/>
              <a:t> </a:t>
            </a:r>
            <a:endParaRPr lang="en-US" smtClean="0"/>
          </a:p>
        </p:txBody>
      </p:sp>
      <p:graphicFrame>
        <p:nvGraphicFramePr>
          <p:cNvPr id="7" name="Diagram 2"/>
          <p:cNvGraphicFramePr>
            <a:graphicFrameLocks/>
          </p:cNvGraphicFramePr>
          <p:nvPr/>
        </p:nvGraphicFramePr>
        <p:xfrm>
          <a:off x="371474" y="1630680"/>
          <a:ext cx="7591425" cy="50876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609600" y="609600"/>
            <a:ext cx="7299325" cy="777875"/>
          </a:xfrm>
        </p:spPr>
        <p:txBody>
          <a:bodyPr/>
          <a:lstStyle/>
          <a:p>
            <a:r>
              <a:rPr lang="ro-RO" sz="3200" smtClean="0"/>
              <a:t>Indicatori de „outcome”, sau evaluare </a:t>
            </a:r>
            <a:endParaRPr lang="en-US" sz="3200" smtClean="0"/>
          </a:p>
        </p:txBody>
      </p:sp>
      <p:graphicFrame>
        <p:nvGraphicFramePr>
          <p:cNvPr id="4" name="Content Placeholder 3"/>
          <p:cNvGraphicFramePr>
            <a:graphicFrameLocks noGrp="1"/>
          </p:cNvGraphicFramePr>
          <p:nvPr>
            <p:ph idx="1"/>
          </p:nvPr>
        </p:nvGraphicFramePr>
        <p:xfrm>
          <a:off x="609600" y="1386840"/>
          <a:ext cx="8244840" cy="5242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573088" y="1141413"/>
            <a:ext cx="7785100" cy="1320800"/>
          </a:xfrm>
        </p:spPr>
        <p:txBody>
          <a:bodyPr/>
          <a:lstStyle/>
          <a:p>
            <a:r>
              <a:rPr lang="ro-RO" sz="3200" smtClean="0"/>
              <a:t>      </a:t>
            </a:r>
            <a:br>
              <a:rPr lang="ro-RO" sz="3200" smtClean="0"/>
            </a:br>
            <a:r>
              <a:rPr lang="ro-RO" sz="3200" smtClean="0"/>
              <a:t>    VĂ MULȚUMESC PENTRU ATENŢIE!</a:t>
            </a:r>
            <a:endParaRPr lang="en-US" sz="3200" smtClean="0"/>
          </a:p>
        </p:txBody>
      </p:sp>
      <p:sp>
        <p:nvSpPr>
          <p:cNvPr id="121859" name="Text Box 3"/>
          <p:cNvSpPr txBox="1">
            <a:spLocks noChangeArrowheads="1"/>
          </p:cNvSpPr>
          <p:nvPr/>
        </p:nvSpPr>
        <p:spPr bwMode="auto">
          <a:xfrm>
            <a:off x="869950" y="3309938"/>
            <a:ext cx="7070725" cy="1879600"/>
          </a:xfrm>
          <a:prstGeom prst="rect">
            <a:avLst/>
          </a:prstGeom>
          <a:noFill/>
          <a:ln w="9525">
            <a:noFill/>
            <a:miter lim="800000"/>
            <a:headEnd/>
            <a:tailEnd/>
          </a:ln>
          <a:effectLst/>
        </p:spPr>
        <p:txBody>
          <a:bodyPr>
            <a:spAutoFit/>
          </a:bodyPr>
          <a:lstStyle/>
          <a:p>
            <a:pPr defTabSz="914400">
              <a:spcBef>
                <a:spcPct val="50000"/>
              </a:spcBef>
            </a:pPr>
            <a:r>
              <a:rPr lang="ro-RO" altLang="zh-CN" b="1"/>
              <a:t>Ion Sula, </a:t>
            </a:r>
            <a:r>
              <a:rPr lang="ro-RO" altLang="zh-CN"/>
              <a:t>şef al Direcţiei generale  dezvoltare</a:t>
            </a:r>
            <a:r>
              <a:rPr lang="en-US" altLang="zh-CN">
                <a:ea typeface="宋体" charset="-122"/>
              </a:rPr>
              <a:t>a politicilor sectoriale, Ministerul Agriculturii </a:t>
            </a:r>
            <a:r>
              <a:rPr lang="ro-RO" altLang="zh-CN"/>
              <a:t>şi Industriei Alimentare</a:t>
            </a:r>
          </a:p>
          <a:p>
            <a:pPr defTabSz="914400">
              <a:spcBef>
                <a:spcPct val="50000"/>
              </a:spcBef>
            </a:pPr>
            <a:endParaRPr lang="ro-RO" altLang="zh-CN"/>
          </a:p>
          <a:p>
            <a:pPr defTabSz="914400">
              <a:spcBef>
                <a:spcPct val="50000"/>
              </a:spcBef>
            </a:pPr>
            <a:r>
              <a:rPr lang="ro-RO" altLang="zh-CN"/>
              <a:t>            Tel: 022 210139, 069303889, </a:t>
            </a:r>
            <a:r>
              <a:rPr lang="ro-RO" altLang="zh-CN">
                <a:solidFill>
                  <a:srgbClr val="0000CC"/>
                </a:solidFill>
              </a:rPr>
              <a:t>ion.sula</a:t>
            </a:r>
            <a:r>
              <a:rPr lang="en-US" altLang="zh-CN">
                <a:solidFill>
                  <a:srgbClr val="0000CC"/>
                </a:solidFill>
                <a:ea typeface="宋体" charset="-122"/>
              </a:rPr>
              <a:t>@</a:t>
            </a:r>
            <a:r>
              <a:rPr lang="ro-RO" altLang="zh-CN">
                <a:solidFill>
                  <a:srgbClr val="0000CC"/>
                </a:solidFill>
              </a:rPr>
              <a:t>maia.gov.md</a:t>
            </a:r>
          </a:p>
          <a:p>
            <a:pPr defTabSz="914400">
              <a:spcBef>
                <a:spcPct val="50000"/>
              </a:spcBef>
            </a:pP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ro-RO" sz="3200" smtClean="0"/>
              <a:t>Ponderea agriculturii în PIB: comparație regională</a:t>
            </a:r>
            <a:endParaRPr lang="en-US" sz="3200" smtClean="0"/>
          </a:p>
        </p:txBody>
      </p:sp>
      <p:sp>
        <p:nvSpPr>
          <p:cNvPr id="29698" name="Content Placeholder 4"/>
          <p:cNvSpPr>
            <a:spLocks noGrp="1"/>
          </p:cNvSpPr>
          <p:nvPr>
            <p:ph idx="1"/>
          </p:nvPr>
        </p:nvSpPr>
        <p:spPr/>
        <p:txBody>
          <a:bodyPr/>
          <a:lstStyle/>
          <a:p>
            <a:pPr marL="0" indent="0">
              <a:buFont typeface="Wingdings 3" pitchFamily="18" charset="2"/>
              <a:buNone/>
            </a:pPr>
            <a:r>
              <a:rPr lang="ro-RO" smtClean="0"/>
              <a:t> </a:t>
            </a:r>
            <a:endParaRPr lang="en-US" smtClean="0"/>
          </a:p>
        </p:txBody>
      </p:sp>
      <p:graphicFrame>
        <p:nvGraphicFramePr>
          <p:cNvPr id="7" name="Diagram 2"/>
          <p:cNvGraphicFramePr>
            <a:graphicFrameLocks/>
          </p:cNvGraphicFramePr>
          <p:nvPr/>
        </p:nvGraphicFramePr>
        <p:xfrm>
          <a:off x="370840" y="1706880"/>
          <a:ext cx="7353300" cy="49352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597275" y="2230438"/>
            <a:ext cx="762000" cy="3484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09600" y="609600"/>
            <a:ext cx="7040563" cy="1320800"/>
          </a:xfrm>
        </p:spPr>
        <p:txBody>
          <a:bodyPr/>
          <a:lstStyle/>
          <a:p>
            <a:r>
              <a:rPr lang="ro-RO" sz="3200" smtClean="0"/>
              <a:t>Ponderea agriculturii în ocuparea forței de muncă: Moldova</a:t>
            </a:r>
            <a:endParaRPr lang="en-US" sz="3200" smtClean="0"/>
          </a:p>
        </p:txBody>
      </p:sp>
      <p:graphicFrame>
        <p:nvGraphicFramePr>
          <p:cNvPr id="5" name="Diagram 1"/>
          <p:cNvGraphicFramePr>
            <a:graphicFrameLocks/>
          </p:cNvGraphicFramePr>
          <p:nvPr/>
        </p:nvGraphicFramePr>
        <p:xfrm>
          <a:off x="506412" y="1930400"/>
          <a:ext cx="7646988" cy="4813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ro-RO" dirty="0" smtClean="0"/>
              <a:t>Ponderea agriculturii în ocuparea forței de muncă: comparație regională</a:t>
            </a:r>
            <a:endParaRPr lang="en-US" dirty="0"/>
          </a:p>
        </p:txBody>
      </p:sp>
      <p:graphicFrame>
        <p:nvGraphicFramePr>
          <p:cNvPr id="4" name="Diagram 9"/>
          <p:cNvGraphicFramePr>
            <a:graphicFrameLocks/>
          </p:cNvGraphicFramePr>
          <p:nvPr/>
        </p:nvGraphicFramePr>
        <p:xfrm>
          <a:off x="609598" y="2286000"/>
          <a:ext cx="7711441"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505200" y="2560638"/>
            <a:ext cx="731838" cy="3260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531100" cy="1320800"/>
          </a:xfrm>
        </p:spPr>
        <p:txBody>
          <a:bodyPr rtlCol="0">
            <a:normAutofit fontScale="90000"/>
          </a:bodyPr>
          <a:lstStyle/>
          <a:p>
            <a:pPr fontAlgn="auto">
              <a:spcAft>
                <a:spcPts val="0"/>
              </a:spcAft>
              <a:defRPr/>
            </a:pPr>
            <a:r>
              <a:rPr lang="ro-RO" dirty="0" smtClean="0"/>
              <a:t>Valoarea adăugată agricolă per angajat agricol: comparație regională</a:t>
            </a:r>
            <a:endParaRPr lang="en-US" dirty="0"/>
          </a:p>
        </p:txBody>
      </p:sp>
      <p:graphicFrame>
        <p:nvGraphicFramePr>
          <p:cNvPr id="5" name="Diagram 3"/>
          <p:cNvGraphicFramePr>
            <a:graphicFrameLocks/>
          </p:cNvGraphicFramePr>
          <p:nvPr/>
        </p:nvGraphicFramePr>
        <p:xfrm>
          <a:off x="451690" y="1691640"/>
          <a:ext cx="7689010" cy="50139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1575</TotalTime>
  <Words>1273</Words>
  <Application>Microsoft Office PowerPoint</Application>
  <PresentationFormat>On-screen Show (4:3)</PresentationFormat>
  <Paragraphs>227</Paragraphs>
  <Slides>51</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Facet</vt:lpstr>
      <vt:lpstr>Microsoft Office Excel Chart</vt:lpstr>
      <vt:lpstr>Dincolo de agricultură: conservarea resurselor, dezvoltarea satului</vt:lpstr>
      <vt:lpstr>Structura prezentării</vt:lpstr>
      <vt:lpstr>ÎN LOC DE INTRODUCERE</vt:lpstr>
      <vt:lpstr>1. AGRICULTURA MOLDOVEI ÎN ECONOMIA NAȚIONALĂ</vt:lpstr>
      <vt:lpstr>Ponderea agriculturii în PIB: Moldova</vt:lpstr>
      <vt:lpstr>Ponderea agriculturii în PIB: comparație regională</vt:lpstr>
      <vt:lpstr>Ponderea agriculturii în ocuparea forței de muncă: Moldova</vt:lpstr>
      <vt:lpstr>Ponderea agriculturii în ocuparea forței de muncă: comparație regională</vt:lpstr>
      <vt:lpstr>Valoarea adăugată agricolă per angajat agricol: comparație regională</vt:lpstr>
      <vt:lpstr>2. SITUAȚIA AGRICULTURII ȘI INDUSTRIEI ALIMENTARE</vt:lpstr>
      <vt:lpstr>Structura producției agricole: agregat</vt:lpstr>
      <vt:lpstr>Structura producției agricole: categorii de produse</vt:lpstr>
      <vt:lpstr>Ponderea terenurilor arabile în totalul terenurilor agricole: comparație regională</vt:lpstr>
      <vt:lpstr>Productivitatea culturilor cerealiere (tone/ha): comparație regională</vt:lpstr>
      <vt:lpstr>Indicele prețurilor produselor agricole  în Moldova (anul 2000 = 100)</vt:lpstr>
      <vt:lpstr>Prețurile producătorilor (USD/tonă): comparație regională</vt:lpstr>
      <vt:lpstr>Ponderea sectoarelor în totalul investițiilor în mijloace fixe în Moldova</vt:lpstr>
      <vt:lpstr>Acoperirea necesarului de finanțare în agricultura Moldovei</vt:lpstr>
      <vt:lpstr>Structura industriei alimentare a Moldovei pe categorii de produse</vt:lpstr>
      <vt:lpstr>Comerțul exterior cu produse agricole și balanța comercială</vt:lpstr>
      <vt:lpstr>Structura exporturilor  agro-alimentare</vt:lpstr>
      <vt:lpstr>Structura importurilor  agro-alimentare</vt:lpstr>
      <vt:lpstr>Analiza SWOT a agriculturii și industriei alimentare </vt:lpstr>
      <vt:lpstr>Analiza SWOT a agriculturii și industriei alimentare </vt:lpstr>
      <vt:lpstr>Analiza SWOT a agriculturii și industriei alimentare </vt:lpstr>
      <vt:lpstr>Analiza SWOT a agriculturii și industriei alimentare </vt:lpstr>
      <vt:lpstr>3. SITUAȚIA MEDIULUI AMBIANT ȘI RESURSELOR NATURALE</vt:lpstr>
      <vt:lpstr>Structura fondului funciar</vt:lpstr>
      <vt:lpstr>Structura terenurilor agricole după bonitate (grad/ha)</vt:lpstr>
      <vt:lpstr>Structura resurselor acvatice disponibile pentru irigare</vt:lpstr>
      <vt:lpstr>Impactul secetei asupra productivității (tone/ha) culturilor agricole pe regiuni</vt:lpstr>
      <vt:lpstr>4. SITUAȚIA DEZVOLTĂRII RURALE</vt:lpstr>
      <vt:lpstr>Ponderea populației rurale în totalul populației</vt:lpstr>
      <vt:lpstr>Rata activității și angajării în mediul rural și mediul urban</vt:lpstr>
      <vt:lpstr>Veniturile medii lunare pe ramuri ale economiei (lei)</vt:lpstr>
      <vt:lpstr>Structura veniturilor gospodăriilor rurale și urbane</vt:lpstr>
      <vt:lpstr>6. STRATEGIA 2014-2020</vt:lpstr>
      <vt:lpstr>Viziunea dezvoltării agriculturii și mediului rural în anul 2020</vt:lpstr>
      <vt:lpstr>Obiectivul strategic </vt:lpstr>
      <vt:lpstr>Direcțiile prioritare ale strategiei</vt:lpstr>
      <vt:lpstr>Direcția 1. Sporirea competitivității agriculturii și industriei alimentare</vt:lpstr>
      <vt:lpstr>Direcția 2. Asigurarea gestiunii durabile a resurselor naturale</vt:lpstr>
      <vt:lpstr>Direcția 3. Îmbunătățirea nivelului de trai în mediul rural</vt:lpstr>
      <vt:lpstr>7. BUGETUL STRATEGIEI</vt:lpstr>
      <vt:lpstr>Utilizarea bugetului strategiei 12,7 miliarde lei timp de 7 ani</vt:lpstr>
      <vt:lpstr>Formarea bugetului strategiei   12,7 miliarde lei timp de 7 ani</vt:lpstr>
      <vt:lpstr>8. INDICATORII DE MONITORIZARE ȘI EVALUARE</vt:lpstr>
      <vt:lpstr>Indicatori de „output”, sau monitorizare</vt:lpstr>
      <vt:lpstr>Indicatori de „output”, sau monitorizare</vt:lpstr>
      <vt:lpstr>Indicatori de „outcome”, sau evaluare </vt:lpstr>
      <vt:lpstr>           VĂ MULȚUMESC PENTRU ATENŢIE!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agricultură modernă – un trai decent</dc:title>
  <dc:creator>HomePC2</dc:creator>
  <cp:lastModifiedBy>Svetlana</cp:lastModifiedBy>
  <cp:revision>162</cp:revision>
  <cp:lastPrinted>2013-05-17T08:44:41Z</cp:lastPrinted>
  <dcterms:created xsi:type="dcterms:W3CDTF">2013-05-07T11:22:06Z</dcterms:created>
  <dcterms:modified xsi:type="dcterms:W3CDTF">2013-05-20T09:52:01Z</dcterms:modified>
</cp:coreProperties>
</file>