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14" r:id="rId3"/>
    <p:sldId id="271" r:id="rId4"/>
    <p:sldId id="297" r:id="rId5"/>
    <p:sldId id="278" r:id="rId6"/>
    <p:sldId id="298" r:id="rId7"/>
    <p:sldId id="279" r:id="rId8"/>
    <p:sldId id="280" r:id="rId9"/>
    <p:sldId id="302" r:id="rId10"/>
    <p:sldId id="282" r:id="rId11"/>
    <p:sldId id="286" r:id="rId12"/>
    <p:sldId id="288" r:id="rId13"/>
    <p:sldId id="289" r:id="rId14"/>
    <p:sldId id="292" r:id="rId15"/>
    <p:sldId id="293" r:id="rId16"/>
    <p:sldId id="304" r:id="rId17"/>
    <p:sldId id="303" r:id="rId18"/>
    <p:sldId id="299" r:id="rId19"/>
    <p:sldId id="300" r:id="rId20"/>
    <p:sldId id="305" r:id="rId21"/>
    <p:sldId id="269" r:id="rId22"/>
    <p:sldId id="294" r:id="rId23"/>
    <p:sldId id="312" r:id="rId24"/>
    <p:sldId id="313" r:id="rId25"/>
    <p:sldId id="306" r:id="rId26"/>
    <p:sldId id="265" r:id="rId27"/>
    <p:sldId id="258" r:id="rId28"/>
    <p:sldId id="310" r:id="rId29"/>
    <p:sldId id="311" r:id="rId30"/>
    <p:sldId id="307" r:id="rId31"/>
    <p:sldId id="259" r:id="rId32"/>
    <p:sldId id="308" r:id="rId33"/>
    <p:sldId id="260" r:id="rId34"/>
    <p:sldId id="261" r:id="rId35"/>
    <p:sldId id="309" r:id="rId36"/>
    <p:sldId id="262" r:id="rId37"/>
    <p:sldId id="264" r:id="rId38"/>
    <p:sldId id="31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377" autoAdjust="0"/>
  </p:normalViewPr>
  <p:slideViewPr>
    <p:cSldViewPr>
      <p:cViewPr varScale="1">
        <p:scale>
          <a:sx n="64" d="100"/>
          <a:sy n="64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1AD8-FB98-44C6-AC0E-DDD1DD08E25A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45DB-D303-429D-AA55-BAD70F8D9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B60A-48DD-4503-8BBA-D5F078C196CF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0552-2A7B-4BF5-BD98-99EE7E7B6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EF67-D08A-49B0-8E5E-DE4E9E1B82E8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F72B-6C82-4AD0-A99D-D6C975B3D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7626-DC84-4238-9087-40449401B831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B0070-EA9C-450B-BB87-98DC2756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23E7-32E6-4ED1-8DA3-19E941BA49FD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67DD-8958-451A-AEC1-3502A86DD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C98D-1594-4F2F-AC0C-2D8F2B852C36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4836-AF2D-4D2B-80EB-BF51DB49D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C4CB-70E9-4ED7-900C-F2F22DD09BFB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C420-6563-4630-B02B-B242AE4C7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5125-C745-497D-A09A-D83A08973AC5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D833-7007-4915-A3BD-997B484E5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EB36-F61D-4C26-908C-700CA44A4AAF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F82A-9CB0-4380-A193-28FACB560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2E6E-709B-4993-8454-E8860937B3EE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F20A-DD54-431B-AF0C-7CDBFF36C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0D8A-2391-4039-A2F3-72F497C89796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2ACA-873D-4153-AC85-3D0718604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C21D9F-C1D7-4869-9405-0458543D2AA1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08301-B991-4EAC-AE21-513BADC5C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rimar.ungheni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750" y="2349500"/>
            <a:ext cx="8229600" cy="1143000"/>
          </a:xfrm>
        </p:spPr>
        <p:txBody>
          <a:bodyPr/>
          <a:lstStyle/>
          <a:p>
            <a:pPr eaLnBrk="1" hangingPunct="1"/>
            <a:r>
              <a:rPr lang="ro-RO" sz="2400" b="1" i="1" smtClean="0">
                <a:solidFill>
                  <a:srgbClr val="0000FF"/>
                </a:solidFill>
                <a:latin typeface="Bookman Old Style" pitchFamily="18" charset="0"/>
                <a:ea typeface="Aparajita"/>
                <a:cs typeface="Aparajita"/>
              </a:rPr>
              <a:t>PRIMĂRIA ORAŞULUI </a:t>
            </a:r>
            <a:r>
              <a:rPr lang="ro-RO" sz="2400" b="1" i="1" smtClean="0">
                <a:solidFill>
                  <a:srgbClr val="0000FF"/>
                </a:solidFill>
                <a:latin typeface="Bookman Old Style" pitchFamily="18" charset="0"/>
                <a:ea typeface="Verdana" pitchFamily="34" charset="0"/>
                <a:cs typeface="Aparajita"/>
              </a:rPr>
              <a:t>UNGHENI</a:t>
            </a:r>
            <a:r>
              <a:rPr lang="en-US" sz="2400" b="1" i="1" smtClean="0">
                <a:solidFill>
                  <a:srgbClr val="0000FF"/>
                </a:solidFill>
                <a:latin typeface="Bookman Old Style" pitchFamily="18" charset="0"/>
                <a:ea typeface="Verdana" pitchFamily="34" charset="0"/>
                <a:cs typeface="Aparajita"/>
              </a:rPr>
              <a:t> </a:t>
            </a:r>
            <a:r>
              <a:rPr lang="ro-RO" sz="2400" b="1" i="1" smtClean="0">
                <a:solidFill>
                  <a:srgbClr val="0000FF"/>
                </a:solidFill>
                <a:latin typeface="Bookman Old Style" pitchFamily="18" charset="0"/>
                <a:ea typeface="Aparajita"/>
                <a:cs typeface="Aparajita"/>
              </a:rPr>
              <a:t>- </a:t>
            </a:r>
            <a:br>
              <a:rPr lang="ro-RO" sz="2400" b="1" i="1" smtClean="0">
                <a:solidFill>
                  <a:srgbClr val="0000FF"/>
                </a:solidFill>
                <a:latin typeface="Bookman Old Style" pitchFamily="18" charset="0"/>
                <a:ea typeface="Aparajita"/>
                <a:cs typeface="Aparajita"/>
              </a:rPr>
            </a:br>
            <a:r>
              <a:rPr lang="en-US" sz="2400" b="1" i="1" smtClean="0">
                <a:solidFill>
                  <a:srgbClr val="0000FF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POLITICI </a:t>
            </a:r>
            <a:r>
              <a:rPr lang="ro-RO" sz="2400" b="1" i="1" smtClean="0">
                <a:solidFill>
                  <a:srgbClr val="0000FF"/>
                </a:solidFill>
                <a:latin typeface="Bookman Old Style" pitchFamily="18" charset="0"/>
                <a:ea typeface="Aparajita"/>
                <a:cs typeface="Aparajita"/>
              </a:rPr>
              <a:t> DE DEZVOLTARE URBANĂ ŞI COOPERARE INTERMUNICIPALĂ</a:t>
            </a:r>
            <a:endParaRPr lang="ru-RU" sz="2400" b="1" i="1" smtClean="0">
              <a:solidFill>
                <a:srgbClr val="0000FF"/>
              </a:solidFill>
              <a:latin typeface="Bookman Old Style" pitchFamily="18" charset="0"/>
              <a:ea typeface="Aparajita"/>
              <a:cs typeface="Aparajita"/>
            </a:endParaRP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755650" y="6181725"/>
            <a:ext cx="8229600" cy="6762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o-RO" sz="1800" b="1" smtClean="0">
                <a:latin typeface="Bookman Old Style" pitchFamily="18" charset="0"/>
              </a:rPr>
              <a:t>FORUMUL REGIONAL DE INVESTIŢII ŞI INOVAŢII COSTEŞTI</a:t>
            </a:r>
          </a:p>
          <a:p>
            <a:pPr algn="ctr" eaLnBrk="1" hangingPunct="1">
              <a:buFont typeface="Arial" charset="0"/>
              <a:buNone/>
            </a:pPr>
            <a:r>
              <a:rPr lang="ro-RO" sz="1800" b="1" smtClean="0">
                <a:latin typeface="Bookman Old Style" pitchFamily="18" charset="0"/>
              </a:rPr>
              <a:t> 23-24 MAI  2013</a:t>
            </a:r>
            <a:endParaRPr lang="ru-RU" sz="1800" b="1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496300" cy="1435100"/>
          </a:xfrm>
        </p:spPr>
        <p:txBody>
          <a:bodyPr/>
          <a:lstStyle/>
          <a:p>
            <a:pPr algn="ctr" eaLnBrk="1" hangingPunct="1"/>
            <a:r>
              <a:rPr lang="ro-RO" sz="2800" smtClean="0"/>
              <a:t>Proiect </a:t>
            </a:r>
            <a:br>
              <a:rPr lang="ro-RO" sz="2800" smtClean="0"/>
            </a:br>
            <a:r>
              <a:rPr lang="ro-RO" sz="2800" u="sng" smtClean="0">
                <a:solidFill>
                  <a:srgbClr val="0000FF"/>
                </a:solidFill>
              </a:rPr>
              <a:t>”</a:t>
            </a:r>
            <a:r>
              <a:rPr lang="ro-RO" sz="2800" i="1" u="sng" smtClean="0">
                <a:solidFill>
                  <a:srgbClr val="0000FF"/>
                </a:solidFill>
              </a:rPr>
              <a:t> Lucrări de renovare a Palatului de Cultură Ungheni</a:t>
            </a:r>
            <a:r>
              <a:rPr lang="ro-RO" sz="2800" u="sng" smtClean="0">
                <a:solidFill>
                  <a:srgbClr val="0000FF"/>
                </a:solidFill>
              </a:rPr>
              <a:t>” //</a:t>
            </a:r>
            <a:br>
              <a:rPr lang="ro-RO" sz="2800" u="sng" smtClean="0">
                <a:solidFill>
                  <a:srgbClr val="0000FF"/>
                </a:solidFill>
              </a:rPr>
            </a:br>
            <a:r>
              <a:rPr lang="ro-RO" sz="2800" smtClean="0"/>
              <a:t> Primăria or. Ungheni</a:t>
            </a:r>
            <a:endParaRPr lang="ru-RU" sz="28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3008313" cy="4691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o-RO" sz="1500" b="1" u="sng" smtClean="0"/>
              <a:t> FINANȚATOR</a:t>
            </a:r>
            <a:r>
              <a:rPr lang="ro-RO" sz="1500" smtClean="0"/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en-US" sz="1500" smtClean="0"/>
              <a:t>FNDR </a:t>
            </a:r>
            <a:r>
              <a:rPr lang="ro-RO" sz="1500" smtClean="0"/>
              <a:t>(20</a:t>
            </a:r>
            <a:r>
              <a:rPr lang="en-US" sz="1500" smtClean="0"/>
              <a:t>12</a:t>
            </a:r>
            <a:r>
              <a:rPr lang="ro-RO" sz="1500" smtClean="0"/>
              <a:t>)</a:t>
            </a:r>
            <a:endParaRPr lang="ru-RU" sz="1500" smtClean="0"/>
          </a:p>
          <a:p>
            <a:pPr eaLnBrk="1" hangingPunct="1">
              <a:lnSpc>
                <a:spcPct val="90000"/>
              </a:lnSpc>
            </a:pPr>
            <a:endParaRPr lang="ro-RO" sz="1500" smtClean="0"/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o-RO" sz="1500" smtClean="0"/>
              <a:t> </a:t>
            </a:r>
            <a:r>
              <a:rPr lang="ro-RO" sz="1500" b="1" u="sng" smtClean="0"/>
              <a:t>PARTENERI</a:t>
            </a:r>
            <a:r>
              <a:rPr lang="ro-RO" sz="1500" smtClean="0"/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ro-RO" sz="1500" smtClean="0"/>
              <a:t>Palatul de cultură, Secţia de cultură, AE</a:t>
            </a:r>
            <a:r>
              <a:rPr lang="ro-RO" sz="1500" b="1" smtClean="0"/>
              <a:t> </a:t>
            </a:r>
            <a:endParaRPr lang="ru-RU" sz="1500" smtClean="0"/>
          </a:p>
          <a:p>
            <a:pPr eaLnBrk="1" hangingPunct="1">
              <a:lnSpc>
                <a:spcPct val="90000"/>
              </a:lnSpc>
            </a:pPr>
            <a:endParaRPr lang="ro-RO" sz="1500" smtClean="0"/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o-RO" sz="1500" smtClean="0"/>
              <a:t>  </a:t>
            </a:r>
            <a:r>
              <a:rPr lang="ro-RO" sz="1500" b="1" u="sng" smtClean="0"/>
              <a:t>REZULTATE</a:t>
            </a:r>
            <a:r>
              <a:rPr lang="ro-RO" sz="1500" smtClean="0"/>
              <a:t>:  </a:t>
            </a:r>
          </a:p>
          <a:p>
            <a:pPr eaLnBrk="1" hangingPunct="1">
              <a:lnSpc>
                <a:spcPct val="90000"/>
              </a:lnSpc>
            </a:pPr>
            <a:r>
              <a:rPr lang="ro-RO" sz="1500" b="1" smtClean="0">
                <a:solidFill>
                  <a:srgbClr val="FF0000"/>
                </a:solidFill>
              </a:rPr>
              <a:t>-</a:t>
            </a:r>
            <a:r>
              <a:rPr lang="ro-RO" sz="1500" smtClean="0"/>
              <a:t>Grad sporit de solicitare a spaţiilor renovate şi utilizat întreg edificiul Palatului de Cultură pentru activităţile şi  evenimentele culturale  concepute</a:t>
            </a:r>
            <a:endParaRPr lang="ru-RU" sz="1500" smtClean="0"/>
          </a:p>
          <a:p>
            <a:pPr eaLnBrk="1" hangingPunct="1">
              <a:lnSpc>
                <a:spcPct val="90000"/>
              </a:lnSpc>
            </a:pPr>
            <a:r>
              <a:rPr lang="ro-RO" sz="1500" b="1" smtClean="0">
                <a:solidFill>
                  <a:srgbClr val="FF0000"/>
                </a:solidFill>
              </a:rPr>
              <a:t> -</a:t>
            </a:r>
            <a:r>
              <a:rPr lang="ro-RO" sz="1500" smtClean="0"/>
              <a:t>Create condiţii optime pentru  a satisface toţi doritorii  să-şi dezvolte aptitudinile creatoare şi artistice  </a:t>
            </a:r>
            <a:endParaRPr lang="ru-RU" sz="1500" smtClean="0"/>
          </a:p>
          <a:p>
            <a:pPr eaLnBrk="1" hangingPunct="1">
              <a:lnSpc>
                <a:spcPct val="90000"/>
              </a:lnSpc>
            </a:pPr>
            <a:r>
              <a:rPr lang="ro-RO" sz="1500" b="1" smtClean="0">
                <a:solidFill>
                  <a:srgbClr val="FF0000"/>
                </a:solidFill>
              </a:rPr>
              <a:t>-</a:t>
            </a:r>
            <a:r>
              <a:rPr lang="ro-RO" sz="1500" smtClean="0"/>
              <a:t>Schimb intens de experienţă şi promovate practicile privind serviciile cultural -artistice specializate de succes</a:t>
            </a:r>
            <a:endParaRPr lang="ru-RU" sz="1500" smtClean="0"/>
          </a:p>
          <a:p>
            <a:pPr eaLnBrk="1" hangingPunct="1">
              <a:lnSpc>
                <a:spcPct val="90000"/>
              </a:lnSpc>
            </a:pPr>
            <a:endParaRPr lang="ro-RO" sz="1900" smtClean="0"/>
          </a:p>
          <a:p>
            <a:pPr eaLnBrk="1" hangingPunct="1">
              <a:lnSpc>
                <a:spcPct val="90000"/>
              </a:lnSpc>
            </a:pPr>
            <a:endParaRPr lang="ro-RO" sz="1900" smtClean="0"/>
          </a:p>
          <a:p>
            <a:pPr eaLnBrk="1" hangingPunct="1">
              <a:lnSpc>
                <a:spcPct val="90000"/>
              </a:lnSpc>
            </a:pPr>
            <a:endParaRPr lang="ro-RO" sz="1300" smtClean="0"/>
          </a:p>
          <a:p>
            <a:pPr eaLnBrk="1" hangingPunct="1">
              <a:lnSpc>
                <a:spcPct val="90000"/>
              </a:lnSpc>
            </a:pPr>
            <a:endParaRPr lang="ro-RO" sz="1300" smtClean="0"/>
          </a:p>
          <a:p>
            <a:pPr eaLnBrk="1" hangingPunct="1">
              <a:lnSpc>
                <a:spcPct val="90000"/>
              </a:lnSpc>
            </a:pPr>
            <a:endParaRPr lang="ru-RU" sz="1300" smtClean="0"/>
          </a:p>
        </p:txBody>
      </p:sp>
      <p:pic>
        <p:nvPicPr>
          <p:cNvPr id="22531" name="Picture 5" descr="D:\USAID_Suport APL\trotuare\Palatul de Cultura Ungheni_2013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6700"/>
            <a:ext cx="38877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D:\USAID_Suport APL\trotuare\Palatul de Cultura Ungheni_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113"/>
            <a:ext cx="38877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640763" cy="1435100"/>
          </a:xfrm>
        </p:spPr>
        <p:txBody>
          <a:bodyPr/>
          <a:lstStyle/>
          <a:p>
            <a:pPr algn="ctr" eaLnBrk="1" hangingPunct="1"/>
            <a:r>
              <a:rPr lang="ro-RO" sz="2400" smtClean="0"/>
              <a:t>PROIECT </a:t>
            </a:r>
            <a:br>
              <a:rPr lang="ro-RO" sz="2400" smtClean="0"/>
            </a:br>
            <a:r>
              <a:rPr lang="ro-RO" sz="2400" u="sng" smtClean="0">
                <a:solidFill>
                  <a:srgbClr val="0000FF"/>
                </a:solidFill>
              </a:rPr>
              <a:t>”</a:t>
            </a:r>
            <a:r>
              <a:rPr lang="ro-RO" sz="2400" i="1" u="sng" smtClean="0">
                <a:solidFill>
                  <a:srgbClr val="0000FF"/>
                </a:solidFill>
              </a:rPr>
              <a:t> Centrul de reabilitare şi orientare profesională a persoanelor cu disabilităţi</a:t>
            </a:r>
            <a:r>
              <a:rPr lang="ro-RO" sz="2400" u="sng" smtClean="0">
                <a:solidFill>
                  <a:srgbClr val="0000FF"/>
                </a:solidFill>
              </a:rPr>
              <a:t>” //</a:t>
            </a:r>
            <a:br>
              <a:rPr lang="ro-RO" sz="2400" u="sng" smtClean="0">
                <a:solidFill>
                  <a:srgbClr val="0000FF"/>
                </a:solidFill>
              </a:rPr>
            </a:br>
            <a:endParaRPr lang="ru-RU" sz="2400" smtClean="0"/>
          </a:p>
        </p:txBody>
      </p:sp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>
          <a:xfrm>
            <a:off x="4335463" y="1844675"/>
            <a:ext cx="4808537" cy="4691063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500" b="1" u="sng" smtClean="0"/>
              <a:t> FINANȚATOR</a:t>
            </a:r>
            <a:r>
              <a:rPr lang="en-US" sz="1500" b="1" u="sng" smtClean="0"/>
              <a:t>I </a:t>
            </a:r>
            <a:r>
              <a:rPr lang="ro-RO" sz="1500" smtClean="0"/>
              <a:t>: </a:t>
            </a:r>
          </a:p>
          <a:p>
            <a:pPr eaLnBrk="1" hangingPunct="1"/>
            <a:r>
              <a:rPr lang="en-US" sz="1500" smtClean="0"/>
              <a:t>Prim</a:t>
            </a:r>
            <a:r>
              <a:rPr lang="ro-RO" sz="1500" smtClean="0"/>
              <a:t>ăria Ungheni (2010-2011)</a:t>
            </a:r>
          </a:p>
          <a:p>
            <a:pPr eaLnBrk="1" hangingPunct="1"/>
            <a:r>
              <a:rPr lang="ro-RO" sz="1500" smtClean="0"/>
              <a:t>FISM</a:t>
            </a:r>
          </a:p>
          <a:p>
            <a:pPr eaLnBrk="1" hangingPunct="1"/>
            <a:endParaRPr lang="ru-RU" sz="15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500" smtClean="0"/>
              <a:t> </a:t>
            </a:r>
            <a:r>
              <a:rPr lang="ro-RO" sz="1500" b="1" u="sng" smtClean="0"/>
              <a:t>PARTENERI</a:t>
            </a:r>
            <a:r>
              <a:rPr lang="ro-RO" sz="1500" smtClean="0"/>
              <a:t>: </a:t>
            </a:r>
          </a:p>
          <a:p>
            <a:pPr eaLnBrk="1" hangingPunct="1"/>
            <a:r>
              <a:rPr lang="ro-RO" sz="1600" smtClean="0"/>
              <a:t>AO Sprijin şi Speranţă, AO Poarta Deschisă,  AO Speranţa Copiilor</a:t>
            </a:r>
          </a:p>
          <a:p>
            <a:pPr eaLnBrk="1" hangingPunct="1"/>
            <a:endParaRPr lang="ro-RO" sz="15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500" smtClean="0"/>
              <a:t>  </a:t>
            </a:r>
            <a:r>
              <a:rPr lang="ro-RO" sz="1500" b="1" u="sng" smtClean="0"/>
              <a:t>REZULTATE</a:t>
            </a:r>
            <a:r>
              <a:rPr lang="ro-RO" sz="1500" smtClean="0"/>
              <a:t>:  </a:t>
            </a:r>
          </a:p>
          <a:p>
            <a:pPr eaLnBrk="1" hangingPunct="1"/>
            <a:r>
              <a:rPr lang="ro-RO" sz="1500" smtClean="0"/>
              <a:t>- Condiţii optime de reabilitare a tinerilor cu disabilităţi</a:t>
            </a:r>
            <a:endParaRPr lang="ru-RU" sz="1500" smtClean="0"/>
          </a:p>
          <a:p>
            <a:pPr eaLnBrk="1" hangingPunct="1"/>
            <a:r>
              <a:rPr lang="ro-RO" sz="1500" smtClean="0"/>
              <a:t>-  Integrați în societate tineri cu disabilităţi  din orașul Ungheni </a:t>
            </a:r>
            <a:endParaRPr lang="ru-RU" sz="1500" smtClean="0"/>
          </a:p>
          <a:p>
            <a:pPr eaLnBrk="1" hangingPunct="1"/>
            <a:r>
              <a:rPr lang="ro-RO" sz="1500" smtClean="0"/>
              <a:t>- Un Centrul de reabilitare şi orientare profesională a persoanelor cu disabilităţi amenajat </a:t>
            </a:r>
            <a:endParaRPr lang="ru-RU" sz="1500" smtClean="0"/>
          </a:p>
          <a:p>
            <a:pPr eaLnBrk="1" hangingPunct="1"/>
            <a:endParaRPr lang="ro-RO" sz="2000" smtClean="0"/>
          </a:p>
          <a:p>
            <a:pPr eaLnBrk="1" hangingPunct="1"/>
            <a:endParaRPr lang="ro-RO" sz="2000" smtClean="0"/>
          </a:p>
          <a:p>
            <a:pPr eaLnBrk="1" hangingPunct="1"/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23555" name="Picture 2" descr="D:\USAID_Suport APL\Casa-pentru-tot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313238"/>
            <a:ext cx="3744912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D:\USAID_Suport APL\ion bour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557338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848600" cy="1435100"/>
          </a:xfrm>
        </p:spPr>
        <p:txBody>
          <a:bodyPr/>
          <a:lstStyle/>
          <a:p>
            <a:pPr algn="ctr" eaLnBrk="1" hangingPunct="1"/>
            <a:r>
              <a:rPr lang="ro-RO" smtClean="0"/>
              <a:t>PROIECT </a:t>
            </a:r>
            <a:br>
              <a:rPr lang="ro-RO" smtClean="0"/>
            </a:br>
            <a:r>
              <a:rPr lang="ro-RO" u="sng" smtClean="0">
                <a:solidFill>
                  <a:srgbClr val="0000FF"/>
                </a:solidFill>
              </a:rPr>
              <a:t>”</a:t>
            </a:r>
            <a:r>
              <a:rPr lang="ro-RO" i="1" u="sng" smtClean="0">
                <a:solidFill>
                  <a:srgbClr val="0000FF"/>
                </a:solidFill>
              </a:rPr>
              <a:t> Şanse egale la educaţia timpurie pentru toţi copiii prin renovarea grădiniţei “Guguţă</a:t>
            </a:r>
            <a:r>
              <a:rPr lang="ro-RO" u="sng" smtClean="0">
                <a:solidFill>
                  <a:srgbClr val="0000FF"/>
                </a:solidFill>
              </a:rPr>
              <a:t>” //</a:t>
            </a:r>
            <a:br>
              <a:rPr lang="ro-RO" u="sng" smtClean="0">
                <a:solidFill>
                  <a:srgbClr val="0000FF"/>
                </a:solidFill>
              </a:rPr>
            </a:br>
            <a:r>
              <a:rPr lang="ro-RO" smtClean="0"/>
              <a:t> Primăria or. Ungheni 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8208963" cy="2592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o-RO" sz="500" b="1" u="sng" smtClean="0">
                <a:latin typeface="Bookman Old Style" pitchFamily="18" charset="0"/>
              </a:rPr>
              <a:t> </a:t>
            </a:r>
            <a:r>
              <a:rPr lang="ro-RO" sz="1200" b="1" u="sng" smtClean="0">
                <a:latin typeface="Bookman Old Style" pitchFamily="18" charset="0"/>
              </a:rPr>
              <a:t>FINANȚATOR</a:t>
            </a:r>
            <a:r>
              <a:rPr lang="ro-RO" sz="1200" smtClean="0">
                <a:latin typeface="Bookman Old Style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/>
              <a:t>Prim</a:t>
            </a:r>
            <a:r>
              <a:rPr lang="ro-RO" sz="1300" smtClean="0"/>
              <a:t>ăria Ungheni </a:t>
            </a:r>
            <a:r>
              <a:rPr lang="ro-RO" sz="1200" smtClean="0">
                <a:latin typeface="Bookman Old Style" pitchFamily="18" charset="0"/>
              </a:rPr>
              <a:t>(2010-2011) </a:t>
            </a:r>
          </a:p>
          <a:p>
            <a:pPr eaLnBrk="1" hangingPunct="1">
              <a:lnSpc>
                <a:spcPct val="80000"/>
              </a:lnSpc>
            </a:pPr>
            <a:r>
              <a:rPr lang="ro-RO" sz="1200" smtClean="0">
                <a:latin typeface="Bookman Old Style" pitchFamily="18" charset="0"/>
              </a:rPr>
              <a:t>FISM</a:t>
            </a:r>
          </a:p>
          <a:p>
            <a:pPr eaLnBrk="1" hangingPunct="1">
              <a:lnSpc>
                <a:spcPct val="80000"/>
              </a:lnSpc>
            </a:pPr>
            <a:endParaRPr lang="ro-RO" sz="12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3"/>
              </a:buBlip>
            </a:pPr>
            <a:r>
              <a:rPr lang="ro-RO" sz="1200" smtClean="0">
                <a:latin typeface="Bookman Old Style" pitchFamily="18" charset="0"/>
              </a:rPr>
              <a:t> </a:t>
            </a:r>
            <a:r>
              <a:rPr lang="ro-RO" sz="1200" b="1" u="sng" smtClean="0">
                <a:latin typeface="Bookman Old Style" pitchFamily="18" charset="0"/>
              </a:rPr>
              <a:t>PARTENERI</a:t>
            </a:r>
            <a:r>
              <a:rPr lang="ro-RO" sz="1200" smtClean="0">
                <a:latin typeface="Bookman Old Style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ro-RO" sz="1200" smtClean="0">
                <a:latin typeface="Bookman Old Style" pitchFamily="18" charset="0"/>
              </a:rPr>
              <a:t>Consiliul raional Ungheni, Direcţia Generală Educaţie Ungheni</a:t>
            </a:r>
            <a:r>
              <a:rPr lang="ro-RO" sz="1200" b="1" smtClean="0">
                <a:latin typeface="Bookman Old Style" pitchFamily="18" charset="0"/>
              </a:rPr>
              <a:t> </a:t>
            </a:r>
            <a:endParaRPr lang="ru-RU" sz="12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sz="12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o-RO" sz="1200" smtClean="0">
                <a:latin typeface="Bookman Old Style" pitchFamily="18" charset="0"/>
              </a:rPr>
              <a:t>  </a:t>
            </a:r>
            <a:r>
              <a:rPr lang="ro-RO" sz="1200" b="1" u="sng" smtClean="0">
                <a:latin typeface="Bookman Old Style" pitchFamily="18" charset="0"/>
              </a:rPr>
              <a:t>REZULTATE</a:t>
            </a:r>
            <a:r>
              <a:rPr lang="ro-RO" sz="1200" smtClean="0">
                <a:latin typeface="Bookman Old Style" pitchFamily="18" charset="0"/>
              </a:rPr>
              <a:t>:  </a:t>
            </a:r>
          </a:p>
          <a:p>
            <a:pPr eaLnBrk="1" hangingPunct="1">
              <a:lnSpc>
                <a:spcPct val="80000"/>
              </a:lnSpc>
            </a:pPr>
            <a:r>
              <a:rPr lang="ro-RO" sz="1200" smtClean="0">
                <a:latin typeface="Bookman Old Style" pitchFamily="18" charset="0"/>
              </a:rPr>
              <a:t>- Create condiţii optime pentru  educaţia copiilor de vîrstă preşcolară, inclusiv a celor cu nevoi speciale </a:t>
            </a:r>
            <a:endParaRPr lang="ru-RU" sz="12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sz="1200" smtClean="0">
                <a:latin typeface="Bookman Old Style" pitchFamily="18" charset="0"/>
              </a:rPr>
              <a:t>- Instituţia preşcolară renovată a devenit o grădiniţă model pentru Republica Moldova de educaţie incluzivă de la cea mai fragedă vîrstă </a:t>
            </a:r>
            <a:endParaRPr lang="ru-RU" sz="12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sz="1200" smtClean="0">
                <a:latin typeface="Bookman Old Style" pitchFamily="18" charset="0"/>
              </a:rPr>
              <a:t>- Oferite şanse egale tuturor copiilor mici pentru a frecventa grădiniţa de copii </a:t>
            </a:r>
            <a:endParaRPr lang="ro-RO" sz="1200" smtClean="0"/>
          </a:p>
          <a:p>
            <a:pPr eaLnBrk="1" hangingPunct="1">
              <a:lnSpc>
                <a:spcPct val="80000"/>
              </a:lnSpc>
            </a:pPr>
            <a:endParaRPr lang="ro-RO" sz="300" smtClean="0"/>
          </a:p>
          <a:p>
            <a:pPr eaLnBrk="1" hangingPunct="1">
              <a:lnSpc>
                <a:spcPct val="80000"/>
              </a:lnSpc>
            </a:pPr>
            <a:endParaRPr lang="ru-RU" sz="300" smtClean="0"/>
          </a:p>
        </p:txBody>
      </p:sp>
      <p:pic>
        <p:nvPicPr>
          <p:cNvPr id="24579" name="Picture 4" descr="C:\Users\Primaria Ungheni\Desktop\primaria foto\guguta\DSC_0019 - ____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429125"/>
            <a:ext cx="36528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:\Users\Primaria Ungheni\Desktop\Poze Colectoare Solare\IMG_01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429125"/>
            <a:ext cx="3643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848600" cy="1435100"/>
          </a:xfrm>
        </p:spPr>
        <p:txBody>
          <a:bodyPr/>
          <a:lstStyle/>
          <a:p>
            <a:pPr algn="ctr" eaLnBrk="1" hangingPunct="1"/>
            <a:r>
              <a:rPr lang="ro-RO" smtClean="0"/>
              <a:t>PROIECT </a:t>
            </a:r>
            <a:br>
              <a:rPr lang="ro-RO" smtClean="0"/>
            </a:br>
            <a:r>
              <a:rPr lang="ro-RO" u="sng" smtClean="0">
                <a:solidFill>
                  <a:srgbClr val="0000FF"/>
                </a:solidFill>
              </a:rPr>
              <a:t>”</a:t>
            </a:r>
            <a:r>
              <a:rPr lang="ro-RO" i="1" u="sng" smtClean="0">
                <a:solidFill>
                  <a:srgbClr val="0000FF"/>
                </a:solidFill>
              </a:rPr>
              <a:t> Curtea interioară a blocurilor de locuinţe – loc de odihnă şi agrement</a:t>
            </a:r>
            <a:r>
              <a:rPr lang="ro-RO" u="sng" smtClean="0">
                <a:solidFill>
                  <a:srgbClr val="0000FF"/>
                </a:solidFill>
              </a:rPr>
              <a:t>”//</a:t>
            </a:r>
            <a:br>
              <a:rPr lang="ro-RO" u="sng" smtClean="0">
                <a:solidFill>
                  <a:srgbClr val="0000FF"/>
                </a:solidFill>
              </a:rPr>
            </a:br>
            <a:r>
              <a:rPr lang="ro-RO" smtClean="0"/>
              <a:t> AO Centrul Regional de Dezvoltare Durabilă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8400" y="1700213"/>
            <a:ext cx="5040313" cy="44656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o-RO" sz="6400" b="1" u="sng" dirty="0" smtClean="0"/>
              <a:t> FINANȚATOR</a:t>
            </a:r>
            <a:r>
              <a:rPr lang="ro-RO" sz="6400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6400" dirty="0" smtClean="0"/>
              <a:t>Fundația Est-Europeană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o-RO" sz="6400" dirty="0" smtClean="0"/>
              <a:t> </a:t>
            </a:r>
            <a:r>
              <a:rPr lang="ro-RO" sz="6400" b="1" u="sng" dirty="0" smtClean="0"/>
              <a:t>PARTENERI</a:t>
            </a:r>
            <a:r>
              <a:rPr lang="ro-RO" sz="6400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6400" dirty="0" smtClean="0"/>
              <a:t>Primăria or. Ungheni, ÎM Servicii Comunale Ungheni, SRL BNV, Drumuntex SRL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o-RO" sz="6400" dirty="0" smtClean="0"/>
              <a:t>  </a:t>
            </a:r>
            <a:r>
              <a:rPr lang="ro-RO" sz="6400" b="1" u="sng" dirty="0" smtClean="0"/>
              <a:t>REZULTATE</a:t>
            </a:r>
            <a:r>
              <a:rPr lang="ro-RO" sz="6400" dirty="0" smtClean="0"/>
              <a:t>: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6400" dirty="0" smtClean="0"/>
              <a:t>-  Înlăturat aspectul neîngrijit şi neunitar al curţii celor mai mari 4 blocuri de locuinţe din cartierul Centru al oraşului Ungheni</a:t>
            </a: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6400" dirty="0" smtClean="0"/>
              <a:t>- Îmbunătăţită/ crescută calitatea condiţiilor de odihnă şi agrement pentru copii substanţial </a:t>
            </a: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6400" dirty="0" smtClean="0"/>
              <a:t>- Peste 1000 persoane din or. Ungheni au acces la condiţii îmbunătăţite de sport, odihnă/ agrement şi aspect îngrijit al curţii blocurilor de locuit</a:t>
            </a: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6400" dirty="0" smtClean="0"/>
              <a:t>- Gradul de confort al populaţiei îmbunătăţit/ crescut </a:t>
            </a: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5603" name="Picture 2" descr="D:\USAID_Suport APL\Curtea interioa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73238"/>
            <a:ext cx="295275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D:\USAID_Suport APL\Curtea interioar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933825"/>
            <a:ext cx="29527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924800" cy="15478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000" b="1" dirty="0" smtClean="0">
                <a:latin typeface="+mn-lt"/>
              </a:rPr>
              <a:t>Proiect </a:t>
            </a:r>
            <a:r>
              <a:rPr lang="ro-RO" sz="2000" dirty="0" smtClean="0">
                <a:solidFill>
                  <a:srgbClr val="3C773C"/>
                </a:solidFill>
                <a:latin typeface="+mn-lt"/>
              </a:rPr>
              <a:t/>
            </a:r>
            <a:br>
              <a:rPr lang="ro-RO" sz="2000" dirty="0" smtClean="0">
                <a:solidFill>
                  <a:srgbClr val="3C773C"/>
                </a:solidFill>
                <a:latin typeface="+mn-lt"/>
              </a:rPr>
            </a:br>
            <a:r>
              <a:rPr lang="ro-RO" sz="2000" b="1" i="1" u="sng" dirty="0" smtClean="0">
                <a:solidFill>
                  <a:srgbClr val="0000FF"/>
                </a:solidFill>
                <a:latin typeface="+mn-lt"/>
              </a:rPr>
              <a:t>”</a:t>
            </a:r>
            <a:r>
              <a:rPr lang="it-IT" sz="2000" b="1" i="1" u="sng" dirty="0" smtClean="0">
                <a:solidFill>
                  <a:srgbClr val="0000FF"/>
                </a:solidFill>
              </a:rPr>
              <a:t> Modernizarea și renovarea trotuarelor și parcărilor în orașul Ungheni</a:t>
            </a:r>
            <a:r>
              <a:rPr lang="ro-RO" sz="2000" b="1" i="1" u="sng" dirty="0" smtClean="0">
                <a:solidFill>
                  <a:srgbClr val="0000FF"/>
                </a:solidFill>
                <a:latin typeface="+mn-lt"/>
              </a:rPr>
              <a:t>”//</a:t>
            </a:r>
            <a:br>
              <a:rPr lang="ro-RO" sz="2000" b="1" i="1" u="sng" dirty="0" smtClean="0">
                <a:solidFill>
                  <a:srgbClr val="0000FF"/>
                </a:solidFill>
                <a:latin typeface="+mn-lt"/>
              </a:rPr>
            </a:br>
            <a:r>
              <a:rPr lang="ro-RO" sz="2000" dirty="0" smtClean="0"/>
              <a:t> </a:t>
            </a:r>
            <a:r>
              <a:rPr lang="ro-RO" sz="2000" b="1" dirty="0" smtClean="0"/>
              <a:t>Primăria orașului Ungheni</a:t>
            </a:r>
            <a:endParaRPr lang="ru-RU" sz="2000" b="1" u="sng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650" name="Текст 3"/>
          <p:cNvSpPr>
            <a:spLocks noGrp="1"/>
          </p:cNvSpPr>
          <p:nvPr>
            <p:ph idx="4294967295"/>
          </p:nvPr>
        </p:nvSpPr>
        <p:spPr>
          <a:xfrm>
            <a:off x="4308475" y="1484313"/>
            <a:ext cx="4835525" cy="4997450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200" b="1" u="sng" smtClean="0"/>
              <a:t> </a:t>
            </a:r>
            <a:r>
              <a:rPr lang="ro-RO" sz="1400" b="1" u="sng" smtClean="0"/>
              <a:t>FINANȚATOR</a:t>
            </a:r>
            <a:r>
              <a:rPr lang="ro-RO" sz="140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ro-RO" sz="1400" smtClean="0"/>
              <a:t> </a:t>
            </a:r>
            <a:r>
              <a:rPr lang="en-US" sz="1600" smtClean="0"/>
              <a:t>Prim</a:t>
            </a:r>
            <a:r>
              <a:rPr lang="ro-RO" sz="1600" smtClean="0"/>
              <a:t>ăria Ungheni( 2012-2013); </a:t>
            </a:r>
            <a:r>
              <a:rPr lang="ro-RO" sz="1400" smtClean="0"/>
              <a:t>FISM</a:t>
            </a:r>
            <a:endParaRPr lang="ro-RO" sz="1600" smtClean="0"/>
          </a:p>
          <a:p>
            <a:pPr eaLnBrk="1" hangingPunct="1">
              <a:buFont typeface="Arial" charset="0"/>
              <a:buNone/>
            </a:pPr>
            <a:endParaRPr lang="ro-RO" sz="1400" smtClean="0"/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o-RO" sz="1400" smtClean="0"/>
              <a:t> </a:t>
            </a:r>
            <a:r>
              <a:rPr lang="ro-RO" sz="1400" b="1" u="sng" smtClean="0"/>
              <a:t>PARTENERI</a:t>
            </a:r>
            <a:r>
              <a:rPr lang="ro-RO" sz="140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ro-RO" sz="1400" smtClean="0"/>
              <a:t> ÎM Servicii Comunale  Ungheni 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400" smtClean="0"/>
              <a:t>  </a:t>
            </a:r>
            <a:r>
              <a:rPr lang="ro-RO" sz="1400" b="1" u="sng" smtClean="0"/>
              <a:t>REZULTATE</a:t>
            </a:r>
            <a:r>
              <a:rPr lang="ro-RO" sz="1400" smtClean="0"/>
              <a:t>:  </a:t>
            </a:r>
          </a:p>
          <a:p>
            <a:pPr eaLnBrk="1" hangingPunct="1"/>
            <a:r>
              <a:rPr lang="ro-RO" sz="1400" smtClean="0"/>
              <a:t>21 500 de</a:t>
            </a:r>
            <a:r>
              <a:rPr lang="ro-RO" sz="1400" b="1" smtClean="0"/>
              <a:t> c</a:t>
            </a:r>
            <a:r>
              <a:rPr lang="ro-RO" sz="1400" smtClean="0"/>
              <a:t>etăţeni informaţi despre importanţa participării în viaţa publică şi păstrării bunurilor publice  şi 9 700 implicaţi în activităţi de amenajare a gazoanelor  din oraş</a:t>
            </a:r>
            <a:endParaRPr lang="ru-RU" sz="1400" smtClean="0"/>
          </a:p>
          <a:p>
            <a:pPr eaLnBrk="1" hangingPunct="1"/>
            <a:r>
              <a:rPr lang="ro-RO" sz="1400" smtClean="0"/>
              <a:t>Modernizate şi reabilitate 9890 m</a:t>
            </a:r>
            <a:r>
              <a:rPr lang="ro-RO" sz="1400" baseline="30000" smtClean="0"/>
              <a:t>2 </a:t>
            </a:r>
            <a:r>
              <a:rPr lang="ro-RO" sz="1400" smtClean="0"/>
              <a:t>de trotuare de pe 8 străzi principale ale oraşului Ungheni, condiţii bune de mobilitate pietonală şi aspect  estetic plăcut pentru locuitori şi vizitatori</a:t>
            </a:r>
            <a:endParaRPr lang="ru-RU" sz="1400" smtClean="0"/>
          </a:p>
          <a:p>
            <a:pPr eaLnBrk="1" hangingPunct="1"/>
            <a:r>
              <a:rPr lang="ro-RO" sz="1400" smtClean="0"/>
              <a:t>Create şi amenajate 1840 m</a:t>
            </a:r>
            <a:r>
              <a:rPr lang="ro-RO" sz="1400" baseline="30000" smtClean="0"/>
              <a:t>2 </a:t>
            </a:r>
            <a:r>
              <a:rPr lang="ro-RO" sz="1400" smtClean="0"/>
              <a:t>în 2  parcări auto publice, în cartierele Centru şi Tineretului ale oraşului Ungheni, circulaţie rutieră îmbunătăţită, condiţii bune pentru conducătorii auto şi pietoni</a:t>
            </a:r>
            <a:endParaRPr lang="ru-RU" sz="1400" smtClean="0"/>
          </a:p>
          <a:p>
            <a:pPr eaLnBrk="1" hangingPunct="1"/>
            <a:r>
              <a:rPr lang="ro-RO" sz="1400" smtClean="0"/>
              <a:t>Amenajate  3572</a:t>
            </a:r>
            <a:r>
              <a:rPr lang="ro-RO" sz="1400" u="sng" smtClean="0"/>
              <a:t> </a:t>
            </a:r>
            <a:r>
              <a:rPr lang="ro-RO" sz="1400" smtClean="0"/>
              <a:t>m</a:t>
            </a:r>
            <a:r>
              <a:rPr lang="ro-RO" sz="1400" baseline="30000" smtClean="0"/>
              <a:t>2</a:t>
            </a:r>
            <a:r>
              <a:rPr lang="ro-RO" sz="1400" smtClean="0"/>
              <a:t> de gazoane aferente trotuarelor de pe 8 străzi principale ale oraşului Ungheni, spaţii verzi din împrejurimi nedeteriorare, aspectul estetic îmbunătăţit şi mediul înconjurător protejat</a:t>
            </a:r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27651" name="Picture 2" descr="D:\USAID_Suport APL\trotuare\Lucrari de reabilitare si modernizare a trotuarelor, str. Mihai Eminescu in perimetrul strazilor Decebal-Hasdeu.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84313"/>
            <a:ext cx="38893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D:\USAID_Suport APL\trotuare\Lucrari de reabilitare si modernizare a trotuarelor, str. Mihai Eminescu .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76700"/>
            <a:ext cx="38893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924800" cy="15478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000" b="1" dirty="0" smtClean="0">
                <a:latin typeface="+mn-lt"/>
              </a:rPr>
              <a:t>Proiect </a:t>
            </a:r>
            <a:r>
              <a:rPr lang="ro-RO" sz="2000" dirty="0" smtClean="0">
                <a:solidFill>
                  <a:srgbClr val="3C773C"/>
                </a:solidFill>
                <a:latin typeface="+mn-lt"/>
              </a:rPr>
              <a:t/>
            </a:r>
            <a:br>
              <a:rPr lang="ro-RO" sz="2000" dirty="0" smtClean="0">
                <a:solidFill>
                  <a:srgbClr val="3C773C"/>
                </a:solidFill>
                <a:latin typeface="+mn-lt"/>
              </a:rPr>
            </a:br>
            <a:r>
              <a:rPr lang="ro-RO" sz="2000" b="1" i="1" u="sng" dirty="0" smtClean="0">
                <a:solidFill>
                  <a:srgbClr val="0000FF"/>
                </a:solidFill>
                <a:latin typeface="+mn-lt"/>
              </a:rPr>
              <a:t>”</a:t>
            </a:r>
            <a:r>
              <a:rPr lang="it-IT" sz="2000" b="1" i="1" u="sng" dirty="0" smtClean="0">
                <a:solidFill>
                  <a:srgbClr val="0000FF"/>
                </a:solidFill>
              </a:rPr>
              <a:t> </a:t>
            </a:r>
            <a:r>
              <a:rPr lang="ro-RO" sz="2000" b="1" i="1" u="sng" dirty="0" smtClean="0">
                <a:solidFill>
                  <a:srgbClr val="0000FF"/>
                </a:solidFill>
              </a:rPr>
              <a:t>Reparația unor porțiuni de strazi în or. Ungheni</a:t>
            </a:r>
            <a:r>
              <a:rPr lang="ro-RO" sz="2000" b="1" i="1" u="sng" dirty="0" smtClean="0">
                <a:solidFill>
                  <a:srgbClr val="0000FF"/>
                </a:solidFill>
                <a:latin typeface="+mn-lt"/>
              </a:rPr>
              <a:t>”//</a:t>
            </a:r>
            <a:br>
              <a:rPr lang="ro-RO" sz="2000" b="1" i="1" u="sng" dirty="0" smtClean="0">
                <a:solidFill>
                  <a:srgbClr val="0000FF"/>
                </a:solidFill>
                <a:latin typeface="+mn-lt"/>
              </a:rPr>
            </a:br>
            <a:r>
              <a:rPr lang="ro-RO" sz="2000" dirty="0" smtClean="0"/>
              <a:t> </a:t>
            </a:r>
            <a:r>
              <a:rPr lang="ro-RO" sz="2000" b="1" dirty="0" smtClean="0"/>
              <a:t>Primăria orașului Ungheni</a:t>
            </a:r>
            <a:endParaRPr lang="ru-RU" sz="2000" b="1" u="sng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674" name="Текст 3"/>
          <p:cNvSpPr>
            <a:spLocks noGrp="1"/>
          </p:cNvSpPr>
          <p:nvPr>
            <p:ph idx="4294967295"/>
          </p:nvPr>
        </p:nvSpPr>
        <p:spPr>
          <a:xfrm>
            <a:off x="4308475" y="1484313"/>
            <a:ext cx="4835525" cy="4997450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200" b="1" u="sng" smtClean="0"/>
              <a:t> </a:t>
            </a:r>
            <a:r>
              <a:rPr lang="ro-RO" sz="1400" b="1" u="sng" smtClean="0"/>
              <a:t>FINANȚATOR</a:t>
            </a:r>
            <a:r>
              <a:rPr lang="ro-RO" sz="140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/>
              <a:t>Prim</a:t>
            </a:r>
            <a:r>
              <a:rPr lang="ro-RO" sz="1600" smtClean="0"/>
              <a:t>ăria Ungheni</a:t>
            </a:r>
            <a:r>
              <a:rPr lang="ro-RO" sz="1400" smtClean="0"/>
              <a:t> </a:t>
            </a:r>
            <a:r>
              <a:rPr lang="ro-RO" sz="1600" smtClean="0"/>
              <a:t>( 2012-2013</a:t>
            </a:r>
            <a:r>
              <a:rPr lang="ro-RO" sz="1400" smtClean="0"/>
              <a:t> )</a:t>
            </a:r>
          </a:p>
          <a:p>
            <a:pPr eaLnBrk="1" hangingPunct="1">
              <a:buFont typeface="Arial" charset="0"/>
              <a:buNone/>
            </a:pPr>
            <a:r>
              <a:rPr lang="ro-RO" sz="1400" smtClean="0"/>
              <a:t>FISM</a:t>
            </a:r>
          </a:p>
          <a:p>
            <a:pPr eaLnBrk="1" hangingPunct="1">
              <a:buFont typeface="Arial" charset="0"/>
              <a:buNone/>
            </a:pPr>
            <a:endParaRPr lang="ro-RO" sz="1400" smtClean="0"/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o-RO" sz="1400" smtClean="0"/>
              <a:t> </a:t>
            </a:r>
            <a:r>
              <a:rPr lang="ro-RO" sz="1400" b="1" u="sng" smtClean="0"/>
              <a:t>PARTENERI</a:t>
            </a:r>
            <a:r>
              <a:rPr lang="ro-RO" sz="140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ro-RO" sz="1400" smtClean="0"/>
              <a:t> ÎM Servicii Comunale  Ungheni </a:t>
            </a:r>
          </a:p>
          <a:p>
            <a:pPr eaLnBrk="1" hangingPunct="1">
              <a:buFont typeface="Arial" charset="0"/>
              <a:buNone/>
            </a:pPr>
            <a:endParaRPr lang="ro-RO" sz="14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400" smtClean="0"/>
              <a:t>  </a:t>
            </a:r>
            <a:r>
              <a:rPr lang="ro-RO" sz="1400" b="1" u="sng" smtClean="0"/>
              <a:t>REZULTATE</a:t>
            </a:r>
            <a:r>
              <a:rPr lang="ro-RO" sz="1400" smtClean="0"/>
              <a:t>:  </a:t>
            </a:r>
          </a:p>
          <a:p>
            <a:pPr eaLnBrk="1" hangingPunct="1"/>
            <a:r>
              <a:rPr lang="ro-RO" sz="1400" smtClean="0"/>
              <a:t>19 986 de cetăţeni informaţi despre importanţa participării în viaţa publică şi păstrării bunurilor publice  şi 5320 implicaţi în activităţi de supraveghere  şi  păstrare a bunurilor publice /străzilor renovate.</a:t>
            </a:r>
            <a:endParaRPr lang="ru-RU" sz="1400" smtClean="0"/>
          </a:p>
          <a:p>
            <a:pPr eaLnBrk="1" hangingPunct="1"/>
            <a:r>
              <a:rPr lang="en-US" sz="1400" smtClean="0"/>
              <a:t>Mediatizate activităţile subproiectului: publicare 1 comunicat de presă, 2 articole de presă şi 3 reportaje TV despre activităţile proiectului</a:t>
            </a:r>
            <a:r>
              <a:rPr lang="en-US" sz="1400" i="1" smtClean="0"/>
              <a:t>.</a:t>
            </a:r>
            <a:endParaRPr lang="ru-RU" sz="1400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8675" name="Picture 2" descr="D:\USAID_Suport APL\reparatia strazi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268413"/>
            <a:ext cx="31305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D:\USAID_Suport APL\reparatia strazilo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573463"/>
            <a:ext cx="316706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EFICIENȚĂ ENERGETICĂ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924800" cy="1547813"/>
          </a:xfrm>
        </p:spPr>
        <p:txBody>
          <a:bodyPr>
            <a:noAutofit/>
          </a:bodyPr>
          <a:lstStyle/>
          <a:p>
            <a:pPr eaLnBrk="1" hangingPunct="1"/>
            <a:r>
              <a:rPr lang="ro-RO" sz="2000" b="1" smtClean="0"/>
              <a:t>Proiect </a:t>
            </a:r>
            <a:r>
              <a:rPr lang="ro-RO" sz="2000" smtClean="0">
                <a:solidFill>
                  <a:srgbClr val="3C773C"/>
                </a:solidFill>
              </a:rPr>
              <a:t/>
            </a:r>
            <a:br>
              <a:rPr lang="ro-RO" sz="2000" smtClean="0">
                <a:solidFill>
                  <a:srgbClr val="3C773C"/>
                </a:solidFill>
              </a:rPr>
            </a:br>
            <a:r>
              <a:rPr lang="ro-RO" sz="2000" b="1" smtClean="0">
                <a:solidFill>
                  <a:srgbClr val="0000FF"/>
                </a:solidFill>
              </a:rPr>
              <a:t>”</a:t>
            </a:r>
            <a:r>
              <a:rPr lang="ro-RO" sz="2000" b="1" i="1" u="sng" smtClean="0">
                <a:solidFill>
                  <a:srgbClr val="0000FF"/>
                </a:solidFill>
              </a:rPr>
              <a:t>Condiţii mai bune pentru copii și bătrîni prin utilizarea energiei renovabile la grădiniţele Guguţă şi Tereza Sobolevschi, Centrul de Reabilitare și Integrare</a:t>
            </a:r>
            <a:r>
              <a:rPr lang="ro-RO" sz="2000" b="1" u="sng" smtClean="0">
                <a:solidFill>
                  <a:srgbClr val="0000FF"/>
                </a:solidFill>
              </a:rPr>
              <a:t> </a:t>
            </a:r>
            <a:r>
              <a:rPr lang="ro-RO" sz="2000" b="1" i="1" u="sng" smtClean="0">
                <a:solidFill>
                  <a:srgbClr val="0000FF"/>
                </a:solidFill>
              </a:rPr>
              <a:t>Socială a Bătrînilor”//</a:t>
            </a:r>
            <a:br>
              <a:rPr lang="ro-RO" sz="2000" b="1" i="1" u="sng" smtClean="0">
                <a:solidFill>
                  <a:srgbClr val="0000FF"/>
                </a:solidFill>
              </a:rPr>
            </a:br>
            <a:r>
              <a:rPr lang="ro-RO" sz="2000" smtClean="0"/>
              <a:t> </a:t>
            </a:r>
            <a:r>
              <a:rPr lang="ro-RO" sz="2000" b="1" smtClean="0"/>
              <a:t>Primăria orașului Ungheni (2011)</a:t>
            </a:r>
            <a:endParaRPr lang="ru-RU" sz="2000" b="1" u="sng" smtClean="0">
              <a:solidFill>
                <a:srgbClr val="0000FF"/>
              </a:solidFill>
            </a:endParaRPr>
          </a:p>
        </p:txBody>
      </p:sp>
      <p:pic>
        <p:nvPicPr>
          <p:cNvPr id="30722" name="Picture 4" descr="C:\Users\Primaria Ungheni\Desktop\Poze Colectoare Solare\IMG_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149725"/>
            <a:ext cx="250031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C:\Users\Primaria Ungheni\Desktop\Poze Colectoare Solare\IMG_0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4143375"/>
            <a:ext cx="24653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C:\Users\Primaria Ungheni\Desktop\Poze Colectoare Solare\IMG_0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4143375"/>
            <a:ext cx="24653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asetăText 6"/>
          <p:cNvSpPr txBox="1">
            <a:spLocks noChangeArrowheads="1"/>
          </p:cNvSpPr>
          <p:nvPr/>
        </p:nvSpPr>
        <p:spPr bwMode="auto">
          <a:xfrm>
            <a:off x="468313" y="5949950"/>
            <a:ext cx="83518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>
                <a:latin typeface="Calibri" pitchFamily="34" charset="0"/>
              </a:rPr>
              <a:t>        </a:t>
            </a:r>
            <a:r>
              <a:rPr lang="en-US" sz="1400">
                <a:latin typeface="Calibri" pitchFamily="34" charset="0"/>
              </a:rPr>
              <a:t>Gr</a:t>
            </a:r>
            <a:r>
              <a:rPr lang="ro-RO" sz="1400">
                <a:latin typeface="Calibri" pitchFamily="34" charset="0"/>
              </a:rPr>
              <a:t>ădiniţa Guguţă                             Centrul Bătrîni                                                 Grădiniţa Tereza Sobolevschi</a:t>
            </a:r>
          </a:p>
        </p:txBody>
      </p:sp>
      <p:sp>
        <p:nvSpPr>
          <p:cNvPr id="9" name="Текст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0447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Blip>
                <a:blip r:embed="rId5"/>
              </a:buBlip>
            </a:pPr>
            <a:r>
              <a:rPr lang="ro-RO" sz="1200" b="1" u="sng" smtClean="0"/>
              <a:t> </a:t>
            </a:r>
            <a:r>
              <a:rPr lang="ro-RO" sz="1400" b="1" u="sng" smtClean="0"/>
              <a:t>FINANȚATOR</a:t>
            </a:r>
            <a:r>
              <a:rPr lang="ro-RO" sz="1400" smtClean="0"/>
              <a:t>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RO" sz="1400" smtClean="0"/>
              <a:t> </a:t>
            </a:r>
            <a:r>
              <a:rPr lang="en-US" sz="1600" smtClean="0"/>
              <a:t>Prim</a:t>
            </a:r>
            <a:r>
              <a:rPr lang="ro-RO" sz="1600" smtClean="0"/>
              <a:t>ăria Ungheni</a:t>
            </a:r>
            <a:r>
              <a:rPr lang="ro-RO" sz="140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RO" sz="1400" smtClean="0"/>
              <a:t>  FISM</a:t>
            </a: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6"/>
              </a:buBlip>
            </a:pPr>
            <a:r>
              <a:rPr lang="ro-RO" sz="1400" smtClean="0"/>
              <a:t> </a:t>
            </a:r>
            <a:r>
              <a:rPr lang="ro-RO" sz="1400" b="1" u="sng" smtClean="0"/>
              <a:t>PARTENERI</a:t>
            </a:r>
            <a:r>
              <a:rPr lang="ro-RO" sz="1400" smtClean="0"/>
              <a:t>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o-RO" sz="1400" smtClean="0"/>
              <a:t>          Grădinița Guguță, Grădinița Tereza Sobolevschi, Centrul de Reabilitare și Integrare Socială a Bătrînilor</a:t>
            </a: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5"/>
              </a:buBlip>
            </a:pPr>
            <a:r>
              <a:rPr lang="ro-RO" sz="1400" smtClean="0"/>
              <a:t>  </a:t>
            </a:r>
            <a:r>
              <a:rPr lang="ro-RO" sz="1400" b="1" u="sng" smtClean="0"/>
              <a:t>REZULTATE</a:t>
            </a:r>
            <a:r>
              <a:rPr lang="ro-RO" sz="1400" smtClean="0"/>
              <a:t>: 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Redus substanţial costul încălzirii apei menajere</a:t>
            </a:r>
            <a:endParaRPr lang="ru-RU" sz="1400" smtClean="0"/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Îmbunătățite condiţiile igienice în 2 grădiniţe și Centrul de Reabilitare și Integrare Socială a Bătrînilor din orașul Ungheni</a:t>
            </a:r>
            <a:endParaRPr lang="ru-RU" sz="14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RO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BUNA GUVERNARE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848600" cy="1435100"/>
          </a:xfrm>
        </p:spPr>
        <p:txBody>
          <a:bodyPr/>
          <a:lstStyle/>
          <a:p>
            <a:pPr algn="ctr" eaLnBrk="1" hangingPunct="1"/>
            <a:r>
              <a:rPr lang="ro-RO" smtClean="0"/>
              <a:t>PROIECT </a:t>
            </a:r>
            <a:br>
              <a:rPr lang="ro-RO" smtClean="0"/>
            </a:br>
            <a:r>
              <a:rPr lang="ro-RO" u="sng" smtClean="0">
                <a:solidFill>
                  <a:srgbClr val="0000FF"/>
                </a:solidFill>
              </a:rPr>
              <a:t>”</a:t>
            </a:r>
            <a:r>
              <a:rPr lang="ro-RO" i="1" u="sng" smtClean="0">
                <a:solidFill>
                  <a:srgbClr val="0000FF"/>
                </a:solidFill>
              </a:rPr>
              <a:t> Bugetarea in baza de performanta: un instrument de eficientizare a activitatii administratiilor publice locale/ </a:t>
            </a:r>
            <a:r>
              <a:rPr lang="ro-RO" u="sng" smtClean="0">
                <a:solidFill>
                  <a:srgbClr val="0000FF"/>
                </a:solidFill>
              </a:rPr>
              <a:t>Proiect </a:t>
            </a:r>
            <a:r>
              <a:rPr lang="ro-RO" i="1" u="sng" smtClean="0">
                <a:solidFill>
                  <a:srgbClr val="0000FF"/>
                </a:solidFill>
              </a:rPr>
              <a:t>Amenajarea scuarului din Cartierul Centru al or. Ungheni</a:t>
            </a:r>
            <a:r>
              <a:rPr lang="ro-RO" u="sng" smtClean="0">
                <a:solidFill>
                  <a:srgbClr val="0000FF"/>
                </a:solidFill>
              </a:rPr>
              <a:t>” //</a:t>
            </a:r>
            <a:br>
              <a:rPr lang="ro-RO" u="sng" smtClean="0">
                <a:solidFill>
                  <a:srgbClr val="0000FF"/>
                </a:solidFill>
              </a:rPr>
            </a:br>
            <a:r>
              <a:rPr lang="ro-RO" smtClean="0"/>
              <a:t>Primăria or. Ungheni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1500" y="1628775"/>
            <a:ext cx="3368675" cy="46910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o-RO" sz="1600" b="1" u="sng" dirty="0" smtClean="0"/>
              <a:t> FINANȚATOR</a:t>
            </a:r>
            <a:r>
              <a:rPr lang="ro-RO" sz="1600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1600" dirty="0" smtClean="0"/>
              <a:t>PNUD (2009-2010)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o-RO" sz="1600" dirty="0" smtClean="0"/>
              <a:t> </a:t>
            </a:r>
            <a:r>
              <a:rPr lang="ro-RO" sz="1600" b="1" u="sng" dirty="0" smtClean="0"/>
              <a:t>PARTENERI</a:t>
            </a:r>
            <a:r>
              <a:rPr lang="ro-RO" sz="1600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1600" dirty="0" smtClean="0"/>
              <a:t>CRDDLR</a:t>
            </a:r>
            <a:r>
              <a:rPr lang="ro-RO" sz="1600" b="1" dirty="0" smtClean="0"/>
              <a:t> 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o-RO" sz="1600" dirty="0" smtClean="0"/>
              <a:t>  </a:t>
            </a:r>
            <a:r>
              <a:rPr lang="ro-RO" sz="1600" b="1" u="sng" dirty="0" smtClean="0"/>
              <a:t>REZULTATE</a:t>
            </a:r>
            <a:r>
              <a:rPr lang="ro-RO" sz="1600" dirty="0" smtClean="0"/>
              <a:t>: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1600" b="1" dirty="0" smtClean="0">
                <a:solidFill>
                  <a:srgbClr val="FF0000"/>
                </a:solidFill>
              </a:rPr>
              <a:t>-</a:t>
            </a:r>
            <a:r>
              <a:rPr lang="ro-RO" sz="1600" dirty="0" smtClean="0"/>
              <a:t> Bugetul în bază de Performanţă elaborat      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1600" dirty="0" smtClean="0"/>
              <a:t>- Amenajarea adecvată şi modernă a unei suprafeţe importante din spaţiile verzi ale oraşului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1600" dirty="0" smtClean="0"/>
              <a:t>- Lichidarea aspectului neîngrijit şi insalubru al scuarului din Cartierul Centru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1600" dirty="0" smtClean="0"/>
              <a:t>- Creşterea calităţii condiţiilor de odihnă şi agrement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1600" dirty="0" smtClean="0"/>
              <a:t>- Creşterea gradului de confort al populaţiei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1600" dirty="0" smtClean="0"/>
              <a:t>- Stoparea fenomenului de degradare a spaţiilor verzi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1600" dirty="0" smtClean="0"/>
              <a:t>- Îmbunătăţirea calităţii factorilor de mediu şi a vieţii locuitorilor din Cartierul Centru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2771" name="Picture 4" descr="D:\USAID_Suport APL\Scuarul-„Grigore-Vieru”-1024x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5680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smtClean="0"/>
              <a:t>PROIECTE IMPLEMENTATE ÎN ORAȘUL UNGHENI</a:t>
            </a:r>
            <a:br>
              <a:rPr lang="ro-RO" sz="2800" b="1" smtClean="0"/>
            </a:br>
            <a:r>
              <a:rPr lang="ro-RO" sz="2400" b="1" smtClean="0"/>
              <a:t>PERIOADA 2007 - 2013</a:t>
            </a:r>
            <a:endParaRPr lang="ru-RU" sz="2400" b="1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  <a:buFont typeface="Arial" charset="0"/>
              <a:buBlip>
                <a:blip r:embed="rId2"/>
              </a:buBlip>
            </a:pPr>
            <a:r>
              <a:rPr lang="ro-RO" sz="2800" b="1" smtClean="0"/>
              <a:t>IMPLEMENTATE</a:t>
            </a:r>
            <a:r>
              <a:rPr lang="ro-RO" sz="2800" smtClean="0"/>
              <a:t> -</a:t>
            </a:r>
            <a:r>
              <a:rPr lang="ro-RO" sz="2800" smtClean="0">
                <a:solidFill>
                  <a:schemeClr val="bg1"/>
                </a:solidFill>
              </a:rPr>
              <a:t> </a:t>
            </a:r>
            <a:r>
              <a:rPr lang="ro-RO" sz="2800" b="1" smtClean="0">
                <a:solidFill>
                  <a:srgbClr val="FF0000"/>
                </a:solidFill>
              </a:rPr>
              <a:t>131 PROIECTE</a:t>
            </a:r>
          </a:p>
          <a:p>
            <a:pPr eaLnBrk="1" hangingPunct="1">
              <a:lnSpc>
                <a:spcPct val="180000"/>
              </a:lnSpc>
              <a:buFont typeface="Arial" charset="0"/>
              <a:buBlip>
                <a:blip r:embed="rId2"/>
              </a:buBlip>
            </a:pPr>
            <a:r>
              <a:rPr lang="ro-RO" sz="2800" smtClean="0">
                <a:solidFill>
                  <a:schemeClr val="bg1"/>
                </a:solidFill>
              </a:rPr>
              <a:t> </a:t>
            </a:r>
            <a:r>
              <a:rPr lang="ro-RO" sz="2800" b="1" smtClean="0"/>
              <a:t>BUGET TOTAL </a:t>
            </a:r>
            <a:r>
              <a:rPr lang="ro-RO" sz="2800" smtClean="0"/>
              <a:t>–</a:t>
            </a:r>
            <a:r>
              <a:rPr lang="ro-RO" sz="2800" smtClean="0">
                <a:solidFill>
                  <a:schemeClr val="bg1"/>
                </a:solidFill>
              </a:rPr>
              <a:t> </a:t>
            </a:r>
            <a:r>
              <a:rPr lang="ro-RO" sz="2800" b="1" smtClean="0">
                <a:solidFill>
                  <a:srgbClr val="FF0000"/>
                </a:solidFill>
              </a:rPr>
              <a:t>45 779 026 MDL</a:t>
            </a:r>
          </a:p>
          <a:p>
            <a:pPr eaLnBrk="1" hangingPunct="1">
              <a:lnSpc>
                <a:spcPct val="180000"/>
              </a:lnSpc>
              <a:buFont typeface="Arial" charset="0"/>
              <a:buBlip>
                <a:blip r:embed="rId2"/>
              </a:buBlip>
            </a:pPr>
            <a:r>
              <a:rPr lang="ro-RO" sz="2800" smtClean="0">
                <a:solidFill>
                  <a:schemeClr val="bg1"/>
                </a:solidFill>
              </a:rPr>
              <a:t> </a:t>
            </a:r>
            <a:r>
              <a:rPr lang="ro-RO" sz="2800" b="1" smtClean="0"/>
              <a:t>GRANT</a:t>
            </a:r>
            <a:r>
              <a:rPr lang="ro-RO" sz="2800" smtClean="0"/>
              <a:t> –</a:t>
            </a:r>
            <a:r>
              <a:rPr lang="ro-RO" sz="2800" smtClean="0">
                <a:solidFill>
                  <a:schemeClr val="bg1"/>
                </a:solidFill>
              </a:rPr>
              <a:t> </a:t>
            </a:r>
            <a:r>
              <a:rPr lang="ro-RO" sz="2800" b="1" smtClean="0">
                <a:solidFill>
                  <a:srgbClr val="FF0000"/>
                </a:solidFill>
              </a:rPr>
              <a:t>33 910 390 MDL</a:t>
            </a:r>
          </a:p>
          <a:p>
            <a:pPr eaLnBrk="1" hangingPunct="1">
              <a:lnSpc>
                <a:spcPct val="180000"/>
              </a:lnSpc>
              <a:buFont typeface="Arial" charset="0"/>
              <a:buBlip>
                <a:blip r:embed="rId2"/>
              </a:buBlip>
            </a:pPr>
            <a:r>
              <a:rPr lang="ro-RO" sz="2800" smtClean="0">
                <a:solidFill>
                  <a:schemeClr val="bg1"/>
                </a:solidFill>
              </a:rPr>
              <a:t> </a:t>
            </a:r>
            <a:r>
              <a:rPr lang="ro-RO" sz="2800" b="1" smtClean="0"/>
              <a:t>CONTRIBUȚIE</a:t>
            </a:r>
            <a:r>
              <a:rPr lang="ro-RO" sz="2800" smtClean="0"/>
              <a:t> -</a:t>
            </a:r>
            <a:r>
              <a:rPr lang="ro-RO" sz="2800" smtClean="0">
                <a:solidFill>
                  <a:schemeClr val="bg1"/>
                </a:solidFill>
              </a:rPr>
              <a:t>  </a:t>
            </a:r>
            <a:r>
              <a:rPr lang="ro-RO" sz="2800" b="1" smtClean="0">
                <a:solidFill>
                  <a:srgbClr val="FF0000"/>
                </a:solidFill>
              </a:rPr>
              <a:t>11 868 636</a:t>
            </a:r>
            <a:r>
              <a:rPr lang="ro-RO" sz="3600" b="1" smtClean="0">
                <a:solidFill>
                  <a:srgbClr val="FF0000"/>
                </a:solidFill>
              </a:rPr>
              <a:t> </a:t>
            </a:r>
            <a:r>
              <a:rPr lang="ro-RO" sz="2800" b="1" smtClean="0">
                <a:solidFill>
                  <a:srgbClr val="FF0000"/>
                </a:solidFill>
              </a:rPr>
              <a:t>MDL</a:t>
            </a:r>
            <a:endParaRPr lang="ru-RU" sz="2800" b="1" smtClean="0">
              <a:solidFill>
                <a:srgbClr val="FF0000"/>
              </a:solidFill>
            </a:endParaRPr>
          </a:p>
          <a:p>
            <a:endParaRPr lang="ru-RU" sz="2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EDUCAȚIE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1435100"/>
          </a:xfrm>
        </p:spPr>
        <p:txBody>
          <a:bodyPr/>
          <a:lstStyle/>
          <a:p>
            <a:pPr algn="ctr" eaLnBrk="1" hangingPunct="1"/>
            <a:r>
              <a:rPr lang="ro-RO" sz="3200" smtClean="0"/>
              <a:t>Proiect </a:t>
            </a:r>
            <a:br>
              <a:rPr lang="ro-RO" sz="3200" smtClean="0"/>
            </a:br>
            <a:r>
              <a:rPr lang="ro-RO" sz="3200" u="sng" smtClean="0">
                <a:solidFill>
                  <a:srgbClr val="0000FF"/>
                </a:solidFill>
              </a:rPr>
              <a:t>”Fondul pentru Tineri Ungheni” //</a:t>
            </a:r>
            <a:br>
              <a:rPr lang="ro-RO" sz="3200" u="sng" smtClean="0">
                <a:solidFill>
                  <a:srgbClr val="0000FF"/>
                </a:solidFill>
              </a:rPr>
            </a:br>
            <a:r>
              <a:rPr lang="ro-RO" sz="3200" u="sng" smtClean="0"/>
              <a:t>Fundația Comunitară Ungheni</a:t>
            </a:r>
            <a:endParaRPr lang="ru-RU" sz="32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3008313" cy="4691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o-RO" sz="1500" b="1" u="sng" smtClean="0"/>
              <a:t> FINANȚATOR</a:t>
            </a:r>
            <a:r>
              <a:rPr lang="ro-RO" sz="1500" smtClean="0"/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ro-RO" sz="1500" smtClean="0"/>
              <a:t>Fundația Est – Europeană ( 2010-2013)</a:t>
            </a:r>
          </a:p>
          <a:p>
            <a:pPr eaLnBrk="1" hangingPunct="1">
              <a:lnSpc>
                <a:spcPct val="80000"/>
              </a:lnSpc>
            </a:pPr>
            <a:endParaRPr lang="ro-RO" sz="1500" smtClean="0"/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o-RO" sz="1500" smtClean="0"/>
              <a:t> </a:t>
            </a:r>
            <a:r>
              <a:rPr lang="ro-RO" sz="1500" b="1" u="sng" smtClean="0"/>
              <a:t>PARTENERI</a:t>
            </a:r>
            <a:r>
              <a:rPr lang="ro-RO" sz="1500" smtClean="0"/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ro-RO" sz="1500" smtClean="0"/>
              <a:t>Primăria oraşului Ungheni, Consiliul Raional Ungheni, Alianța ONG-urilor Active pentru Dezvoltare Durabilă ”AL 21”, AO CRDD, agenți economici din orașul și raionul Ungheni, ziarele ”Expresul” și ”Unghiul”, televiziunile ”EuroNova” și ”VTV” </a:t>
            </a:r>
          </a:p>
          <a:p>
            <a:pPr eaLnBrk="1" hangingPunct="1">
              <a:lnSpc>
                <a:spcPct val="80000"/>
              </a:lnSpc>
            </a:pPr>
            <a:endParaRPr lang="ro-RO" sz="1500" smtClean="0"/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o-RO" sz="1500" smtClean="0"/>
              <a:t>  </a:t>
            </a:r>
            <a:r>
              <a:rPr lang="ro-RO" sz="1500" b="1" u="sng" smtClean="0"/>
              <a:t>REZULTATE</a:t>
            </a:r>
            <a:r>
              <a:rPr lang="ro-RO" sz="1500" smtClean="0"/>
              <a:t>:  </a:t>
            </a:r>
          </a:p>
          <a:p>
            <a:pPr eaLnBrk="1" hangingPunct="1">
              <a:lnSpc>
                <a:spcPct val="80000"/>
              </a:lnSpc>
            </a:pPr>
            <a:r>
              <a:rPr lang="ro-RO" sz="1500" b="1" smtClean="0"/>
              <a:t>34 proiecte </a:t>
            </a:r>
            <a:r>
              <a:rPr lang="ro-RO" sz="1500" smtClean="0"/>
              <a:t>finanțate în cadrul PGM al tinerilor</a:t>
            </a:r>
          </a:p>
          <a:p>
            <a:pPr eaLnBrk="1" hangingPunct="1">
              <a:lnSpc>
                <a:spcPct val="80000"/>
              </a:lnSpc>
            </a:pPr>
            <a:r>
              <a:rPr lang="ro-RO" sz="1500" b="1" u="sng" smtClean="0"/>
              <a:t>38 activități </a:t>
            </a:r>
            <a:r>
              <a:rPr lang="ro-RO" sz="1500" b="1" smtClean="0"/>
              <a:t>de colectare de fonduri = </a:t>
            </a:r>
            <a:r>
              <a:rPr lang="ro-RO" sz="1500" b="1" u="sng" smtClean="0"/>
              <a:t>80000 lei colectați</a:t>
            </a:r>
          </a:p>
          <a:p>
            <a:pPr eaLnBrk="1" hangingPunct="1">
              <a:lnSpc>
                <a:spcPct val="80000"/>
              </a:lnSpc>
            </a:pPr>
            <a:r>
              <a:rPr lang="ro-RO" sz="1500" b="1" u="sng" smtClean="0"/>
              <a:t>355 de tineri voluntari </a:t>
            </a:r>
            <a:r>
              <a:rPr lang="ro-RO" sz="1500" smtClean="0"/>
              <a:t>implicați în activitățile Fondului pentru Tineri Ungheni</a:t>
            </a:r>
          </a:p>
          <a:p>
            <a:pPr eaLnBrk="1" hangingPunct="1">
              <a:lnSpc>
                <a:spcPct val="80000"/>
              </a:lnSpc>
            </a:pPr>
            <a:endParaRPr lang="ro-RO" sz="1900" smtClean="0"/>
          </a:p>
          <a:p>
            <a:pPr eaLnBrk="1" hangingPunct="1">
              <a:lnSpc>
                <a:spcPct val="80000"/>
              </a:lnSpc>
            </a:pPr>
            <a:endParaRPr lang="ro-RO" sz="1900" smtClean="0"/>
          </a:p>
          <a:p>
            <a:pPr eaLnBrk="1" hangingPunct="1">
              <a:lnSpc>
                <a:spcPct val="80000"/>
              </a:lnSpc>
            </a:pPr>
            <a:endParaRPr lang="ro-RO" sz="1300" smtClean="0"/>
          </a:p>
          <a:p>
            <a:pPr eaLnBrk="1" hangingPunct="1">
              <a:lnSpc>
                <a:spcPct val="80000"/>
              </a:lnSpc>
            </a:pPr>
            <a:endParaRPr lang="ro-RO" sz="1300" smtClean="0"/>
          </a:p>
          <a:p>
            <a:pPr eaLnBrk="1" hangingPunct="1">
              <a:lnSpc>
                <a:spcPct val="80000"/>
              </a:lnSpc>
            </a:pPr>
            <a:endParaRPr lang="ru-RU" sz="1300" smtClean="0"/>
          </a:p>
        </p:txBody>
      </p:sp>
      <p:pic>
        <p:nvPicPr>
          <p:cNvPr id="34819" name="Picture 2" descr="D:\YOUTHBANK 2012\STICK NEGRU&amp;VERDE\FTU _ poza colect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628775"/>
            <a:ext cx="47259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PROIECTE CU FINANȚARE LOCALĂ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FILANTROPIE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1435100"/>
          </a:xfrm>
        </p:spPr>
        <p:txBody>
          <a:bodyPr/>
          <a:lstStyle/>
          <a:p>
            <a:pPr algn="ctr" eaLnBrk="1" hangingPunct="1"/>
            <a:r>
              <a:rPr lang="ro-RO" sz="3200" smtClean="0"/>
              <a:t>Proiect </a:t>
            </a:r>
            <a:br>
              <a:rPr lang="ro-RO" sz="3200" smtClean="0"/>
            </a:br>
            <a:r>
              <a:rPr lang="ro-RO" sz="3200" u="sng" smtClean="0">
                <a:solidFill>
                  <a:srgbClr val="0000FF"/>
                </a:solidFill>
              </a:rPr>
              <a:t>”Baluri de Caritate”, ed. I, II, III &amp; IV //</a:t>
            </a:r>
            <a:br>
              <a:rPr lang="ro-RO" sz="3200" u="sng" smtClean="0">
                <a:solidFill>
                  <a:srgbClr val="0000FF"/>
                </a:solidFill>
              </a:rPr>
            </a:br>
            <a:r>
              <a:rPr lang="ro-RO" sz="3200" u="sng" smtClean="0"/>
              <a:t>Fundația Comunitară Ungheni</a:t>
            </a:r>
            <a:endParaRPr lang="ru-RU" sz="3200" smtClean="0"/>
          </a:p>
        </p:txBody>
      </p:sp>
      <p:sp>
        <p:nvSpPr>
          <p:cNvPr id="37890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3008313" cy="46910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600" smtClean="0"/>
              <a:t> </a:t>
            </a:r>
            <a:r>
              <a:rPr lang="ro-RO" sz="1600" b="1" u="sng" smtClean="0"/>
              <a:t>PARTENERI</a:t>
            </a:r>
            <a:r>
              <a:rPr lang="ro-RO" sz="1600" smtClean="0"/>
              <a:t>: </a:t>
            </a:r>
          </a:p>
          <a:p>
            <a:pPr eaLnBrk="1" hangingPunct="1"/>
            <a:r>
              <a:rPr lang="ro-RO" sz="1600" smtClean="0"/>
              <a:t>Primăria oraşului Ungheni, Consiliul Raional Ungheni, Alianța ONG-urilor Active pentru Dezvoltare Durabilă ”AL 21”, AO CRDD, agenți economici din orașul și raionul Ungheni, ziarele ”Expresul” și ”Unghiul”, televiziunile ”EuroNova” și ”VTV”</a:t>
            </a:r>
          </a:p>
          <a:p>
            <a:pPr eaLnBrk="1" hangingPunct="1"/>
            <a:r>
              <a:rPr lang="ro-RO" sz="1600" smtClean="0"/>
              <a:t>Colaj SRL, Restaurant ”Valentina”, Restaurant ”EliteClub”</a:t>
            </a:r>
          </a:p>
          <a:p>
            <a:pPr eaLnBrk="1" hangingPunct="1"/>
            <a:endParaRPr lang="ro-RO" sz="16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600" smtClean="0"/>
              <a:t>  </a:t>
            </a:r>
            <a:r>
              <a:rPr lang="ro-RO" sz="1600" b="1" u="sng" smtClean="0"/>
              <a:t>REZULTATE</a:t>
            </a:r>
            <a:r>
              <a:rPr lang="ro-RO" sz="1600" smtClean="0"/>
              <a:t>:  </a:t>
            </a:r>
          </a:p>
          <a:p>
            <a:pPr eaLnBrk="1" hangingPunct="1"/>
            <a:r>
              <a:rPr lang="ro-RO" sz="2000" b="1" u="sng" smtClean="0"/>
              <a:t>180255 lei </a:t>
            </a:r>
            <a:r>
              <a:rPr lang="ro-RO" sz="2000" smtClean="0"/>
              <a:t>colectați pentru soluționarea problemelor din comunitate</a:t>
            </a:r>
          </a:p>
          <a:p>
            <a:pPr eaLnBrk="1" hangingPunct="1"/>
            <a:endParaRPr lang="ro-RO" sz="2000" smtClean="0"/>
          </a:p>
          <a:p>
            <a:pPr eaLnBrk="1" hangingPunct="1"/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37891" name="Picture 2" descr="D:\USAID_Suport APL\bal-caritate-2007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773238"/>
            <a:ext cx="25733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D:\USAID_Suport APL\bal-caritate-2008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773238"/>
            <a:ext cx="2524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D:\USAID_Suport APL\bal-caritate-2009-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3716338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D:\USAID_Suport APL\bal-caritate-2010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716338"/>
            <a:ext cx="25193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CULTURĂ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1435100"/>
          </a:xfrm>
        </p:spPr>
        <p:txBody>
          <a:bodyPr/>
          <a:lstStyle/>
          <a:p>
            <a:pPr algn="ctr" eaLnBrk="1" hangingPunct="1"/>
            <a:r>
              <a:rPr lang="ro-RO" sz="3200" smtClean="0"/>
              <a:t>Proiect </a:t>
            </a:r>
            <a:br>
              <a:rPr lang="ro-RO" sz="3200" smtClean="0"/>
            </a:br>
            <a:r>
              <a:rPr lang="ro-RO" sz="3200" u="sng" smtClean="0">
                <a:solidFill>
                  <a:srgbClr val="0000FF"/>
                </a:solidFill>
              </a:rPr>
              <a:t>”La căsuța cu povești” //</a:t>
            </a:r>
            <a:br>
              <a:rPr lang="ro-RO" sz="3200" u="sng" smtClean="0">
                <a:solidFill>
                  <a:srgbClr val="0000FF"/>
                </a:solidFill>
              </a:rPr>
            </a:br>
            <a:r>
              <a:rPr lang="ro-RO" sz="3200" u="sng" smtClean="0"/>
              <a:t>A O A l ă t u r i  d e c o p i l</a:t>
            </a:r>
            <a:endParaRPr lang="ru-RU" sz="3200" smtClean="0"/>
          </a:p>
        </p:txBody>
      </p:sp>
      <p:sp>
        <p:nvSpPr>
          <p:cNvPr id="39938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3008313" cy="46910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b="1" u="sng" smtClean="0"/>
              <a:t> FINANȚATOR</a:t>
            </a:r>
            <a:r>
              <a:rPr lang="ro-RO" smtClean="0"/>
              <a:t>: </a:t>
            </a:r>
          </a:p>
          <a:p>
            <a:pPr eaLnBrk="1" hangingPunct="1"/>
            <a:r>
              <a:rPr lang="ro-RO" smtClean="0"/>
              <a:t>Fundația Comunitară Ungheni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mtClean="0"/>
              <a:t> </a:t>
            </a:r>
            <a:r>
              <a:rPr lang="ro-RO" b="1" u="sng" smtClean="0"/>
              <a:t>PARTENERI</a:t>
            </a:r>
            <a:r>
              <a:rPr lang="ro-RO" smtClean="0"/>
              <a:t>: </a:t>
            </a:r>
          </a:p>
          <a:p>
            <a:pPr eaLnBrk="1" hangingPunct="1"/>
            <a:r>
              <a:rPr lang="ro-RO" smtClean="0"/>
              <a:t>Primăria oraşului Ungheni, AO „Romaniţa Talent”, Teatrul „Gîgîlici”, mun. Chişinău, PP „Unghiul”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mtClean="0"/>
              <a:t>  </a:t>
            </a:r>
            <a:r>
              <a:rPr lang="ro-RO" b="1" u="sng" smtClean="0"/>
              <a:t>REZULTATE</a:t>
            </a:r>
            <a:r>
              <a:rPr lang="ro-RO" smtClean="0"/>
              <a:t>:  </a:t>
            </a:r>
          </a:p>
          <a:p>
            <a:pPr eaLnBrk="1" hangingPunct="1">
              <a:buFontTx/>
              <a:buChar char="-"/>
            </a:pPr>
            <a:r>
              <a:rPr lang="ro-RO" smtClean="0"/>
              <a:t>Instalate 5 sculpturi ale personajelor din poveste</a:t>
            </a:r>
          </a:p>
          <a:p>
            <a:pPr eaLnBrk="1" hangingPunct="1">
              <a:buFontTx/>
              <a:buChar char="-"/>
            </a:pPr>
            <a:r>
              <a:rPr lang="ro-RO" smtClean="0"/>
              <a:t>Amenajat un havuz în curtea grădiniței</a:t>
            </a:r>
          </a:p>
          <a:p>
            <a:pPr eaLnBrk="1" hangingPunct="1">
              <a:buFontTx/>
              <a:buChar char="-"/>
            </a:pPr>
            <a:r>
              <a:rPr lang="ro-RO" smtClean="0"/>
              <a:t> O căsuță frumos amenajată</a:t>
            </a:r>
          </a:p>
          <a:p>
            <a:pPr eaLnBrk="1" hangingPunct="1">
              <a:buFontTx/>
              <a:buChar char="-"/>
            </a:pPr>
            <a:r>
              <a:rPr lang="ro-RO" smtClean="0"/>
              <a:t> Instalată o scenă pentru activități artistice &amp; bănci pentru spectatori</a:t>
            </a:r>
          </a:p>
          <a:p>
            <a:pPr eaLnBrk="1" hangingPunct="1">
              <a:buFontTx/>
              <a:buChar char="-"/>
            </a:pPr>
            <a:r>
              <a:rPr lang="ro-RO" smtClean="0"/>
              <a:t>Creat un mediu de educație favorabil</a:t>
            </a:r>
          </a:p>
          <a:p>
            <a:pPr eaLnBrk="1" hangingPunct="1">
              <a:buFontTx/>
              <a:buChar char="-"/>
            </a:pPr>
            <a:r>
              <a:rPr lang="ro-RO" smtClean="0"/>
              <a:t>Promovați copiii dotați</a:t>
            </a:r>
          </a:p>
          <a:p>
            <a:pPr eaLnBrk="1" hangingPunct="1">
              <a:buFontTx/>
              <a:buChar char="-"/>
            </a:pPr>
            <a:r>
              <a:rPr lang="ro-RO" smtClean="0"/>
              <a:t> Creat un aspect estetic al gr. nr9 ”Steluța”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39939" name="Picture 9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1773238"/>
            <a:ext cx="5111750" cy="44640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1624013"/>
          </a:xfrm>
        </p:spPr>
        <p:txBody>
          <a:bodyPr/>
          <a:lstStyle/>
          <a:p>
            <a:pPr algn="ctr" eaLnBrk="1" hangingPunct="1"/>
            <a:r>
              <a:rPr lang="ro-RO" sz="2800" smtClean="0"/>
              <a:t>Proiect </a:t>
            </a:r>
            <a:br>
              <a:rPr lang="ro-RO" sz="2800" smtClean="0"/>
            </a:br>
            <a:r>
              <a:rPr lang="ro-RO" sz="2800" u="sng" smtClean="0">
                <a:solidFill>
                  <a:srgbClr val="0000FF"/>
                </a:solidFill>
              </a:rPr>
              <a:t> „Costumul popular – istoria</a:t>
            </a:r>
            <a:br>
              <a:rPr lang="ro-RO" sz="2800" u="sng" smtClean="0">
                <a:solidFill>
                  <a:srgbClr val="0000FF"/>
                </a:solidFill>
              </a:rPr>
            </a:br>
            <a:r>
              <a:rPr lang="ro-RO" sz="2800" u="sng" smtClean="0">
                <a:solidFill>
                  <a:srgbClr val="0000FF"/>
                </a:solidFill>
              </a:rPr>
              <a:t> şi tradiţia neamului”</a:t>
            </a:r>
            <a:r>
              <a:rPr lang="ru-RU" sz="2800" u="sng" smtClean="0">
                <a:solidFill>
                  <a:srgbClr val="0000FF"/>
                </a:solidFill>
              </a:rPr>
              <a:t> </a:t>
            </a:r>
            <a:r>
              <a:rPr lang="ro-RO" sz="2800" u="sng" smtClean="0">
                <a:solidFill>
                  <a:srgbClr val="0000FF"/>
                </a:solidFill>
              </a:rPr>
              <a:t>//</a:t>
            </a:r>
            <a:br>
              <a:rPr lang="ro-RO" sz="2800" u="sng" smtClean="0">
                <a:solidFill>
                  <a:srgbClr val="0000FF"/>
                </a:solidFill>
              </a:rPr>
            </a:br>
            <a:r>
              <a:rPr lang="ro-RO" sz="2800" smtClean="0"/>
              <a:t>A O C r e a t o r i i</a:t>
            </a:r>
            <a:endParaRPr lang="ru-RU" sz="2800" smtClean="0"/>
          </a:p>
        </p:txBody>
      </p:sp>
      <p:sp>
        <p:nvSpPr>
          <p:cNvPr id="40962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3008313" cy="46910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b="1" u="sng" smtClean="0"/>
              <a:t> FINANȚATOR</a:t>
            </a:r>
            <a:r>
              <a:rPr lang="ro-RO" smtClean="0"/>
              <a:t>: </a:t>
            </a:r>
          </a:p>
          <a:p>
            <a:pPr eaLnBrk="1" hangingPunct="1"/>
            <a:r>
              <a:rPr lang="ro-RO" smtClean="0"/>
              <a:t>Fundația Comunitară Ungheni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mtClean="0"/>
              <a:t> </a:t>
            </a:r>
            <a:r>
              <a:rPr lang="ro-RO" b="1" u="sng" smtClean="0"/>
              <a:t>PARTENERI</a:t>
            </a:r>
            <a:r>
              <a:rPr lang="ro-RO" smtClean="0"/>
              <a:t>: </a:t>
            </a:r>
          </a:p>
          <a:p>
            <a:pPr eaLnBrk="1" hangingPunct="1"/>
            <a:r>
              <a:rPr lang="ro-RO" smtClean="0"/>
              <a:t>Primăria or.Ungheni, Consiliul Raional Ungheni, DGRÎTS, Zona Economică Liberă, ÎI „Ingabu”, ÎI „Ivan Slivca”, SRL „Consviand”, SRL „Progagroter”,URECOOP, SRL „Miraza”, PP „Unghiul”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mtClean="0"/>
              <a:t>  </a:t>
            </a:r>
            <a:r>
              <a:rPr lang="ro-RO" b="1" u="sng" smtClean="0"/>
              <a:t>REZULTATE</a:t>
            </a:r>
            <a:r>
              <a:rPr lang="ro-RO" smtClean="0"/>
              <a:t>:  </a:t>
            </a:r>
          </a:p>
          <a:p>
            <a:pPr eaLnBrk="1" hangingPunct="1">
              <a:buFontTx/>
              <a:buChar char="-"/>
            </a:pPr>
            <a:r>
              <a:rPr lang="ro-RO" smtClean="0"/>
              <a:t>Baza materială a ansamblului folcloric dotată cu 8 bluze și 8 fote</a:t>
            </a:r>
          </a:p>
          <a:p>
            <a:pPr eaLnBrk="1" hangingPunct="1">
              <a:buFontTx/>
              <a:buChar char="-"/>
            </a:pPr>
            <a:r>
              <a:rPr lang="ro-RO" smtClean="0"/>
              <a:t>Organizată sărbătoarea ”Frumoase-s toamnele-n Moldova” cu participarea unui număr de 30 copii ai ansamblului folcloric și vocal</a:t>
            </a:r>
          </a:p>
          <a:p>
            <a:pPr eaLnBrk="1" hangingPunct="1">
              <a:buFontTx/>
              <a:buChar char="-"/>
            </a:pPr>
            <a:r>
              <a:rPr lang="ro-RO" smtClean="0"/>
              <a:t> Organizate două expoziții cu lucrări de artă și artizanat</a:t>
            </a:r>
          </a:p>
          <a:p>
            <a:pPr eaLnBrk="1" hangingPunct="1"/>
            <a:endParaRPr lang="ro-RO" smtClean="0"/>
          </a:p>
          <a:p>
            <a:pPr eaLnBrk="1" hangingPunct="1">
              <a:buFontTx/>
              <a:buChar char="-"/>
            </a:pPr>
            <a:endParaRPr lang="ro-RO" smtClean="0"/>
          </a:p>
          <a:p>
            <a:pPr eaLnBrk="1" hangingPunct="1">
              <a:buFontTx/>
              <a:buChar char="-"/>
            </a:pPr>
            <a:endParaRPr lang="ro-RO" sz="20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40963" name="Picture 6" descr="Contract 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773238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Содержимое 6"/>
          <p:cNvSpPr>
            <a:spLocks noGrp="1"/>
          </p:cNvSpPr>
          <p:nvPr>
            <p:ph idx="1"/>
          </p:nvPr>
        </p:nvSpPr>
        <p:spPr>
          <a:xfrm>
            <a:off x="4716463" y="1557338"/>
            <a:ext cx="3970337" cy="456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1624013"/>
          </a:xfrm>
        </p:spPr>
        <p:txBody>
          <a:bodyPr/>
          <a:lstStyle/>
          <a:p>
            <a:pPr algn="ctr" eaLnBrk="1" hangingPunct="1"/>
            <a:r>
              <a:rPr lang="ro-RO" sz="2800" smtClean="0"/>
              <a:t>Proiect </a:t>
            </a:r>
            <a:br>
              <a:rPr lang="ro-RO" sz="2800" smtClean="0"/>
            </a:br>
            <a:r>
              <a:rPr lang="ro-RO" sz="2800" u="sng" smtClean="0">
                <a:solidFill>
                  <a:srgbClr val="0000FF"/>
                </a:solidFill>
              </a:rPr>
              <a:t> „ Foaie verde odolean, mândru-i portul unghenean”//</a:t>
            </a:r>
            <a:br>
              <a:rPr lang="ro-RO" sz="2800" u="sng" smtClean="0">
                <a:solidFill>
                  <a:srgbClr val="0000FF"/>
                </a:solidFill>
              </a:rPr>
            </a:br>
            <a:r>
              <a:rPr lang="ro-RO" sz="2800" smtClean="0"/>
              <a:t>G I  Alături de copil</a:t>
            </a:r>
            <a:endParaRPr lang="ru-RU" sz="2800" smtClean="0"/>
          </a:p>
        </p:txBody>
      </p:sp>
      <p:sp>
        <p:nvSpPr>
          <p:cNvPr id="41986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00213"/>
            <a:ext cx="4176712" cy="46910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2000" b="1" u="sng" smtClean="0"/>
              <a:t> FINANȚATOR</a:t>
            </a:r>
            <a:r>
              <a:rPr lang="ro-RO" sz="2000" smtClean="0"/>
              <a:t>: </a:t>
            </a:r>
          </a:p>
          <a:p>
            <a:pPr eaLnBrk="1" hangingPunct="1"/>
            <a:r>
              <a:rPr lang="ro-RO" sz="2000" smtClean="0"/>
              <a:t>Fundația Comunitară Ungheni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2000" smtClean="0"/>
              <a:t> </a:t>
            </a:r>
            <a:r>
              <a:rPr lang="ro-RO" sz="2000" b="1" u="sng" smtClean="0"/>
              <a:t>PARTENERI</a:t>
            </a:r>
            <a:r>
              <a:rPr lang="ro-RO" sz="2000" smtClean="0"/>
              <a:t>: </a:t>
            </a:r>
          </a:p>
          <a:p>
            <a:pPr eaLnBrk="1" hangingPunct="1"/>
            <a:r>
              <a:rPr lang="ro-RO" sz="2000" smtClean="0"/>
              <a:t>AO ,,De dragul tău , copile”, Primaria oraşului Ungheni, Consiliul Raional Ungheni,  ÎI ,,Danova Prim”, Notarul public Ciorba Valentina 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2000" smtClean="0"/>
              <a:t>  </a:t>
            </a:r>
            <a:r>
              <a:rPr lang="ro-RO" sz="2000" b="1" u="sng" smtClean="0"/>
              <a:t>REZULTATE</a:t>
            </a:r>
            <a:r>
              <a:rPr lang="ro-RO" sz="2000" smtClean="0"/>
              <a:t>:  </a:t>
            </a:r>
          </a:p>
          <a:p>
            <a:pPr eaLnBrk="1" hangingPunct="1"/>
            <a:r>
              <a:rPr lang="ro-RO" sz="2000" smtClean="0"/>
              <a:t>-Achiziționare 8 costume pentru băieți, 8 pentru fetițe, 1 pentru femeie, 2 costume pentru copii (prezentatori) și 2 costume pentru copii soliști</a:t>
            </a:r>
          </a:p>
          <a:p>
            <a:pPr eaLnBrk="1" hangingPunct="1"/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41987" name="Picture 6" descr="IMG_29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989138"/>
            <a:ext cx="4343400" cy="32575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058025" cy="1290638"/>
          </a:xfrm>
        </p:spPr>
        <p:txBody>
          <a:bodyPr/>
          <a:lstStyle/>
          <a:p>
            <a:pPr algn="ctr" eaLnBrk="1" hangingPunct="1"/>
            <a:r>
              <a:rPr lang="ro-RO" sz="2800" smtClean="0"/>
              <a:t>Proiect </a:t>
            </a:r>
            <a:br>
              <a:rPr lang="ro-RO" sz="2800" smtClean="0"/>
            </a:br>
            <a:r>
              <a:rPr lang="ro-RO" sz="2800" u="sng" smtClean="0">
                <a:solidFill>
                  <a:srgbClr val="0000FF"/>
                </a:solidFill>
              </a:rPr>
              <a:t> „Micii Actori” </a:t>
            </a:r>
            <a:br>
              <a:rPr lang="ro-RO" sz="2800" u="sng" smtClean="0">
                <a:solidFill>
                  <a:srgbClr val="0000FF"/>
                </a:solidFill>
              </a:rPr>
            </a:br>
            <a:r>
              <a:rPr lang="ro-RO" sz="2800" smtClean="0"/>
              <a:t>G I Pro Femeie pentru copil</a:t>
            </a:r>
            <a:endParaRPr lang="ru-RU" sz="28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4194175"/>
            <a:ext cx="7489825" cy="26638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o-RO" sz="2000" b="1" u="sng" dirty="0" smtClean="0"/>
              <a:t> </a:t>
            </a:r>
            <a:r>
              <a:rPr lang="ro-RO" b="1" u="sng" dirty="0" smtClean="0"/>
              <a:t>FINANȚATOR</a:t>
            </a:r>
            <a:r>
              <a:rPr lang="ro-RO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/>
              <a:t> Fundația Comunitară Ungheni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o-RO" dirty="0" smtClean="0"/>
              <a:t> </a:t>
            </a:r>
            <a:r>
              <a:rPr lang="ro-RO" b="1" u="sng" dirty="0" smtClean="0"/>
              <a:t>PARTENERI</a:t>
            </a:r>
            <a:r>
              <a:rPr lang="ro-RO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/>
              <a:t>APL, Centrul Raional de Creaţie a Copiilor, Ziarele „ UNGHIUL” şi „Expresul de Ungheni”, SRL „ Ver Tamar „, AO „Alături de copil”, AO „Ajutorul Copilului”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o-RO" dirty="0" smtClean="0"/>
              <a:t>  </a:t>
            </a:r>
            <a:r>
              <a:rPr lang="ro-RO" b="1" u="sng" dirty="0" smtClean="0"/>
              <a:t>REZULTATE</a:t>
            </a:r>
            <a:r>
              <a:rPr lang="ro-RO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/>
              <a:t>Creat mediu favorabil pentru desfăşurarea dramatizărilor, teatralizărilor, jocului dramatic , petrecerea activităţilor extracurriculare calitative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/>
              <a:t>Create condiţiil favorabile pentru activitaţile copiilor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/>
              <a:t>Dezvoltate capacităţile actoriceşti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/>
              <a:t>Achiziționat decor pentru teatru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1" name="Picture 6" descr="IMG_980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68538" y="1268413"/>
            <a:ext cx="3998912" cy="2662237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PROIECTE CU FINANȚARE EUROPEANĂ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PROMOVARE VOLUNTARIAT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1624013"/>
          </a:xfrm>
        </p:spPr>
        <p:txBody>
          <a:bodyPr/>
          <a:lstStyle/>
          <a:p>
            <a:pPr algn="ctr" eaLnBrk="1" hangingPunct="1"/>
            <a:r>
              <a:rPr lang="ro-RO" sz="2800" smtClean="0"/>
              <a:t>Proiect </a:t>
            </a:r>
            <a:br>
              <a:rPr lang="ro-RO" sz="2800" smtClean="0"/>
            </a:br>
            <a:r>
              <a:rPr lang="ro-RO" sz="2800" u="sng" smtClean="0">
                <a:solidFill>
                  <a:srgbClr val="0000FF"/>
                </a:solidFill>
              </a:rPr>
              <a:t> „Lunarul Voluntariatului  la Ungheni: Fii şi tu voluntar!”</a:t>
            </a:r>
            <a:r>
              <a:rPr lang="ru-RU" sz="2800" u="sng" smtClean="0">
                <a:solidFill>
                  <a:srgbClr val="0000FF"/>
                </a:solidFill>
              </a:rPr>
              <a:t> </a:t>
            </a:r>
            <a:r>
              <a:rPr lang="ro-RO" sz="2800" u="sng" smtClean="0">
                <a:solidFill>
                  <a:srgbClr val="0000FF"/>
                </a:solidFill>
              </a:rPr>
              <a:t>//</a:t>
            </a:r>
            <a:br>
              <a:rPr lang="ro-RO" sz="2800" u="sng" smtClean="0">
                <a:solidFill>
                  <a:srgbClr val="0000FF"/>
                </a:solidFill>
              </a:rPr>
            </a:br>
            <a:r>
              <a:rPr lang="ro-RO" sz="2800" smtClean="0"/>
              <a:t>A O P o a r t a D e s c h i s ă</a:t>
            </a:r>
            <a:endParaRPr lang="ru-RU" sz="28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3008313" cy="46910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o-RO" b="1" u="sng" dirty="0" smtClean="0"/>
              <a:t> FINANȚATOR</a:t>
            </a:r>
            <a:r>
              <a:rPr lang="ro-RO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/>
              <a:t>Fundația Comunitară Ungheni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o-RO" dirty="0" smtClean="0"/>
              <a:t> </a:t>
            </a:r>
            <a:r>
              <a:rPr lang="ro-RO" b="1" u="sng" dirty="0" smtClean="0"/>
              <a:t>PARTENERI</a:t>
            </a:r>
            <a:r>
              <a:rPr lang="ro-RO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/>
              <a:t>Primăria şi consiliul orăşenesc Ungheni, Centrul de Resurse pentru Dezvoltarea Durabilă Locală şi Regională, Centrul de Voluntariat Pro AL 21 Ungheni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o-RO" dirty="0" smtClean="0"/>
              <a:t>  </a:t>
            </a:r>
            <a:r>
              <a:rPr lang="ro-RO" b="1" u="sng" dirty="0" smtClean="0"/>
              <a:t>REZULTATE</a:t>
            </a:r>
            <a:r>
              <a:rPr lang="ro-RO" dirty="0" smtClean="0"/>
              <a:t>: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/>
              <a:t>-Informate 12.620 persoane din comunitate cu privire la conceptul de voluntariat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o-RO" dirty="0" smtClean="0"/>
              <a:t>20 de instituții publice și organizații implicate în viața comunității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o-RO" dirty="0" smtClean="0"/>
              <a:t> Consituită o rețea de comunicare din 40 organizații și instituții care recunosc și împărtășesc valoarea voluntariatului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o-RO" dirty="0" smtClean="0"/>
              <a:t>Îmbunătățită imaginea ONG-urilor locale în rîndul comunității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o-RO" dirty="0" smtClean="0"/>
              <a:t>Elaborat și editat ”Ghidul Oportunităților de Voluntariat în Ungheni”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o-RO" dirty="0" smtClean="0"/>
              <a:t>Desfășurat un Târg de promovare a voluntariatului ”VOLUNTEXPO”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5059" name="Picture 6" descr="IMG_7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275" y="1916113"/>
            <a:ext cx="46085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ECOLOGIE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1624013"/>
          </a:xfrm>
        </p:spPr>
        <p:txBody>
          <a:bodyPr/>
          <a:lstStyle/>
          <a:p>
            <a:pPr algn="ctr" eaLnBrk="1" hangingPunct="1"/>
            <a:r>
              <a:rPr lang="ro-RO" sz="2800" smtClean="0"/>
              <a:t>Proiect </a:t>
            </a:r>
            <a:br>
              <a:rPr lang="ro-RO" sz="2800" smtClean="0"/>
            </a:br>
            <a:r>
              <a:rPr lang="ro-RO" sz="2800" u="sng" smtClean="0">
                <a:solidFill>
                  <a:srgbClr val="0000FF"/>
                </a:solidFill>
              </a:rPr>
              <a:t> „</a:t>
            </a:r>
            <a:r>
              <a:rPr lang="ro-RO" sz="2800" i="1" u="sng" smtClean="0">
                <a:solidFill>
                  <a:srgbClr val="0000FF"/>
                </a:solidFill>
              </a:rPr>
              <a:t>Sprijină şi tu reciclarea”</a:t>
            </a:r>
            <a:r>
              <a:rPr lang="ro-RO" sz="2800" u="sng" smtClean="0">
                <a:solidFill>
                  <a:srgbClr val="0000FF"/>
                </a:solidFill>
              </a:rPr>
              <a:t>//</a:t>
            </a:r>
            <a:br>
              <a:rPr lang="ro-RO" sz="2800" u="sng" smtClean="0">
                <a:solidFill>
                  <a:srgbClr val="0000FF"/>
                </a:solidFill>
              </a:rPr>
            </a:br>
            <a:r>
              <a:rPr lang="ro-RO" sz="2800" smtClean="0"/>
              <a:t>A O P o a r t a D e s c h i s ă</a:t>
            </a:r>
            <a:endParaRPr lang="ru-RU" sz="2800" smtClean="0"/>
          </a:p>
        </p:txBody>
      </p:sp>
      <p:sp>
        <p:nvSpPr>
          <p:cNvPr id="47106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4176713" cy="46910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b="1" u="sng" smtClean="0"/>
              <a:t> FINANȚATOR</a:t>
            </a:r>
            <a:r>
              <a:rPr lang="ro-RO" smtClean="0"/>
              <a:t>: </a:t>
            </a:r>
          </a:p>
          <a:p>
            <a:pPr eaLnBrk="1" hangingPunct="1"/>
            <a:r>
              <a:rPr lang="ro-RO" smtClean="0"/>
              <a:t>Fundația Comunitară Ungheni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mtClean="0"/>
              <a:t> </a:t>
            </a:r>
            <a:r>
              <a:rPr lang="ro-RO" b="1" u="sng" smtClean="0"/>
              <a:t>PARTENERI</a:t>
            </a:r>
            <a:r>
              <a:rPr lang="ro-RO" smtClean="0"/>
              <a:t>: </a:t>
            </a:r>
          </a:p>
          <a:p>
            <a:pPr eaLnBrk="1" hangingPunct="1"/>
            <a:r>
              <a:rPr lang="ro-RO" smtClean="0"/>
              <a:t>Primăria şi consiliul orăşenesc Ungheni, Alianţa ONG-urilor Active Pro AL 21 Ungheni,</a:t>
            </a:r>
            <a:r>
              <a:rPr lang="ru-RU" smtClean="0"/>
              <a:t> </a:t>
            </a:r>
            <a:r>
              <a:rPr lang="ro-RO" smtClean="0"/>
              <a:t>ÎM AVE – Ungheni, SRL Miraza, SRL Unghiul, DGÎTS, Liceele M.Eminescu, I. Creangă, V. Alecsandri, Gh. Asachi, Al. Puşkin, Şcolile primare Spiridon Vangheli şi Alexei Mateevici </a:t>
            </a:r>
            <a:endParaRPr lang="ro-RO" u="sng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mtClean="0"/>
              <a:t>  </a:t>
            </a:r>
            <a:r>
              <a:rPr lang="ro-RO" b="1" u="sng" smtClean="0"/>
              <a:t>REZULTATE</a:t>
            </a:r>
            <a:r>
              <a:rPr lang="ro-RO" smtClean="0"/>
              <a:t>:  </a:t>
            </a:r>
          </a:p>
          <a:p>
            <a:pPr eaLnBrk="1" hangingPunct="1">
              <a:buFontTx/>
              <a:buChar char="-"/>
            </a:pPr>
            <a:r>
              <a:rPr lang="ro-RO" smtClean="0"/>
              <a:t>120 de elevi ai liceelor și colegiilor din orașul Ungheni au fost informați despre avantajele reciclării</a:t>
            </a:r>
          </a:p>
          <a:p>
            <a:pPr eaLnBrk="1" hangingPunct="1">
              <a:buFontTx/>
              <a:buChar char="-"/>
            </a:pPr>
            <a:r>
              <a:rPr lang="ro-RO" smtClean="0"/>
              <a:t>13 ONG-uri  participante la expoziția ”Fantezii  din deșeuri aplicate”</a:t>
            </a:r>
          </a:p>
          <a:p>
            <a:pPr eaLnBrk="1" hangingPunct="1">
              <a:buFontTx/>
              <a:buChar char="-"/>
            </a:pPr>
            <a:r>
              <a:rPr lang="ro-RO" smtClean="0"/>
              <a:t>Publicate 4 articole în mass media (Unghiul &amp; Expresul de Ungheni) și  13620 cetățeni informați depsre importanța colectării selective a deșeurilor și a protecției mediului ambiant</a:t>
            </a:r>
          </a:p>
          <a:p>
            <a:pPr eaLnBrk="1" hangingPunct="1"/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47107" name="Picture 6" descr="IMG_33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628775"/>
            <a:ext cx="3425825" cy="4568825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1624013"/>
          </a:xfrm>
        </p:spPr>
        <p:txBody>
          <a:bodyPr/>
          <a:lstStyle/>
          <a:p>
            <a:pPr algn="ctr" eaLnBrk="1" hangingPunct="1"/>
            <a:r>
              <a:rPr lang="ro-RO" sz="2800" smtClean="0"/>
              <a:t>Proiect </a:t>
            </a:r>
            <a:br>
              <a:rPr lang="ro-RO" sz="2800" smtClean="0"/>
            </a:br>
            <a:r>
              <a:rPr lang="ro-RO" sz="2800" smtClean="0">
                <a:solidFill>
                  <a:srgbClr val="0000FF"/>
                </a:solidFill>
              </a:rPr>
              <a:t>“</a:t>
            </a:r>
            <a:r>
              <a:rPr lang="ro-RO" sz="2800" u="sng" smtClean="0">
                <a:solidFill>
                  <a:srgbClr val="0000FF"/>
                </a:solidFill>
              </a:rPr>
              <a:t>Un izvor – o datină străbună” //</a:t>
            </a:r>
            <a:br>
              <a:rPr lang="ro-RO" sz="2800" u="sng" smtClean="0">
                <a:solidFill>
                  <a:srgbClr val="0000FF"/>
                </a:solidFill>
              </a:rPr>
            </a:br>
            <a:r>
              <a:rPr lang="ro-RO" sz="2800" smtClean="0"/>
              <a:t>A O S p e r a n ț a C o p i i l o r</a:t>
            </a:r>
            <a:endParaRPr lang="ru-RU" sz="2800" smtClean="0"/>
          </a:p>
        </p:txBody>
      </p:sp>
      <p:sp>
        <p:nvSpPr>
          <p:cNvPr id="48130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4176713" cy="46910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2000" b="1" u="sng" smtClean="0"/>
              <a:t> FINANȚATOR</a:t>
            </a:r>
            <a:r>
              <a:rPr lang="ro-RO" sz="2000" smtClean="0"/>
              <a:t>: </a:t>
            </a:r>
          </a:p>
          <a:p>
            <a:pPr eaLnBrk="1" hangingPunct="1"/>
            <a:r>
              <a:rPr lang="ro-RO" sz="2000" smtClean="0"/>
              <a:t>Fundația Comunitară Ungheni</a:t>
            </a:r>
          </a:p>
          <a:p>
            <a:pPr eaLnBrk="1" hangingPunct="1"/>
            <a:endParaRPr lang="ro-RO" sz="20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2000" smtClean="0"/>
              <a:t> </a:t>
            </a:r>
            <a:r>
              <a:rPr lang="ro-RO" sz="2000" b="1" u="sng" smtClean="0"/>
              <a:t>PARTENERI</a:t>
            </a:r>
            <a:r>
              <a:rPr lang="ro-RO" sz="2000" smtClean="0"/>
              <a:t>: </a:t>
            </a:r>
          </a:p>
          <a:p>
            <a:pPr eaLnBrk="1" hangingPunct="1"/>
            <a:r>
              <a:rPr lang="ro-RO" sz="2000" smtClean="0"/>
              <a:t>Primăria şi consiliul orăşenesc Ungheni, Biserica Lumina Lumii, ONG  Charity Cup SUA, comunitatea locală</a:t>
            </a:r>
            <a:r>
              <a:rPr lang="ru-RU" sz="2000" smtClean="0"/>
              <a:t> </a:t>
            </a:r>
            <a:endParaRPr lang="ro-RO" sz="20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endParaRPr lang="ro-RO" sz="20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2000" smtClean="0"/>
              <a:t>  </a:t>
            </a:r>
            <a:r>
              <a:rPr lang="ro-RO" sz="2000" b="1" u="sng" smtClean="0"/>
              <a:t>REZULTATE</a:t>
            </a:r>
            <a:r>
              <a:rPr lang="ro-RO" sz="2000" smtClean="0"/>
              <a:t>:  </a:t>
            </a:r>
          </a:p>
          <a:p>
            <a:pPr eaLnBrk="1" hangingPunct="1">
              <a:buFontTx/>
              <a:buChar char="-"/>
            </a:pPr>
            <a:r>
              <a:rPr lang="ro-RO" sz="2000" smtClean="0"/>
              <a:t>O fântână amenajată și finisată</a:t>
            </a:r>
          </a:p>
          <a:p>
            <a:pPr eaLnBrk="1" hangingPunct="1">
              <a:buFontTx/>
              <a:buChar char="-"/>
            </a:pPr>
            <a:r>
              <a:rPr lang="ro-RO" sz="2000" smtClean="0"/>
              <a:t> Peste 90 de locuințe de pe str. M. Eminescu beneficiază de apă potabilă</a:t>
            </a:r>
          </a:p>
          <a:p>
            <a:pPr eaLnBrk="1" hangingPunct="1"/>
            <a:endParaRPr lang="ro-RO" sz="2000" smtClean="0"/>
          </a:p>
          <a:p>
            <a:pPr eaLnBrk="1" hangingPunct="1"/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48131" name="Picture 6" descr="DSC00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916113"/>
            <a:ext cx="3421063" cy="35020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INCLUZIUNE SOCIALĂ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1624013"/>
          </a:xfrm>
        </p:spPr>
        <p:txBody>
          <a:bodyPr/>
          <a:lstStyle/>
          <a:p>
            <a:pPr algn="ctr" eaLnBrk="1" hangingPunct="1"/>
            <a:r>
              <a:rPr lang="ro-RO" sz="2800" smtClean="0"/>
              <a:t>Proiect </a:t>
            </a:r>
            <a:br>
              <a:rPr lang="ro-RO" sz="2800" smtClean="0"/>
            </a:br>
            <a:r>
              <a:rPr lang="ro-RO" sz="2800" u="sng" smtClean="0">
                <a:solidFill>
                  <a:srgbClr val="0000FF"/>
                </a:solidFill>
              </a:rPr>
              <a:t> „Încadrarea copiilor cu cerinţe educaţionale speciale (CES) în şcoală”//</a:t>
            </a:r>
            <a:br>
              <a:rPr lang="ro-RO" sz="2800" u="sng" smtClean="0">
                <a:solidFill>
                  <a:srgbClr val="0000FF"/>
                </a:solidFill>
              </a:rPr>
            </a:br>
            <a:r>
              <a:rPr lang="ro-RO" sz="2800" smtClean="0"/>
              <a:t>A O V a l e n t i n a B u t n a r u</a:t>
            </a:r>
            <a:endParaRPr lang="ru-RU" sz="2800" smtClean="0"/>
          </a:p>
        </p:txBody>
      </p:sp>
      <p:sp>
        <p:nvSpPr>
          <p:cNvPr id="50178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4176713" cy="46910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2000" b="1" u="sng" smtClean="0"/>
              <a:t> </a:t>
            </a:r>
            <a:r>
              <a:rPr lang="ro-RO" sz="1800" b="1" u="sng" smtClean="0"/>
              <a:t>FINANȚATOR</a:t>
            </a:r>
            <a:r>
              <a:rPr lang="ro-RO" sz="1800" smtClean="0"/>
              <a:t>: </a:t>
            </a:r>
          </a:p>
          <a:p>
            <a:pPr eaLnBrk="1" hangingPunct="1"/>
            <a:r>
              <a:rPr lang="ro-RO" sz="1800" smtClean="0"/>
              <a:t>Fundația Comunitară Ungheni</a:t>
            </a:r>
          </a:p>
          <a:p>
            <a:pPr eaLnBrk="1" hangingPunct="1"/>
            <a:endParaRPr lang="ro-RO" sz="18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800" smtClean="0"/>
              <a:t> </a:t>
            </a:r>
            <a:r>
              <a:rPr lang="ro-RO" sz="1800" b="1" u="sng" smtClean="0"/>
              <a:t>PARTENERI</a:t>
            </a:r>
            <a:r>
              <a:rPr lang="ro-RO" sz="1800" smtClean="0"/>
              <a:t>: </a:t>
            </a:r>
          </a:p>
          <a:p>
            <a:pPr eaLnBrk="1" hangingPunct="1"/>
            <a:r>
              <a:rPr lang="ro-RO" sz="1800" smtClean="0"/>
              <a:t>AO „ Valentina Butnaru”, Şcoala primară „ Spiridon Vangheli”, AO „Sprijin si speranţă”, Centrul „Casa pentru toţi”, Primăria oraşului Ungheni </a:t>
            </a:r>
          </a:p>
          <a:p>
            <a:pPr eaLnBrk="1" hangingPunct="1"/>
            <a:endParaRPr lang="ro-RO" sz="18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800" smtClean="0"/>
              <a:t>  </a:t>
            </a:r>
            <a:r>
              <a:rPr lang="ro-RO" sz="1800" b="1" u="sng" smtClean="0"/>
              <a:t>REZULTATE</a:t>
            </a:r>
            <a:r>
              <a:rPr lang="ro-RO" sz="1800" smtClean="0"/>
              <a:t>:  </a:t>
            </a:r>
          </a:p>
          <a:p>
            <a:pPr eaLnBrk="1" hangingPunct="1">
              <a:buFontTx/>
              <a:buChar char="-"/>
            </a:pPr>
            <a:r>
              <a:rPr lang="ro-RO" sz="1800" smtClean="0"/>
              <a:t>12 copiii integrați în clase obișnuite</a:t>
            </a:r>
          </a:p>
          <a:p>
            <a:pPr eaLnBrk="1" hangingPunct="1">
              <a:buFontTx/>
              <a:buChar char="-"/>
            </a:pPr>
            <a:r>
              <a:rPr lang="ro-RO" sz="1800" smtClean="0"/>
              <a:t>Amenajarea unei rampe pentru 12 copiii cu cerințe educaționale speciale (CES) din orașul Ungheni</a:t>
            </a:r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50179" name="Picture 6" descr="PICT04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133600"/>
            <a:ext cx="4170363" cy="31273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48600" cy="1624013"/>
          </a:xfrm>
        </p:spPr>
        <p:txBody>
          <a:bodyPr/>
          <a:lstStyle/>
          <a:p>
            <a:pPr algn="ctr" eaLnBrk="1" hangingPunct="1"/>
            <a:r>
              <a:rPr lang="ro-RO" sz="2800" smtClean="0"/>
              <a:t>Proiect </a:t>
            </a:r>
            <a:br>
              <a:rPr lang="ro-RO" sz="2800" smtClean="0"/>
            </a:br>
            <a:r>
              <a:rPr lang="ro-RO" sz="2800" u="sng" smtClean="0">
                <a:solidFill>
                  <a:srgbClr val="0000FF"/>
                </a:solidFill>
              </a:rPr>
              <a:t> „ Arta în decupaj pe lemn”//</a:t>
            </a:r>
            <a:br>
              <a:rPr lang="ro-RO" sz="2800" u="sng" smtClean="0">
                <a:solidFill>
                  <a:srgbClr val="0000FF"/>
                </a:solidFill>
              </a:rPr>
            </a:br>
            <a:r>
              <a:rPr lang="ro-RO" sz="2800" smtClean="0"/>
              <a:t>G I  Optimist</a:t>
            </a:r>
            <a:endParaRPr lang="ru-RU" sz="2800" smtClean="0"/>
          </a:p>
        </p:txBody>
      </p:sp>
      <p:sp>
        <p:nvSpPr>
          <p:cNvPr id="51202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00213"/>
            <a:ext cx="4176712" cy="46910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2000" b="1" u="sng" smtClean="0"/>
              <a:t> </a:t>
            </a:r>
            <a:r>
              <a:rPr lang="ro-RO" b="1" u="sng" smtClean="0"/>
              <a:t>FINANȚATOR</a:t>
            </a:r>
            <a:r>
              <a:rPr lang="ro-RO" smtClean="0"/>
              <a:t>:</a:t>
            </a:r>
          </a:p>
          <a:p>
            <a:pPr eaLnBrk="1" hangingPunct="1"/>
            <a:r>
              <a:rPr lang="ro-RO" smtClean="0"/>
              <a:t> Fundația Comunitară Ungheni</a:t>
            </a:r>
          </a:p>
          <a:p>
            <a:pPr eaLnBrk="1" hangingPunct="1"/>
            <a:endParaRPr lang="ro-RO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mtClean="0"/>
              <a:t> </a:t>
            </a:r>
            <a:r>
              <a:rPr lang="ro-RO" b="1" u="sng" smtClean="0"/>
              <a:t>PARTENERI</a:t>
            </a:r>
            <a:r>
              <a:rPr lang="ro-RO" smtClean="0"/>
              <a:t>: </a:t>
            </a:r>
          </a:p>
          <a:p>
            <a:pPr eaLnBrk="1" hangingPunct="1"/>
            <a:r>
              <a:rPr lang="ro-RO" smtClean="0"/>
              <a:t>Centrul „Casa pentru Toţi”, AO „Sprijin şi Speranţă”, Primăria or. Ungheni, Negherneac Cristina şi mass media locală</a:t>
            </a:r>
          </a:p>
          <a:p>
            <a:pPr eaLnBrk="1" hangingPunct="1"/>
            <a:endParaRPr lang="ro-RO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b="1" u="sng" smtClean="0"/>
              <a:t> REZULTATE</a:t>
            </a:r>
            <a:r>
              <a:rPr lang="ro-RO" smtClean="0"/>
              <a:t>: </a:t>
            </a:r>
          </a:p>
          <a:p>
            <a:pPr eaLnBrk="1" hangingPunct="1">
              <a:buFontTx/>
              <a:buChar char="-"/>
            </a:pPr>
            <a:r>
              <a:rPr lang="ro-RO" smtClean="0"/>
              <a:t>Centru de Reabilitare și orientare profesională dotat cu echipament profesionist pentru prelucrarea lemnului</a:t>
            </a:r>
          </a:p>
          <a:p>
            <a:pPr eaLnBrk="1" hangingPunct="1">
              <a:buFontTx/>
              <a:buChar char="-"/>
            </a:pPr>
            <a:r>
              <a:rPr lang="ro-RO" smtClean="0"/>
              <a:t>Lansate inițiative de integrare în câmpul muncii a tinerilor cu disabilități</a:t>
            </a:r>
          </a:p>
          <a:p>
            <a:pPr eaLnBrk="1" hangingPunct="1">
              <a:buFontTx/>
              <a:buChar char="-"/>
            </a:pPr>
            <a:r>
              <a:rPr lang="ro-RO" smtClean="0"/>
              <a:t> Atitudini schimbate a comunității față de persoanele cu disabilități</a:t>
            </a:r>
          </a:p>
          <a:p>
            <a:pPr eaLnBrk="1" hangingPunct="1">
              <a:buFontTx/>
              <a:buChar char="-"/>
            </a:pPr>
            <a:endParaRPr lang="ro-RO" sz="2000" smtClean="0"/>
          </a:p>
          <a:p>
            <a:pPr eaLnBrk="1" hangingPunct="1"/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51203" name="Picture 6" descr="SAM_1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724025"/>
            <a:ext cx="411797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ogo Primaria Unghe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350" y="312910"/>
            <a:ext cx="1981307" cy="1137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31" name="Рисунок 9" descr="Flagul Orasului Unghen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60350"/>
            <a:ext cx="1828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0" y="17002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o-RO" sz="3200" b="1" dirty="0" smtClean="0"/>
              <a:t>Vă aşteptăm cu drag în oraşul Ungheni!</a:t>
            </a:r>
            <a:endParaRPr lang="ru-RU" sz="3200" b="1" dirty="0"/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323850" y="2801938"/>
            <a:ext cx="7812088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ro-RO" sz="3200" b="1" dirty="0" smtClean="0">
                <a:latin typeface="Times New Roman" pitchFamily="18" charset="0"/>
              </a:rPr>
              <a:t>Date de contact</a:t>
            </a:r>
            <a:r>
              <a:rPr lang="en-US" sz="3200" b="1" dirty="0" smtClean="0">
                <a:latin typeface="Times New Roman" pitchFamily="18" charset="0"/>
              </a:rPr>
              <a:t>: </a:t>
            </a:r>
            <a:endParaRPr lang="en-US" sz="3200" b="1" dirty="0">
              <a:latin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ro-RO" sz="3200" b="1" dirty="0" smtClean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Tel</a:t>
            </a:r>
            <a:r>
              <a:rPr lang="en-US" sz="3200" b="1" dirty="0">
                <a:latin typeface="Times New Roman" pitchFamily="18" charset="0"/>
              </a:rPr>
              <a:t>: +373 236 2-05-60</a:t>
            </a:r>
          </a:p>
          <a:p>
            <a:pPr lvl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 Mob: +373 69141303</a:t>
            </a:r>
          </a:p>
          <a:p>
            <a:pPr lvl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Email: </a:t>
            </a:r>
            <a:r>
              <a:rPr lang="en-US" sz="3200" b="1" dirty="0">
                <a:latin typeface="Times New Roman" pitchFamily="18" charset="0"/>
                <a:hlinkClick r:id="rId4"/>
              </a:rPr>
              <a:t>primar.ungheni@gmail.com</a:t>
            </a:r>
            <a:endParaRPr lang="en-US" sz="3200" b="1" dirty="0">
              <a:latin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www.ungheni.md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DEZVOLTARE ECONOMICĂ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-30163"/>
            <a:ext cx="8748712" cy="3292476"/>
          </a:xfrm>
        </p:spPr>
        <p:txBody>
          <a:bodyPr anchor="ctr">
            <a:spAutoFit/>
          </a:bodyPr>
          <a:lstStyle/>
          <a:p>
            <a:pPr algn="ctr" eaLnBrk="1" hangingPunct="1"/>
            <a:r>
              <a:rPr lang="ro-RO" sz="2800" smtClean="0">
                <a:ea typeface="Calibri" pitchFamily="34" charset="0"/>
                <a:cs typeface="Arial" charset="0"/>
              </a:rPr>
              <a:t>PROIECT</a:t>
            </a:r>
            <a:r>
              <a:rPr lang="ro-RO" sz="2800" i="1" smtClean="0">
                <a:ea typeface="Calibri" pitchFamily="34" charset="0"/>
                <a:cs typeface="Arial" charset="0"/>
              </a:rPr>
              <a:t/>
            </a:r>
            <a:br>
              <a:rPr lang="ro-RO" sz="2800" i="1" smtClean="0">
                <a:ea typeface="Calibri" pitchFamily="34" charset="0"/>
                <a:cs typeface="Arial" charset="0"/>
              </a:rPr>
            </a:br>
            <a:r>
              <a:rPr lang="ro-RO" sz="2800" i="1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 ” Abordarea integrată a durabilităţii producţiei de turism</a:t>
            </a:r>
            <a:r>
              <a:rPr lang="ro-RO" sz="2800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” //</a:t>
            </a:r>
            <a:r>
              <a:rPr lang="ro-RO" sz="2800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/>
            </a:r>
            <a:br>
              <a:rPr lang="ro-RO" sz="2800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</a:br>
            <a:r>
              <a:rPr lang="en-US" sz="2800" smtClean="0">
                <a:ea typeface="Calibri" pitchFamily="34" charset="0"/>
                <a:cs typeface="Arial" charset="0"/>
              </a:rPr>
              <a:t> </a:t>
            </a:r>
            <a:r>
              <a:rPr lang="ro-RO" sz="2800" smtClean="0">
                <a:ea typeface="Calibri" pitchFamily="34" charset="0"/>
                <a:cs typeface="Arial" charset="0"/>
              </a:rPr>
              <a:t>Provincia Veneția, Italia </a:t>
            </a:r>
            <a:r>
              <a:rPr lang="ru-RU" sz="2800" smtClean="0">
                <a:ea typeface="Calibri" pitchFamily="34" charset="0"/>
                <a:cs typeface="Arial" charset="0"/>
              </a:rPr>
              <a:t/>
            </a:r>
            <a:br>
              <a:rPr lang="ru-RU" sz="2800" smtClean="0">
                <a:ea typeface="Calibri" pitchFamily="34" charset="0"/>
                <a:cs typeface="Arial" charset="0"/>
              </a:rPr>
            </a:br>
            <a:r>
              <a:rPr lang="ru-RU" sz="3200" smtClean="0">
                <a:ea typeface="Calibri" pitchFamily="34" charset="0"/>
                <a:cs typeface="Arial" charset="0"/>
              </a:rPr>
              <a:t/>
            </a:r>
            <a:br>
              <a:rPr lang="ru-RU" sz="3200" smtClean="0">
                <a:ea typeface="Calibri" pitchFamily="34" charset="0"/>
                <a:cs typeface="Arial" charset="0"/>
              </a:rPr>
            </a:br>
            <a:r>
              <a:rPr lang="ru-RU" sz="3200" smtClean="0">
                <a:ea typeface="Calibri" pitchFamily="34" charset="0"/>
                <a:cs typeface="Arial" charset="0"/>
              </a:rPr>
              <a:t/>
            </a:r>
            <a:br>
              <a:rPr lang="ru-RU" sz="3200" smtClean="0">
                <a:ea typeface="Calibri" pitchFamily="34" charset="0"/>
                <a:cs typeface="Arial" charset="0"/>
              </a:rPr>
            </a:br>
            <a:endParaRPr lang="ro-RO" sz="3200" b="0" smtClean="0">
              <a:ea typeface="Calibri" pitchFamily="34" charset="0"/>
              <a:cs typeface="Arial" charset="0"/>
            </a:endParaRPr>
          </a:p>
        </p:txBody>
      </p:sp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1773238"/>
            <a:ext cx="7272337" cy="2232025"/>
          </a:xfrm>
        </p:spPr>
        <p:txBody>
          <a:bodyPr/>
          <a:lstStyle/>
          <a:p>
            <a:pPr algn="ctr" eaLnBrk="1" hangingPunct="1">
              <a:buFont typeface="Arial" charset="0"/>
              <a:buBlip>
                <a:blip r:embed="rId2"/>
              </a:buBlip>
            </a:pPr>
            <a:r>
              <a:rPr lang="ro-RO" b="1" u="sng" smtClean="0"/>
              <a:t> FINANȚATOR</a:t>
            </a:r>
            <a:r>
              <a:rPr lang="ro-RO" smtClean="0"/>
              <a:t>: </a:t>
            </a:r>
          </a:p>
          <a:p>
            <a:pPr algn="ctr" eaLnBrk="1" hangingPunct="1"/>
            <a:r>
              <a:rPr lang="en-US" smtClean="0"/>
              <a:t>CIUDAD</a:t>
            </a:r>
            <a:r>
              <a:rPr lang="ro-RO" smtClean="0"/>
              <a:t>/ UE (2010-2012)</a:t>
            </a:r>
            <a:endParaRPr lang="ru-RU" smtClean="0"/>
          </a:p>
          <a:p>
            <a:pPr algn="ctr" eaLnBrk="1" hangingPunct="1"/>
            <a:endParaRPr lang="ro-RO" smtClean="0"/>
          </a:p>
          <a:p>
            <a:pPr algn="ctr" eaLnBrk="1" hangingPunct="1">
              <a:buFont typeface="Arial" charset="0"/>
              <a:buBlip>
                <a:blip r:embed="rId2"/>
              </a:buBlip>
            </a:pPr>
            <a:r>
              <a:rPr lang="ro-RO" smtClean="0"/>
              <a:t> </a:t>
            </a:r>
            <a:r>
              <a:rPr lang="ro-RO" b="1" u="sng" smtClean="0"/>
              <a:t>PARTENERI</a:t>
            </a:r>
            <a:r>
              <a:rPr lang="ro-RO" smtClean="0"/>
              <a:t>: </a:t>
            </a:r>
          </a:p>
          <a:p>
            <a:pPr algn="ctr" eaLnBrk="1" hangingPunct="1"/>
            <a:r>
              <a:rPr lang="en-US" smtClean="0"/>
              <a:t>Primăria or. Ungheni, Primăria or. Kutaisi, Georgia</a:t>
            </a:r>
            <a:endParaRPr lang="ro-RO" smtClean="0"/>
          </a:p>
          <a:p>
            <a:pPr algn="ctr" eaLnBrk="1" hangingPunct="1"/>
            <a:endParaRPr lang="ro-RO" smtClean="0"/>
          </a:p>
          <a:p>
            <a:pPr algn="ctr" eaLnBrk="1" hangingPunct="1">
              <a:buFont typeface="Arial" charset="0"/>
              <a:buBlip>
                <a:blip r:embed="rId3"/>
              </a:buBlip>
            </a:pPr>
            <a:r>
              <a:rPr lang="ro-RO" smtClean="0"/>
              <a:t> </a:t>
            </a:r>
            <a:r>
              <a:rPr lang="ro-RO" b="1" u="sng" smtClean="0"/>
              <a:t>REZULTATE</a:t>
            </a:r>
            <a:r>
              <a:rPr lang="ro-RO" smtClean="0"/>
              <a:t>:  </a:t>
            </a:r>
          </a:p>
          <a:p>
            <a:pPr algn="ctr" eaLnBrk="1" hangingPunct="1"/>
            <a:r>
              <a:rPr lang="en-US" smtClean="0"/>
              <a:t>Elaborată Strategia de dezvoltare a turismului durabil în or. Ungheni       </a:t>
            </a:r>
            <a:endParaRPr lang="ru-RU" smtClean="0"/>
          </a:p>
          <a:p>
            <a:pPr eaLnBrk="1" hangingPunct="1"/>
            <a:endParaRPr lang="ru-RU" sz="2500" smtClean="0"/>
          </a:p>
          <a:p>
            <a:pPr eaLnBrk="1" hangingPunct="1"/>
            <a:endParaRPr lang="ro-RO" sz="2000" smtClean="0"/>
          </a:p>
          <a:p>
            <a:pPr eaLnBrk="1" hangingPunct="1"/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  <p:pic>
        <p:nvPicPr>
          <p:cNvPr id="17411" name="Picture 4" descr="G:\DCIM\100CANON\IMG_0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933825"/>
            <a:ext cx="64293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BUNA GUVERNARE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8"/>
          <p:cNvSpPr>
            <a:spLocks noGrp="1" noChangeArrowheads="1"/>
          </p:cNvSpPr>
          <p:nvPr>
            <p:ph type="title"/>
          </p:nvPr>
        </p:nvSpPr>
        <p:spPr>
          <a:xfrm>
            <a:off x="790575" y="0"/>
            <a:ext cx="8353425" cy="4154488"/>
          </a:xfrm>
        </p:spPr>
        <p:txBody>
          <a:bodyPr anchor="ctr">
            <a:spAutoFit/>
          </a:bodyPr>
          <a:lstStyle/>
          <a:p>
            <a:pPr algn="ctr" eaLnBrk="1" hangingPunct="1"/>
            <a:r>
              <a:rPr lang="ro-RO" sz="2800" smtClean="0">
                <a:ea typeface="Calibri" pitchFamily="34" charset="0"/>
                <a:cs typeface="Arial" charset="0"/>
              </a:rPr>
              <a:t>PROIECT</a:t>
            </a:r>
            <a:r>
              <a:rPr lang="ro-RO" sz="2800" i="1" smtClean="0">
                <a:ea typeface="Calibri" pitchFamily="34" charset="0"/>
                <a:cs typeface="Arial" charset="0"/>
              </a:rPr>
              <a:t/>
            </a:r>
            <a:br>
              <a:rPr lang="ro-RO" sz="2800" i="1" smtClean="0">
                <a:ea typeface="Calibri" pitchFamily="34" charset="0"/>
                <a:cs typeface="Arial" charset="0"/>
              </a:rPr>
            </a:br>
            <a:r>
              <a:rPr lang="ro-RO" sz="2800" i="1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 ” </a:t>
            </a:r>
            <a:r>
              <a:rPr lang="it-IT" sz="2800" i="1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Parteneriat durabil lărgit pentru reforma descentralizării</a:t>
            </a:r>
            <a:r>
              <a:rPr lang="it-IT" sz="2800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 </a:t>
            </a:r>
            <a:r>
              <a:rPr lang="ro-RO" sz="2800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(Proiect </a:t>
            </a:r>
            <a:r>
              <a:rPr lang="it-IT" sz="2800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EuropeAid</a:t>
            </a:r>
            <a:r>
              <a:rPr lang="ro-RO" sz="2800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/ 2012 – 2014, partener Primăria oraşului Orhei)”</a:t>
            </a:r>
            <a:r>
              <a:rPr lang="en-US" sz="2800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 EuropeAid</a:t>
            </a:r>
            <a:r>
              <a:rPr lang="ro-RO" sz="2800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/ UE (2012-2014) //</a:t>
            </a:r>
            <a:r>
              <a:rPr lang="en-US" sz="2800" u="sng" smtClean="0">
                <a:solidFill>
                  <a:srgbClr val="0000FF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sz="2800" smtClean="0">
                <a:ea typeface="Calibri" pitchFamily="34" charset="0"/>
                <a:cs typeface="Arial" charset="0"/>
              </a:rPr>
              <a:t/>
            </a:r>
            <a:br>
              <a:rPr lang="ru-RU" sz="2800" smtClean="0">
                <a:ea typeface="Calibri" pitchFamily="34" charset="0"/>
                <a:cs typeface="Arial" charset="0"/>
              </a:rPr>
            </a:br>
            <a:r>
              <a:rPr lang="en-US" sz="2800" smtClean="0">
                <a:ea typeface="Calibri" pitchFamily="34" charset="0"/>
                <a:cs typeface="Arial" charset="0"/>
              </a:rPr>
              <a:t> Primăria or. Ungheni </a:t>
            </a:r>
            <a:r>
              <a:rPr lang="ru-RU" sz="2800" smtClean="0">
                <a:ea typeface="Calibri" pitchFamily="34" charset="0"/>
                <a:cs typeface="Arial" charset="0"/>
              </a:rPr>
              <a:t/>
            </a:r>
            <a:br>
              <a:rPr lang="ru-RU" sz="2800" smtClean="0">
                <a:ea typeface="Calibri" pitchFamily="34" charset="0"/>
                <a:cs typeface="Arial" charset="0"/>
              </a:rPr>
            </a:br>
            <a:r>
              <a:rPr lang="ru-RU" sz="3200" smtClean="0">
                <a:ea typeface="Calibri" pitchFamily="34" charset="0"/>
                <a:cs typeface="Arial" charset="0"/>
              </a:rPr>
              <a:t/>
            </a:r>
            <a:br>
              <a:rPr lang="ru-RU" sz="3200" smtClean="0">
                <a:ea typeface="Calibri" pitchFamily="34" charset="0"/>
                <a:cs typeface="Arial" charset="0"/>
              </a:rPr>
            </a:br>
            <a:r>
              <a:rPr lang="ru-RU" sz="3200" smtClean="0">
                <a:ea typeface="Calibri" pitchFamily="34" charset="0"/>
                <a:cs typeface="Arial" charset="0"/>
              </a:rPr>
              <a:t/>
            </a:r>
            <a:br>
              <a:rPr lang="ru-RU" sz="3200" smtClean="0">
                <a:ea typeface="Calibri" pitchFamily="34" charset="0"/>
                <a:cs typeface="Arial" charset="0"/>
              </a:rPr>
            </a:br>
            <a:endParaRPr lang="ro-RO" sz="3200" b="0" smtClean="0">
              <a:ea typeface="Calibri" pitchFamily="34" charset="0"/>
              <a:cs typeface="Arial" charset="0"/>
            </a:endParaRPr>
          </a:p>
        </p:txBody>
      </p:sp>
      <p:sp>
        <p:nvSpPr>
          <p:cNvPr id="19458" name="Текст 3"/>
          <p:cNvSpPr>
            <a:spLocks noGrp="1"/>
          </p:cNvSpPr>
          <p:nvPr>
            <p:ph type="body" sz="half" idx="2"/>
          </p:nvPr>
        </p:nvSpPr>
        <p:spPr>
          <a:xfrm>
            <a:off x="827088" y="2781300"/>
            <a:ext cx="7273925" cy="3671888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900" b="1" u="sng" smtClean="0"/>
              <a:t> </a:t>
            </a:r>
            <a:r>
              <a:rPr lang="ro-RO" sz="1600" b="1" u="sng" smtClean="0"/>
              <a:t>FINANȚATOR</a:t>
            </a:r>
            <a:r>
              <a:rPr lang="ro-RO" sz="1600" smtClean="0"/>
              <a:t>: </a:t>
            </a:r>
          </a:p>
          <a:p>
            <a:pPr eaLnBrk="1" hangingPunct="1"/>
            <a:r>
              <a:rPr lang="en-US" sz="1600" smtClean="0"/>
              <a:t>CIUDAD</a:t>
            </a:r>
            <a:r>
              <a:rPr lang="ro-RO" sz="1600" smtClean="0"/>
              <a:t>/ UE (2010-2012)</a:t>
            </a:r>
            <a:endParaRPr lang="ru-RU" sz="1600" smtClean="0"/>
          </a:p>
          <a:p>
            <a:pPr eaLnBrk="1" hangingPunct="1"/>
            <a:endParaRPr lang="ro-RO" sz="160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o-RO" sz="1600" smtClean="0"/>
              <a:t> </a:t>
            </a:r>
            <a:r>
              <a:rPr lang="ro-RO" sz="1600" b="1" u="sng" smtClean="0"/>
              <a:t>PARTENERI</a:t>
            </a:r>
            <a:r>
              <a:rPr lang="ro-RO" sz="1600" smtClean="0"/>
              <a:t>: </a:t>
            </a:r>
          </a:p>
          <a:p>
            <a:pPr eaLnBrk="1" hangingPunct="1"/>
            <a:r>
              <a:rPr lang="en-US" sz="1600" smtClean="0"/>
              <a:t>Primăria or. Orhei, AO Centrul Regional de Dezvoltare Durabilă</a:t>
            </a:r>
            <a:endParaRPr lang="ro-RO" sz="1600" smtClean="0"/>
          </a:p>
          <a:p>
            <a:pPr eaLnBrk="1" hangingPunct="1"/>
            <a:endParaRPr lang="ro-RO" sz="1600" smtClean="0"/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o-RO" sz="1600" smtClean="0"/>
              <a:t> </a:t>
            </a:r>
            <a:r>
              <a:rPr lang="ro-RO" sz="1600" b="1" u="sng" smtClean="0"/>
              <a:t>REZULTATE</a:t>
            </a:r>
            <a:r>
              <a:rPr lang="ro-RO" sz="1600" smtClean="0"/>
              <a:t>:  </a:t>
            </a:r>
          </a:p>
          <a:p>
            <a:pPr eaLnBrk="1" hangingPunct="1"/>
            <a:r>
              <a:rPr lang="en-GB" sz="1600" smtClean="0"/>
              <a:t>Creată o Rețea a Autorităților Locale (AL) </a:t>
            </a:r>
            <a:endParaRPr lang="ru-RU" sz="1600" smtClean="0"/>
          </a:p>
          <a:p>
            <a:pPr eaLnBrk="1" hangingPunct="1"/>
            <a:r>
              <a:rPr lang="en-GB" sz="1600" smtClean="0"/>
              <a:t> Creată o Rețea de parteneriat civic – public </a:t>
            </a:r>
            <a:endParaRPr lang="ru-RU" sz="1600" smtClean="0"/>
          </a:p>
          <a:p>
            <a:pPr eaLnBrk="1" hangingPunct="1"/>
            <a:r>
              <a:rPr lang="en-GB" sz="1600" smtClean="0"/>
              <a:t> Dezvoltat un Centru Pilot de Informare pentru Cetățeni</a:t>
            </a:r>
            <a:endParaRPr lang="ru-RU" sz="1600" smtClean="0"/>
          </a:p>
          <a:p>
            <a:pPr eaLnBrk="1" hangingPunct="1"/>
            <a:endParaRPr lang="ru-RU" sz="2500" smtClean="0"/>
          </a:p>
          <a:p>
            <a:pPr eaLnBrk="1" hangingPunct="1"/>
            <a:endParaRPr lang="ro-RO" sz="2000" smtClean="0"/>
          </a:p>
          <a:p>
            <a:pPr eaLnBrk="1" hangingPunct="1"/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o-RO" sz="4000" b="1" smtClean="0"/>
              <a:t>PROIECTE CU FINANȚARE EXTERNĂ ŞI</a:t>
            </a:r>
            <a:endParaRPr lang="ru-RU" sz="4000" b="1" smtClean="0"/>
          </a:p>
          <a:p>
            <a:pPr eaLnBrk="1" hangingPunct="1">
              <a:defRPr/>
            </a:pPr>
            <a:r>
              <a:rPr lang="ro-RO" sz="4000" b="1" smtClean="0"/>
              <a:t>INTERNĂ</a:t>
            </a: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>DOMENIU INFRASTRUCTURĂ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1774</Words>
  <Application>Microsoft Office PowerPoint</Application>
  <PresentationFormat>On-screen Show (4:3)</PresentationFormat>
  <Paragraphs>286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Тема Office</vt:lpstr>
      <vt:lpstr>PRIMĂRIA ORAŞULUI UNGHENI -  POLITICI  DE DEZVOLTARE URBANĂ ŞI COOPERARE INTERMUNICIPALĂ</vt:lpstr>
      <vt:lpstr>PROIECTE IMPLEMENTATE ÎN ORAȘUL UNGHENI PERIOADA 2007 - 2013</vt:lpstr>
      <vt:lpstr>PROIECTE CU FINANȚARE EUROPEANĂ</vt:lpstr>
      <vt:lpstr>DOMENIU DEZVOLTARE ECONOMICĂ</vt:lpstr>
      <vt:lpstr>PROIECT  ” Abordarea integrată a durabilităţii producţiei de turism” //  Provincia Veneția, Italia    </vt:lpstr>
      <vt:lpstr>DOMENIU BUNA GUVERNARE</vt:lpstr>
      <vt:lpstr>PROIECT  ” Parteneriat durabil lărgit pentru reforma descentralizării (Proiect EuropeAid/ 2012 – 2014, partener Primăria oraşului Orhei)” EuropeAid/ UE (2012-2014) //   Primăria or. Ungheni    </vt:lpstr>
      <vt:lpstr>PROIECTE CU FINANȚARE EXTERNĂ ŞI INTERNĂ</vt:lpstr>
      <vt:lpstr>DOMENIU INFRASTRUCTURĂ </vt:lpstr>
      <vt:lpstr>Proiect  ” Lucrări de renovare a Palatului de Cultură Ungheni” //  Primăria or. Ungheni</vt:lpstr>
      <vt:lpstr>PROIECT  ” Centrul de reabilitare şi orientare profesională a persoanelor cu disabilităţi” // </vt:lpstr>
      <vt:lpstr>PROIECT  ” Şanse egale la educaţia timpurie pentru toţi copiii prin renovarea grădiniţei “Guguţă” //  Primăria or. Ungheni </vt:lpstr>
      <vt:lpstr>PROIECT  ” Curtea interioară a blocurilor de locuinţe – loc de odihnă şi agrement”//  AO Centrul Regional de Dezvoltare Durabilă</vt:lpstr>
      <vt:lpstr>Proiect  ” Modernizarea și renovarea trotuarelor și parcărilor în orașul Ungheni”//  Primăria orașului Ungheni</vt:lpstr>
      <vt:lpstr>Proiect  ” Reparația unor porțiuni de strazi în or. Ungheni”//  Primăria orașului Ungheni</vt:lpstr>
      <vt:lpstr>DOMENIU EFICIENȚĂ ENERGETICĂ </vt:lpstr>
      <vt:lpstr>Proiect  ”Condiţii mai bune pentru copii și bătrîni prin utilizarea energiei renovabile la grădiniţele Guguţă şi Tereza Sobolevschi, Centrul de Reabilitare și Integrare Socială a Bătrînilor”//  Primăria orașului Ungheni (2011)</vt:lpstr>
      <vt:lpstr>DOMENIU BUNA GUVERNARE</vt:lpstr>
      <vt:lpstr>PROIECT  ” Bugetarea in baza de performanta: un instrument de eficientizare a activitatii administratiilor publice locale/ Proiect Amenajarea scuarului din Cartierul Centru al or. Ungheni” // Primăria or. Ungheni</vt:lpstr>
      <vt:lpstr>DOMENIU EDUCAȚIE </vt:lpstr>
      <vt:lpstr>Proiect  ”Fondul pentru Tineri Ungheni” // Fundația Comunitară Ungheni</vt:lpstr>
      <vt:lpstr>PROIECTE CU FINANȚARE LOCALĂ</vt:lpstr>
      <vt:lpstr>DOMENIU FILANTROPIE </vt:lpstr>
      <vt:lpstr>Proiect  ”Baluri de Caritate”, ed. I, II, III &amp; IV // Fundația Comunitară Ungheni</vt:lpstr>
      <vt:lpstr>DOMENIU CULTURĂ </vt:lpstr>
      <vt:lpstr>Proiect  ”La căsuța cu povești” // A O A l ă t u r i  d e c o p i l</vt:lpstr>
      <vt:lpstr>Proiect   „Costumul popular – istoria  şi tradiţia neamului” // A O C r e a t o r i i</vt:lpstr>
      <vt:lpstr>Proiect   „ Foaie verde odolean, mândru-i portul unghenean”// G I  Alături de copil</vt:lpstr>
      <vt:lpstr>Proiect   „Micii Actori”  G I Pro Femeie pentru copil</vt:lpstr>
      <vt:lpstr>DOMENIU PROMOVARE VOLUNTARIAT</vt:lpstr>
      <vt:lpstr>Proiect   „Lunarul Voluntariatului  la Ungheni: Fii şi tu voluntar!” // A O P o a r t a D e s c h i s ă</vt:lpstr>
      <vt:lpstr>DOMENIU ECOLOGIE </vt:lpstr>
      <vt:lpstr>Proiect   „Sprijină şi tu reciclarea”// A O P o a r t a D e s c h i s ă</vt:lpstr>
      <vt:lpstr>Proiect  “Un izvor – o datină străbună” // A O S p e r a n ț a C o p i i l o r</vt:lpstr>
      <vt:lpstr>DOMENIU INCLUZIUNE SOCIALĂ</vt:lpstr>
      <vt:lpstr>Proiect   „Încadrarea copiilor cu cerinţe educaţionale speciale (CES) în şcoală”// A O V a l e n t i n a B u t n a r u</vt:lpstr>
      <vt:lpstr>Proiect   „ Arta în decupaj pe lemn”// G I  Optimist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 ”La căsuța cu povești”</dc:title>
  <dc:creator>User</dc:creator>
  <cp:lastModifiedBy>Svetlana</cp:lastModifiedBy>
  <cp:revision>105</cp:revision>
  <dcterms:created xsi:type="dcterms:W3CDTF">2013-04-23T05:58:35Z</dcterms:created>
  <dcterms:modified xsi:type="dcterms:W3CDTF">2013-05-17T16:05:01Z</dcterms:modified>
</cp:coreProperties>
</file>