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0" r:id="rId2"/>
    <p:sldId id="289" r:id="rId3"/>
    <p:sldId id="293" r:id="rId4"/>
    <p:sldId id="265" r:id="rId5"/>
    <p:sldId id="276" r:id="rId6"/>
    <p:sldId id="261" r:id="rId7"/>
    <p:sldId id="291" r:id="rId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900"/>
    <a:srgbClr val="122B4A"/>
    <a:srgbClr val="FFFFFF"/>
    <a:srgbClr val="EBF5FF"/>
    <a:srgbClr val="1F497D"/>
    <a:srgbClr val="E1EFFF"/>
    <a:srgbClr val="D1E6FF"/>
    <a:srgbClr val="BDEEFF"/>
    <a:srgbClr val="181938"/>
    <a:srgbClr val="132A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53" autoAdjust="0"/>
    <p:restoredTop sz="92845" autoAdjust="0"/>
  </p:normalViewPr>
  <p:slideViewPr>
    <p:cSldViewPr showGuides="1">
      <p:cViewPr>
        <p:scale>
          <a:sx n="89" d="100"/>
          <a:sy n="89" d="100"/>
        </p:scale>
        <p:origin x="-1272" y="-192"/>
      </p:cViewPr>
      <p:guideLst>
        <p:guide orient="horz" pos="3884"/>
        <p:guide orient="horz" pos="2795"/>
        <p:guide orient="horz" pos="890"/>
        <p:guide orient="horz" pos="1434"/>
        <p:guide orient="horz" pos="1752"/>
        <p:guide orient="horz" pos="2069"/>
        <p:guide orient="horz" pos="2387"/>
        <p:guide orient="horz" pos="2704"/>
        <p:guide orient="horz" pos="1117"/>
        <p:guide orient="horz" pos="3249"/>
        <p:guide orient="horz" pos="3612"/>
        <p:guide orient="horz" pos="1933"/>
        <p:guide orient="horz" pos="2251"/>
        <p:guide pos="761"/>
        <p:guide pos="535"/>
        <p:guide pos="126"/>
        <p:guide pos="1170"/>
        <p:guide pos="1424"/>
        <p:guide pos="1986"/>
        <p:guide pos="2077"/>
        <p:guide pos="2621"/>
        <p:guide pos="2712"/>
        <p:guide pos="3392"/>
        <p:guide pos="3982"/>
        <p:guide pos="4136"/>
        <p:guide pos="4617"/>
        <p:guide pos="4844"/>
        <p:guide pos="5343"/>
        <p:guide pos="5548"/>
        <p:guide pos="6114"/>
        <p:guide pos="3256"/>
        <p:guide pos="5116"/>
        <p:guide pos="1895"/>
      </p:guideLst>
    </p:cSldViewPr>
  </p:slideViewPr>
  <p:outlineViewPr>
    <p:cViewPr>
      <p:scale>
        <a:sx n="33" d="100"/>
        <a:sy n="33" d="100"/>
      </p:scale>
      <p:origin x="0" y="3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1AC1E4-051C-49C4-8F34-E57B14AA62D5}" type="datetimeFigureOut">
              <a:rPr lang="de-CH" smtClean="0"/>
              <a:t>23.05.2018</a:t>
            </a:fld>
            <a:endParaRPr lang="de-CH"/>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4E7AD8-35F8-4C42-BF11-A6EB91CD11D6}" type="slidenum">
              <a:rPr lang="de-CH" smtClean="0"/>
              <a:t>‹#›</a:t>
            </a:fld>
            <a:endParaRPr lang="de-CH"/>
          </a:p>
        </p:txBody>
      </p:sp>
    </p:spTree>
    <p:extLst>
      <p:ext uri="{BB962C8B-B14F-4D97-AF65-F5344CB8AC3E}">
        <p14:creationId xmlns:p14="http://schemas.microsoft.com/office/powerpoint/2010/main" val="35035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Version 1 </a:t>
            </a:r>
            <a:r>
              <a:rPr lang="de-CH" dirty="0" err="1" smtClean="0"/>
              <a:t>by</a:t>
            </a:r>
            <a:r>
              <a:rPr lang="de-CH" dirty="0" smtClean="0"/>
              <a:t> Dominik Boller </a:t>
            </a:r>
            <a:r>
              <a:rPr lang="de-CH" dirty="0" err="1" smtClean="0"/>
              <a:t>and</a:t>
            </a:r>
            <a:r>
              <a:rPr lang="de-CH" dirty="0" smtClean="0"/>
              <a:t> Lukas Ulrich</a:t>
            </a:r>
            <a:r>
              <a:rPr lang="de-CH" smtClean="0"/>
              <a:t>, July</a:t>
            </a:r>
            <a:r>
              <a:rPr lang="de-CH" dirty="0" smtClean="0"/>
              <a:t> 2015</a:t>
            </a:r>
            <a:endParaRPr lang="en-GB" dirty="0"/>
          </a:p>
        </p:txBody>
      </p:sp>
      <p:sp>
        <p:nvSpPr>
          <p:cNvPr id="4" name="Slide Number Placeholder 3"/>
          <p:cNvSpPr>
            <a:spLocks noGrp="1"/>
          </p:cNvSpPr>
          <p:nvPr>
            <p:ph type="sldNum" sz="quarter" idx="10"/>
          </p:nvPr>
        </p:nvSpPr>
        <p:spPr/>
        <p:txBody>
          <a:bodyPr/>
          <a:lstStyle/>
          <a:p>
            <a:fld id="{4F4E7AD8-35F8-4C42-BF11-A6EB91CD11D6}" type="slidenum">
              <a:rPr lang="de-CH" smtClean="0"/>
              <a:t>1</a:t>
            </a:fld>
            <a:endParaRPr lang="de-CH"/>
          </a:p>
        </p:txBody>
      </p:sp>
    </p:spTree>
    <p:extLst>
      <p:ext uri="{BB962C8B-B14F-4D97-AF65-F5344CB8AC3E}">
        <p14:creationId xmlns:p14="http://schemas.microsoft.com/office/powerpoint/2010/main" val="2575387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4E7AD8-35F8-4C42-BF11-A6EB91CD11D6}" type="slidenum">
              <a:rPr lang="de-CH" smtClean="0"/>
              <a:t>2</a:t>
            </a:fld>
            <a:endParaRPr lang="de-CH"/>
          </a:p>
        </p:txBody>
      </p:sp>
    </p:spTree>
    <p:extLst>
      <p:ext uri="{BB962C8B-B14F-4D97-AF65-F5344CB8AC3E}">
        <p14:creationId xmlns:p14="http://schemas.microsoft.com/office/powerpoint/2010/main" val="36099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5</a:t>
            </a:fld>
            <a:endParaRPr lang="de-CH"/>
          </a:p>
        </p:txBody>
      </p:sp>
    </p:spTree>
    <p:extLst>
      <p:ext uri="{BB962C8B-B14F-4D97-AF65-F5344CB8AC3E}">
        <p14:creationId xmlns:p14="http://schemas.microsoft.com/office/powerpoint/2010/main" val="376919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221D42C-F2E3-4D6A-B077-48DCDC287DBE}"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20776497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1D42C-F2E3-4D6A-B077-48DCDC287DBE}" type="datetimeFigureOut">
              <a:rPr lang="en-GB" smtClean="0"/>
              <a:t>23/05/2018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378661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21D42C-F2E3-4D6A-B077-48DCDC287DBE}"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2852395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21D42C-F2E3-4D6A-B077-48DCDC287DBE}"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463401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2221D42C-F2E3-4D6A-B077-48DCDC287DBE}"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35496446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1D42C-F2E3-4D6A-B077-48DCDC287DBE}"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1621940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21D42C-F2E3-4D6A-B077-48DCDC287DBE}" type="datetimeFigureOut">
              <a:rPr lang="en-GB" smtClean="0"/>
              <a:t>23/05/2018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27171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221D42C-F2E3-4D6A-B077-48DCDC287DBE}" type="datetimeFigureOut">
              <a:rPr lang="en-GB" smtClean="0"/>
              <a:t>23/05/2018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232480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221D42C-F2E3-4D6A-B077-48DCDC287DBE}" type="datetimeFigureOut">
              <a:rPr lang="en-GB" smtClean="0"/>
              <a:t>23/05/2018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18646438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1D42C-F2E3-4D6A-B077-48DCDC287DBE}" type="datetimeFigureOut">
              <a:rPr lang="en-GB" smtClean="0"/>
              <a:t>23/05/2018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23055764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 y="0"/>
            <a:ext cx="9903600" cy="7003230"/>
          </a:xfrm>
          <a:prstGeom prst="rect">
            <a:avLst/>
          </a:prstGeom>
        </p:spPr>
      </p:pic>
      <p:sp>
        <p:nvSpPr>
          <p:cNvPr id="2" name="TextBox 1"/>
          <p:cNvSpPr txBox="1"/>
          <p:nvPr userDrawn="1"/>
        </p:nvSpPr>
        <p:spPr>
          <a:xfrm>
            <a:off x="107559" y="6253938"/>
            <a:ext cx="9602231" cy="215444"/>
          </a:xfrm>
          <a:prstGeom prst="rect">
            <a:avLst/>
          </a:prstGeom>
          <a:noFill/>
        </p:spPr>
        <p:txBody>
          <a:bodyPr wrap="square" rtlCol="0">
            <a:spAutoFit/>
          </a:bodyPr>
          <a:lstStyle/>
          <a:p>
            <a:r>
              <a:rPr lang="en-GB" sz="800" noProof="0" dirty="0" smtClean="0">
                <a:latin typeface="+mn-lt"/>
                <a:cs typeface="Arial" pitchFamily="34" charset="0"/>
              </a:rPr>
              <a:t>Disclaimer: This sanitation system was created using</a:t>
            </a:r>
            <a:r>
              <a:rPr lang="en-GB" sz="800" baseline="0" noProof="0" dirty="0" smtClean="0">
                <a:latin typeface="+mn-lt"/>
                <a:cs typeface="Arial" pitchFamily="34" charset="0"/>
              </a:rPr>
              <a:t> Eawag’s Sanitation System Drawing Tool (Version 1). The user of this tool alone is responsible for the correctness and completeness of this system.</a:t>
            </a:r>
          </a:p>
        </p:txBody>
      </p:sp>
      <p:sp>
        <p:nvSpPr>
          <p:cNvPr id="4" name="Content Placeholder 3"/>
          <p:cNvSpPr>
            <a:spLocks noGrp="1"/>
          </p:cNvSpPr>
          <p:nvPr>
            <p:ph sz="quarter" idx="10"/>
          </p:nvPr>
        </p:nvSpPr>
        <p:spPr>
          <a:xfrm>
            <a:off x="2190750" y="562965"/>
            <a:ext cx="7510727" cy="288032"/>
          </a:xfrm>
        </p:spPr>
        <p:txBody>
          <a:bodyPr anchor="ctr">
            <a:noAutofit/>
          </a:bodyPr>
          <a:lstStyle>
            <a:lvl1pPr marL="0" indent="0">
              <a:buNone/>
              <a:defRPr sz="1300" b="0" spc="20" baseline="0">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6390178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1D42C-F2E3-4D6A-B077-48DCDC287DBE}" type="datetimeFigureOut">
              <a:rPr lang="en-GB" smtClean="0"/>
              <a:t>23/05/2018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27600181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a:solidFill>
            <a:srgbClr val="FFFFFF"/>
          </a:solidFill>
          <a:ln w="38100">
            <a:solidFill>
              <a:srgbClr val="122B4A"/>
            </a:solid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95300" y="1600203"/>
            <a:ext cx="8915400" cy="4525963"/>
          </a:xfrm>
          <a:prstGeom prst="rect">
            <a:avLst/>
          </a:prstGeom>
          <a:solidFill>
            <a:srgbClr val="FFFFFF"/>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1D42C-F2E3-4D6A-B077-48DCDC287DBE}" type="datetimeFigureOut">
              <a:rPr lang="en-GB" smtClean="0"/>
              <a:t>23/05/2018</a:t>
            </a:fld>
            <a:endParaRPr lang="en-GB"/>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9AB07-3497-4CB6-8240-CABB37279798}" type="slidenum">
              <a:rPr lang="en-GB" smtClean="0"/>
              <a:t>‹#›</a:t>
            </a:fld>
            <a:endParaRPr lang="en-GB"/>
          </a:p>
        </p:txBody>
      </p:sp>
      <p:sp>
        <p:nvSpPr>
          <p:cNvPr id="8" name="Rectangle 7"/>
          <p:cNvSpPr/>
          <p:nvPr userDrawn="1"/>
        </p:nvSpPr>
        <p:spPr>
          <a:xfrm>
            <a:off x="469454" y="98206"/>
            <a:ext cx="72008" cy="1481205"/>
          </a:xfrm>
          <a:prstGeom prst="rect">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ectangle 9"/>
          <p:cNvSpPr/>
          <p:nvPr userDrawn="1"/>
        </p:nvSpPr>
        <p:spPr>
          <a:xfrm>
            <a:off x="9402638" y="98206"/>
            <a:ext cx="72008" cy="1481205"/>
          </a:xfrm>
          <a:prstGeom prst="rect">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102900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spcBef>
          <a:spcPct val="0"/>
        </a:spcBef>
        <a:buNone/>
        <a:defRPr sz="4400" b="1" kern="1200">
          <a:solidFill>
            <a:srgbClr val="122B4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22B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22B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22B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8247"/>
          <a:stretch/>
        </p:blipFill>
        <p:spPr bwMode="auto">
          <a:xfrm>
            <a:off x="0" y="0"/>
            <a:ext cx="9932640" cy="7353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ctrTitle"/>
          </p:nvPr>
        </p:nvSpPr>
        <p:spPr>
          <a:xfrm>
            <a:off x="2400" y="3717032"/>
            <a:ext cx="9903600" cy="1124744"/>
          </a:xfrm>
          <a:solidFill>
            <a:srgbClr val="FFFFFF">
              <a:alpha val="69804"/>
            </a:srgbClr>
          </a:solidFill>
          <a:ln>
            <a:noFill/>
          </a:ln>
        </p:spPr>
        <p:txBody>
          <a:bodyPr>
            <a:normAutofit fontScale="90000"/>
          </a:bodyPr>
          <a:lstStyle/>
          <a:p>
            <a:pPr marL="538163"/>
            <a:r>
              <a:rPr lang="ru-RU" b="1" dirty="0" smtClean="0">
                <a:latin typeface="+mn-lt"/>
                <a:ea typeface="Ebrima" panose="02000000000000000000" pitchFamily="2" charset="0"/>
                <a:cs typeface="Ebrima" panose="02000000000000000000" pitchFamily="2" charset="0"/>
              </a:rPr>
              <a:t>Инструмент для создания шаблонов санитарных систем</a:t>
            </a:r>
            <a:r>
              <a:rPr lang="en-GB" dirty="0">
                <a:latin typeface="+mn-lt"/>
                <a:ea typeface="Ebrima" panose="02000000000000000000" pitchFamily="2" charset="0"/>
                <a:cs typeface="Ebrima" panose="02000000000000000000" pitchFamily="2" charset="0"/>
              </a:rPr>
              <a:t> </a:t>
            </a:r>
            <a:r>
              <a:rPr lang="en-GB" dirty="0" smtClean="0">
                <a:latin typeface="+mn-lt"/>
                <a:ea typeface="Ebrima" panose="02000000000000000000" pitchFamily="2" charset="0"/>
                <a:cs typeface="Ebrima" panose="02000000000000000000" pitchFamily="2" charset="0"/>
              </a:rPr>
              <a:t>          </a:t>
            </a:r>
            <a:r>
              <a:rPr lang="ru-RU" sz="2700" b="1" dirty="0" smtClean="0">
                <a:latin typeface="Ebrima" panose="02000000000000000000" pitchFamily="2" charset="0"/>
                <a:ea typeface="Ebrima" panose="02000000000000000000" pitchFamily="2" charset="0"/>
                <a:cs typeface="Ebrima" panose="02000000000000000000" pitchFamily="2" charset="0"/>
              </a:rPr>
              <a:t>Версия</a:t>
            </a:r>
            <a:r>
              <a:rPr lang="en-GB" sz="2700" b="1" dirty="0" smtClean="0">
                <a:latin typeface="Ebrima" panose="02000000000000000000" pitchFamily="2" charset="0"/>
                <a:ea typeface="Ebrima" panose="02000000000000000000" pitchFamily="2" charset="0"/>
                <a:cs typeface="Ebrima" panose="02000000000000000000" pitchFamily="2" charset="0"/>
              </a:rPr>
              <a:t> 1 (</a:t>
            </a:r>
            <a:r>
              <a:rPr lang="ru-RU" sz="2700" dirty="0" smtClean="0">
                <a:latin typeface="Ebrima" panose="02000000000000000000" pitchFamily="2" charset="0"/>
                <a:ea typeface="Ebrima" panose="02000000000000000000" pitchFamily="2" charset="0"/>
                <a:cs typeface="Ebrima" panose="02000000000000000000" pitchFamily="2" charset="0"/>
              </a:rPr>
              <a:t>Июль</a:t>
            </a:r>
            <a:r>
              <a:rPr lang="en-GB" sz="2700" b="1" dirty="0" smtClean="0">
                <a:latin typeface="Ebrima" panose="02000000000000000000" pitchFamily="2" charset="0"/>
                <a:ea typeface="Ebrima" panose="02000000000000000000" pitchFamily="2" charset="0"/>
                <a:cs typeface="Ebrima" panose="02000000000000000000" pitchFamily="2" charset="0"/>
              </a:rPr>
              <a:t> 2015)</a:t>
            </a:r>
            <a:endParaRPr lang="en-GB" sz="2700" b="1"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7336" y="6309320"/>
            <a:ext cx="1841977" cy="396000"/>
          </a:xfrm>
          <a:prstGeom prst="rect">
            <a:avLst/>
          </a:prstGeom>
        </p:spPr>
      </p:pic>
    </p:spTree>
    <p:extLst>
      <p:ext uri="{BB962C8B-B14F-4D97-AF65-F5344CB8AC3E}">
        <p14:creationId xmlns:p14="http://schemas.microsoft.com/office/powerpoint/2010/main" val="3908213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95300" y="1268760"/>
            <a:ext cx="8915400" cy="2232248"/>
          </a:xfrm>
          <a:solidFill>
            <a:srgbClr val="FFFFFF"/>
          </a:solidFill>
        </p:spPr>
        <p:txBody>
          <a:bodyPr>
            <a:noAutofit/>
          </a:bodyPr>
          <a:lstStyle/>
          <a:p>
            <a:pPr marL="0" indent="0">
              <a:buNone/>
            </a:pPr>
            <a:r>
              <a:rPr lang="ru-RU"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Инструмент был подготовлен на основе </a:t>
            </a:r>
            <a:r>
              <a:rPr lang="en-GB" sz="1700" dirty="0" smtClean="0">
                <a:latin typeface="Arial" panose="020B0604020202020204" pitchFamily="34" charset="0"/>
                <a:ea typeface="Ebrima" panose="02000000000000000000" pitchFamily="2" charset="0"/>
                <a:cs typeface="Arial" panose="020B0604020202020204" pitchFamily="34" charset="0"/>
              </a:rPr>
              <a:t>2</a:t>
            </a:r>
            <a:r>
              <a:rPr lang="ru-RU" sz="1700" baseline="30000" dirty="0" smtClean="0">
                <a:latin typeface="Arial" panose="020B0604020202020204" pitchFamily="34" charset="0"/>
                <a:ea typeface="Ebrima" panose="02000000000000000000" pitchFamily="2" charset="0"/>
                <a:cs typeface="Arial" panose="020B0604020202020204" pitchFamily="34" charset="0"/>
              </a:rPr>
              <a:t>го</a:t>
            </a:r>
            <a:r>
              <a:rPr lang="en-GB" sz="1700" dirty="0" smtClean="0">
                <a:latin typeface="Arial" panose="020B0604020202020204" pitchFamily="34" charset="0"/>
                <a:ea typeface="Ebrima" panose="02000000000000000000" pitchFamily="2" charset="0"/>
                <a:cs typeface="Arial" panose="020B0604020202020204" pitchFamily="34" charset="0"/>
              </a:rPr>
              <a:t> </a:t>
            </a:r>
            <a:r>
              <a:rPr lang="ru-RU" sz="1700" dirty="0" smtClean="0">
                <a:latin typeface="Arial" panose="020B0604020202020204" pitchFamily="34" charset="0"/>
                <a:ea typeface="Ebrima" panose="02000000000000000000" pitchFamily="2" charset="0"/>
                <a:cs typeface="Arial" panose="020B0604020202020204" pitchFamily="34" charset="0"/>
              </a:rPr>
              <a:t>издания</a:t>
            </a:r>
            <a:r>
              <a:rPr lang="en-GB" sz="1700" dirty="0" smtClean="0">
                <a:latin typeface="Arial" panose="020B0604020202020204" pitchFamily="34" charset="0"/>
                <a:ea typeface="Ebrima" panose="02000000000000000000" pitchFamily="2" charset="0"/>
                <a:cs typeface="Arial" panose="020B0604020202020204" pitchFamily="34" charset="0"/>
              </a:rPr>
              <a:t> </a:t>
            </a:r>
            <a:r>
              <a:rPr lang="ru-RU" sz="1700" dirty="0" smtClean="0">
                <a:latin typeface="Arial" panose="020B0604020202020204" pitchFamily="34" charset="0"/>
                <a:ea typeface="Ebrima" panose="02000000000000000000" pitchFamily="2" charset="0"/>
                <a:cs typeface="Arial" panose="020B0604020202020204" pitchFamily="34" charset="0"/>
              </a:rPr>
              <a:t>Справочника санитарных систем и технологий</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a:t>
            </a:r>
            <a:r>
              <a:rPr lang="ru-RU"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Вы можете его использовать для</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a:t>
            </a:r>
          </a:p>
          <a:p>
            <a:r>
              <a:rPr lang="ru-RU"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Рисования своей системы</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a:t>
            </a:r>
            <a:r>
              <a:rPr lang="ru-RU"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копиряю и вставляя различные элементы</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(i.e. </a:t>
            </a:r>
            <a:r>
              <a:rPr lang="ru-RU" sz="1700" dirty="0" smtClean="0">
                <a:latin typeface="Arial" panose="020B0604020202020204" pitchFamily="34" charset="0"/>
                <a:ea typeface="Ebrima" panose="02000000000000000000" pitchFamily="2" charset="0"/>
                <a:cs typeface="Arial" panose="020B0604020202020204" pitchFamily="34" charset="0"/>
              </a:rPr>
              <a:t>продукты</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a:t>
            </a:r>
            <a:r>
              <a:rPr lang="ru-RU"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технологии</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a:t>
            </a:r>
            <a:r>
              <a:rPr lang="ru-RU"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и стрелки</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a:t>
            </a:r>
            <a:r>
              <a:rPr lang="ru-RU"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слайды</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4-6) </a:t>
            </a:r>
            <a:r>
              <a:rPr lang="ru-RU" sz="1700" dirty="0" smtClean="0">
                <a:latin typeface="Arial" panose="020B0604020202020204" pitchFamily="34" charset="0"/>
                <a:ea typeface="Ebrima" panose="02000000000000000000" pitchFamily="2" charset="0"/>
                <a:cs typeface="Arial" panose="020B0604020202020204" pitchFamily="34" charset="0"/>
              </a:rPr>
              <a:t>в пустой шаблон</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a:t>
            </a:r>
            <a:r>
              <a:rPr lang="ru-RU" sz="1700" dirty="0" smtClean="0">
                <a:latin typeface="Arial" panose="020B0604020202020204" pitchFamily="34" charset="0"/>
                <a:ea typeface="Ebrima" panose="02000000000000000000" pitchFamily="2" charset="0"/>
                <a:cs typeface="Arial" panose="020B0604020202020204" pitchFamily="34" charset="0"/>
              </a:rPr>
              <a:t>слайд</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3)</a:t>
            </a:r>
          </a:p>
          <a:p>
            <a:r>
              <a:rPr lang="ru-RU" sz="1700" dirty="0" smtClean="0">
                <a:latin typeface="Arial" panose="020B0604020202020204" pitchFamily="34" charset="0"/>
                <a:ea typeface="Ebrima" panose="02000000000000000000" pitchFamily="2" charset="0"/>
                <a:cs typeface="Arial" panose="020B0604020202020204" pitchFamily="34" charset="0"/>
              </a:rPr>
              <a:t>Изменять системы</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1-9 </a:t>
            </a:r>
            <a:r>
              <a:rPr lang="ru-RU" sz="1700" dirty="0" smtClean="0">
                <a:latin typeface="Arial" panose="020B0604020202020204" pitchFamily="34" charset="0"/>
                <a:ea typeface="Ebrima" panose="02000000000000000000" pitchFamily="2" charset="0"/>
                <a:cs typeface="Arial" panose="020B0604020202020204" pitchFamily="34" charset="0"/>
              </a:rPr>
              <a:t>из</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a:t>
            </a:r>
            <a:r>
              <a:rPr lang="ru-RU"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Спрвочника</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a:t>
            </a:r>
            <a:r>
              <a:rPr lang="ru-RU"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добавляя</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 </a:t>
            </a:r>
            <a:r>
              <a:rPr lang="ru-RU" sz="1700" dirty="0" smtClean="0">
                <a:latin typeface="Arial" panose="020B0604020202020204" pitchFamily="34" charset="0"/>
                <a:ea typeface="Ebrima" panose="02000000000000000000" pitchFamily="2" charset="0"/>
                <a:cs typeface="Arial" panose="020B0604020202020204" pitchFamily="34" charset="0"/>
              </a:rPr>
              <a:t>удаляя</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a:t>
            </a:r>
            <a:r>
              <a:rPr lang="ru-RU"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элементы</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a:t>
            </a:r>
            <a:r>
              <a:rPr lang="ru-RU"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меняя их расположение</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a:t>
            </a:r>
            <a:r>
              <a:rPr lang="ru-RU"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ит.д</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a:t>
            </a:r>
            <a:r>
              <a:rPr lang="ru-RU" sz="1700" dirty="0" smtClean="0">
                <a:latin typeface="Arial" panose="020B0604020202020204" pitchFamily="34" charset="0"/>
                <a:ea typeface="Ebrima" panose="02000000000000000000" pitchFamily="2" charset="0"/>
                <a:cs typeface="Arial" panose="020B0604020202020204" pitchFamily="34" charset="0"/>
              </a:rPr>
              <a:t>слайды</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7-16)</a:t>
            </a:r>
          </a:p>
          <a:p>
            <a:r>
              <a:rPr lang="ru-RU" sz="1700" dirty="0" smtClean="0">
                <a:latin typeface="Arial" panose="020B0604020202020204" pitchFamily="34" charset="0"/>
                <a:ea typeface="Ebrima" panose="02000000000000000000" pitchFamily="2" charset="0"/>
                <a:cs typeface="Arial" panose="020B0604020202020204" pitchFamily="34" charset="0"/>
              </a:rPr>
              <a:t>Распичатать вашу систему</a:t>
            </a:r>
            <a:r>
              <a:rPr lang="en-GB" sz="1700" dirty="0" smtClean="0">
                <a:latin typeface="Arial" panose="020B0604020202020204" pitchFamily="34" charset="0"/>
                <a:ea typeface="Ebrima" panose="02000000000000000000" pitchFamily="2" charset="0"/>
                <a:cs typeface="Arial" panose="020B0604020202020204" pitchFamily="34" charset="0"/>
              </a:rPr>
              <a:t>, </a:t>
            </a:r>
            <a:r>
              <a:rPr lang="ru-RU" sz="1700" dirty="0" smtClean="0">
                <a:latin typeface="Arial" panose="020B0604020202020204" pitchFamily="34" charset="0"/>
                <a:ea typeface="Ebrima" panose="02000000000000000000" pitchFamily="2" charset="0"/>
                <a:cs typeface="Arial" panose="020B0604020202020204" pitchFamily="34" charset="0"/>
              </a:rPr>
              <a:t>вставить ее в отчет или использовать в презентации</a:t>
            </a:r>
            <a:endParaRPr lang="en-GB" sz="1700" dirty="0">
              <a:solidFill>
                <a:srgbClr val="122B4A"/>
              </a:solidFill>
              <a:latin typeface="Arial" panose="020B0604020202020204" pitchFamily="34" charset="0"/>
              <a:ea typeface="Ebrima" panose="02000000000000000000" pitchFamily="2" charset="0"/>
              <a:cs typeface="Arial" panose="020B0604020202020204" pitchFamily="34" charset="0"/>
            </a:endParaRPr>
          </a:p>
        </p:txBody>
      </p:sp>
      <p:sp>
        <p:nvSpPr>
          <p:cNvPr id="9" name="Title 1"/>
          <p:cNvSpPr>
            <a:spLocks noGrp="1"/>
          </p:cNvSpPr>
          <p:nvPr>
            <p:ph type="title"/>
          </p:nvPr>
        </p:nvSpPr>
        <p:spPr>
          <a:xfrm>
            <a:off x="495300" y="274638"/>
            <a:ext cx="8915400" cy="922114"/>
          </a:xfrm>
          <a:ln>
            <a:noFill/>
          </a:ln>
        </p:spPr>
        <p:txBody>
          <a:bodyPr tIns="0" bIns="36000">
            <a:normAutofit fontScale="90000"/>
          </a:bodyPr>
          <a:lstStyle/>
          <a:p>
            <a:pPr marL="88900"/>
            <a:r>
              <a:rPr lang="ru-RU" sz="3200" dirty="0" smtClean="0"/>
              <a:t>Как использовать инструмент создания шаблонов санитарных систем</a:t>
            </a:r>
            <a:endParaRPr lang="en-GB" dirty="0"/>
          </a:p>
        </p:txBody>
      </p:sp>
      <p:cxnSp>
        <p:nvCxnSpPr>
          <p:cNvPr id="10" name="Straight Connector 9"/>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3500" y="1196752"/>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sp>
        <p:nvSpPr>
          <p:cNvPr id="7" name="Flowchart: Process 6"/>
          <p:cNvSpPr/>
          <p:nvPr/>
        </p:nvSpPr>
        <p:spPr>
          <a:xfrm>
            <a:off x="493500" y="3645024"/>
            <a:ext cx="8917200" cy="2979223"/>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ru-RU" sz="1500" b="1" dirty="0" smtClean="0">
                <a:solidFill>
                  <a:srgbClr val="122B4A"/>
                </a:solidFill>
                <a:latin typeface="Arial" pitchFamily="34" charset="0"/>
                <a:cs typeface="Arial" pitchFamily="34" charset="0"/>
              </a:rPr>
              <a:t>Советы</a:t>
            </a:r>
            <a:endParaRPr lang="en-GB" sz="1500" b="1" dirty="0" smtClean="0">
              <a:solidFill>
                <a:srgbClr val="122B4A"/>
              </a:solidFill>
              <a:latin typeface="Arial" pitchFamily="34" charset="0"/>
              <a:cs typeface="Arial" pitchFamily="34" charset="0"/>
            </a:endParaRPr>
          </a:p>
          <a:p>
            <a:pPr marL="88900"/>
            <a:endParaRPr lang="en-GB" sz="600" b="1" dirty="0" smtClean="0">
              <a:solidFill>
                <a:srgbClr val="122B4A"/>
              </a:solidFill>
              <a:latin typeface="Arial" pitchFamily="34" charset="0"/>
              <a:cs typeface="Arial" pitchFamily="34" charset="0"/>
            </a:endParaRPr>
          </a:p>
          <a:p>
            <a:pPr marL="88900" indent="358775">
              <a:spcAft>
                <a:spcPts val="600"/>
              </a:spcAft>
            </a:pPr>
            <a:r>
              <a:rPr lang="ru-RU" sz="1500" dirty="0" smtClean="0">
                <a:solidFill>
                  <a:srgbClr val="122B4A"/>
                </a:solidFill>
                <a:latin typeface="Arial" pitchFamily="34" charset="0"/>
                <a:cs typeface="Arial" pitchFamily="34" charset="0"/>
              </a:rPr>
              <a:t>Если вы используете </a:t>
            </a:r>
            <a:r>
              <a:rPr lang="en-GB" sz="1500" dirty="0" smtClean="0">
                <a:solidFill>
                  <a:srgbClr val="122B4A"/>
                </a:solidFill>
                <a:latin typeface="Arial" pitchFamily="34" charset="0"/>
                <a:cs typeface="Arial" pitchFamily="34" charset="0"/>
              </a:rPr>
              <a:t>PowerPoint , </a:t>
            </a:r>
            <a:r>
              <a:rPr lang="ru-RU" sz="1500" dirty="0" smtClean="0">
                <a:solidFill>
                  <a:srgbClr val="122B4A"/>
                </a:solidFill>
                <a:latin typeface="Arial" pitchFamily="34" charset="0"/>
                <a:cs typeface="Arial" pitchFamily="34" charset="0"/>
              </a:rPr>
              <a:t>добавте анимацию позводяя им появляться по очереди.</a:t>
            </a:r>
            <a:endParaRPr lang="de-CH" sz="600" dirty="0" smtClean="0">
              <a:solidFill>
                <a:srgbClr val="122B4A"/>
              </a:solidFill>
              <a:latin typeface="Arial" pitchFamily="34" charset="0"/>
              <a:cs typeface="Arial" pitchFamily="34" charset="0"/>
            </a:endParaRPr>
          </a:p>
          <a:p>
            <a:pPr marL="449263" indent="-1588">
              <a:spcAft>
                <a:spcPts val="600"/>
              </a:spcAft>
            </a:pPr>
            <a:r>
              <a:rPr lang="ru-RU" sz="1500" dirty="0" smtClean="0">
                <a:solidFill>
                  <a:srgbClr val="122B4A"/>
                </a:solidFill>
                <a:latin typeface="Arial" pitchFamily="34" charset="0"/>
                <a:cs typeface="Arial" pitchFamily="34" charset="0"/>
              </a:rPr>
              <a:t>Еслы вы хотите изменить прямоугольники касающиеся технологий </a:t>
            </a:r>
            <a:r>
              <a:rPr lang="en-GB" sz="1500" dirty="0" smtClean="0">
                <a:solidFill>
                  <a:srgbClr val="122B4A"/>
                </a:solidFill>
                <a:latin typeface="Arial" pitchFamily="34" charset="0"/>
                <a:cs typeface="Arial" pitchFamily="34" charset="0"/>
              </a:rPr>
              <a:t>(</a:t>
            </a:r>
            <a:r>
              <a:rPr lang="ru-RU" sz="1500" dirty="0" smtClean="0">
                <a:solidFill>
                  <a:srgbClr val="122B4A"/>
                </a:solidFill>
                <a:latin typeface="Arial" pitchFamily="34" charset="0"/>
                <a:cs typeface="Arial" pitchFamily="34" charset="0"/>
              </a:rPr>
              <a:t>в системах</a:t>
            </a:r>
            <a:r>
              <a:rPr lang="en-GB" sz="1500" dirty="0" smtClean="0">
                <a:solidFill>
                  <a:srgbClr val="122B4A"/>
                </a:solidFill>
                <a:latin typeface="Arial" pitchFamily="34" charset="0"/>
                <a:cs typeface="Arial" pitchFamily="34" charset="0"/>
              </a:rPr>
              <a:t> 1-9), </a:t>
            </a:r>
            <a:r>
              <a:rPr lang="ru-RU" sz="1500" dirty="0" smtClean="0">
                <a:solidFill>
                  <a:srgbClr val="122B4A"/>
                </a:solidFill>
                <a:latin typeface="Arial" pitchFamily="34" charset="0"/>
                <a:cs typeface="Arial" pitchFamily="34" charset="0"/>
              </a:rPr>
              <a:t>их </a:t>
            </a:r>
            <a:endParaRPr lang="de-CH" sz="1500" dirty="0" smtClean="0">
              <a:solidFill>
                <a:srgbClr val="122B4A"/>
              </a:solidFill>
              <a:latin typeface="Arial" pitchFamily="34" charset="0"/>
              <a:cs typeface="Arial" pitchFamily="34" charset="0"/>
            </a:endParaRPr>
          </a:p>
          <a:p>
            <a:pPr marL="449263" indent="-1588"/>
            <a:r>
              <a:rPr lang="ru-RU" sz="1500" dirty="0" smtClean="0">
                <a:solidFill>
                  <a:srgbClr val="122B4A"/>
                </a:solidFill>
                <a:latin typeface="Arial" pitchFamily="34" charset="0"/>
                <a:cs typeface="Arial" pitchFamily="34" charset="0"/>
              </a:rPr>
              <a:t>следует разгрупировать</a:t>
            </a:r>
            <a:r>
              <a:rPr lang="en-GB" sz="1500" dirty="0" smtClean="0">
                <a:solidFill>
                  <a:srgbClr val="122B4A"/>
                </a:solidFill>
                <a:latin typeface="Arial" pitchFamily="34" charset="0"/>
                <a:cs typeface="Arial" pitchFamily="34" charset="0"/>
              </a:rPr>
              <a:t> </a:t>
            </a:r>
            <a:r>
              <a:rPr lang="ru-RU" sz="1500" dirty="0" smtClean="0">
                <a:solidFill>
                  <a:srgbClr val="122B4A"/>
                </a:solidFill>
                <a:latin typeface="Arial" pitchFamily="34" charset="0"/>
                <a:cs typeface="Arial" pitchFamily="34" charset="0"/>
              </a:rPr>
              <a:t>(</a:t>
            </a:r>
            <a:r>
              <a:rPr lang="en-GB" sz="1500" dirty="0" smtClean="0">
                <a:solidFill>
                  <a:srgbClr val="122B4A"/>
                </a:solidFill>
                <a:latin typeface="Arial" pitchFamily="34" charset="0"/>
                <a:cs typeface="Arial" pitchFamily="34" charset="0"/>
              </a:rPr>
              <a:t>“ungroup” the object first</a:t>
            </a:r>
            <a:r>
              <a:rPr lang="ru-RU" sz="1500" dirty="0">
                <a:solidFill>
                  <a:srgbClr val="122B4A"/>
                </a:solidFill>
                <a:latin typeface="Arial" pitchFamily="34" charset="0"/>
                <a:cs typeface="Arial" pitchFamily="34" charset="0"/>
              </a:rPr>
              <a:t>)</a:t>
            </a:r>
            <a:r>
              <a:rPr lang="en-GB" sz="1500" dirty="0" smtClean="0">
                <a:solidFill>
                  <a:srgbClr val="122B4A"/>
                </a:solidFill>
                <a:latin typeface="Arial" pitchFamily="34" charset="0"/>
                <a:cs typeface="Arial" pitchFamily="34" charset="0"/>
              </a:rPr>
              <a:t>. </a:t>
            </a:r>
            <a:r>
              <a:rPr lang="ru-RU" sz="1500" dirty="0" smtClean="0">
                <a:solidFill>
                  <a:srgbClr val="122B4A"/>
                </a:solidFill>
                <a:latin typeface="Arial" pitchFamily="34" charset="0"/>
                <a:cs typeface="Arial" pitchFamily="34" charset="0"/>
              </a:rPr>
              <a:t>Нажмите правой кнопкой мышки на прямоугольник и выберете </a:t>
            </a:r>
            <a:r>
              <a:rPr lang="en-GB" sz="1500" dirty="0" smtClean="0">
                <a:solidFill>
                  <a:srgbClr val="122B4A"/>
                </a:solidFill>
                <a:latin typeface="Arial" pitchFamily="34" charset="0"/>
                <a:cs typeface="Arial" pitchFamily="34" charset="0"/>
              </a:rPr>
              <a:t>«Group» -&gt; «Ungroup».</a:t>
            </a:r>
          </a:p>
          <a:p>
            <a:pPr marL="88900" indent="358775"/>
            <a:endParaRPr lang="de-CH" sz="600" dirty="0">
              <a:solidFill>
                <a:srgbClr val="122B4A"/>
              </a:solidFill>
              <a:latin typeface="Arial" pitchFamily="34" charset="0"/>
              <a:cs typeface="Arial" pitchFamily="34" charset="0"/>
            </a:endParaRPr>
          </a:p>
          <a:p>
            <a:pPr marL="88900"/>
            <a:r>
              <a:rPr lang="ru-RU" sz="1500" dirty="0" smtClean="0">
                <a:solidFill>
                  <a:srgbClr val="122B4A"/>
                </a:solidFill>
                <a:latin typeface="Arial" pitchFamily="34" charset="0"/>
                <a:cs typeface="Arial" pitchFamily="34" charset="0"/>
              </a:rPr>
              <a:t>Подсказки при использовании </a:t>
            </a:r>
            <a:r>
              <a:rPr lang="en-GB" sz="1500" dirty="0" smtClean="0">
                <a:solidFill>
                  <a:srgbClr val="122B4A"/>
                </a:solidFill>
                <a:latin typeface="Arial" pitchFamily="34" charset="0"/>
                <a:cs typeface="Arial" pitchFamily="34" charset="0"/>
              </a:rPr>
              <a:t>Windows: </a:t>
            </a:r>
          </a:p>
          <a:p>
            <a:pPr marL="88900" indent="358775"/>
            <a:endParaRPr lang="en-GB" sz="600" dirty="0" smtClean="0">
              <a:solidFill>
                <a:srgbClr val="122B4A"/>
              </a:solidFill>
              <a:latin typeface="Arial" pitchFamily="34" charset="0"/>
              <a:cs typeface="Arial" pitchFamily="34" charset="0"/>
            </a:endParaRPr>
          </a:p>
          <a:p>
            <a:pPr marL="449263" indent="-1588"/>
            <a:r>
              <a:rPr lang="ru-RU" sz="1500" dirty="0" smtClean="0">
                <a:solidFill>
                  <a:srgbClr val="122B4A"/>
                </a:solidFill>
                <a:latin typeface="Arial" pitchFamily="34" charset="0"/>
                <a:cs typeface="Arial" pitchFamily="34" charset="0"/>
              </a:rPr>
              <a:t>Чтобы создать копию элемента нажмите и держите </a:t>
            </a:r>
            <a:r>
              <a:rPr lang="en-GB" sz="1500" dirty="0" smtClean="0">
                <a:solidFill>
                  <a:srgbClr val="122B4A"/>
                </a:solidFill>
                <a:latin typeface="Arial" pitchFamily="34" charset="0"/>
                <a:cs typeface="Arial" pitchFamily="34" charset="0"/>
              </a:rPr>
              <a:t>Ctrl</a:t>
            </a:r>
            <a:r>
              <a:rPr lang="ru-RU" sz="1500" dirty="0" smtClean="0">
                <a:solidFill>
                  <a:srgbClr val="122B4A"/>
                </a:solidFill>
                <a:latin typeface="Arial" pitchFamily="34" charset="0"/>
                <a:cs typeface="Arial" pitchFamily="34" charset="0"/>
              </a:rPr>
              <a:t> и перетащите элемент мышкой</a:t>
            </a:r>
            <a:r>
              <a:rPr lang="en-GB" sz="1500" dirty="0" smtClean="0">
                <a:solidFill>
                  <a:srgbClr val="122B4A"/>
                </a:solidFill>
                <a:latin typeface="Arial" pitchFamily="34" charset="0"/>
                <a:cs typeface="Arial" pitchFamily="34" charset="0"/>
              </a:rPr>
              <a:t>. </a:t>
            </a:r>
            <a:r>
              <a:rPr lang="ru-RU" sz="1500" dirty="0" smtClean="0">
                <a:solidFill>
                  <a:srgbClr val="122B4A"/>
                </a:solidFill>
                <a:latin typeface="Arial" pitchFamily="34" charset="0"/>
                <a:cs typeface="Arial" pitchFamily="34" charset="0"/>
              </a:rPr>
              <a:t>Или нажмите</a:t>
            </a:r>
            <a:r>
              <a:rPr lang="en-GB" sz="1500" dirty="0" smtClean="0">
                <a:solidFill>
                  <a:srgbClr val="122B4A"/>
                </a:solidFill>
                <a:latin typeface="Arial" pitchFamily="34" charset="0"/>
                <a:cs typeface="Arial" pitchFamily="34" charset="0"/>
              </a:rPr>
              <a:t> </a:t>
            </a:r>
            <a:r>
              <a:rPr lang="en-GB" sz="1500" dirty="0" err="1" smtClean="0">
                <a:solidFill>
                  <a:srgbClr val="122B4A"/>
                </a:solidFill>
                <a:latin typeface="Arial" pitchFamily="34" charset="0"/>
                <a:cs typeface="Arial" pitchFamily="34" charset="0"/>
              </a:rPr>
              <a:t>Ctrl+D</a:t>
            </a:r>
            <a:r>
              <a:rPr lang="en-GB" sz="1500" dirty="0" smtClean="0">
                <a:solidFill>
                  <a:srgbClr val="122B4A"/>
                </a:solidFill>
                <a:latin typeface="Arial" pitchFamily="34" charset="0"/>
                <a:cs typeface="Arial" pitchFamily="34" charset="0"/>
              </a:rPr>
              <a:t>.</a:t>
            </a:r>
          </a:p>
          <a:p>
            <a:pPr marL="449263" indent="-1588"/>
            <a:endParaRPr lang="en-GB" sz="600" dirty="0" smtClean="0">
              <a:solidFill>
                <a:srgbClr val="122B4A"/>
              </a:solidFill>
              <a:latin typeface="Arial" pitchFamily="34" charset="0"/>
              <a:cs typeface="Arial" pitchFamily="34" charset="0"/>
            </a:endParaRPr>
          </a:p>
          <a:p>
            <a:pPr marL="449263" indent="-1588"/>
            <a:r>
              <a:rPr lang="ru-RU" sz="1500" dirty="0" smtClean="0">
                <a:solidFill>
                  <a:srgbClr val="122B4A"/>
                </a:solidFill>
                <a:latin typeface="Arial" pitchFamily="34" charset="0"/>
                <a:cs typeface="Arial" pitchFamily="34" charset="0"/>
              </a:rPr>
              <a:t>Вы можете передвигать элементы клавиатурой</a:t>
            </a:r>
            <a:r>
              <a:rPr lang="en-GB" sz="1500" dirty="0" smtClean="0">
                <a:solidFill>
                  <a:srgbClr val="122B4A"/>
                </a:solidFill>
                <a:latin typeface="Arial" pitchFamily="34" charset="0"/>
                <a:cs typeface="Arial" pitchFamily="34" charset="0"/>
              </a:rPr>
              <a:t>. </a:t>
            </a:r>
            <a:r>
              <a:rPr lang="ru-RU" sz="1500" dirty="0" smtClean="0">
                <a:solidFill>
                  <a:srgbClr val="122B4A"/>
                </a:solidFill>
                <a:latin typeface="Arial" pitchFamily="34" charset="0"/>
                <a:cs typeface="Arial" pitchFamily="34" charset="0"/>
              </a:rPr>
              <a:t>Для маленький точных движений</a:t>
            </a:r>
            <a:r>
              <a:rPr lang="ru-RU" sz="1500" dirty="0">
                <a:solidFill>
                  <a:srgbClr val="122B4A"/>
                </a:solidFill>
                <a:latin typeface="Arial" pitchFamily="34" charset="0"/>
                <a:cs typeface="Arial" pitchFamily="34" charset="0"/>
              </a:rPr>
              <a:t> </a:t>
            </a:r>
            <a:r>
              <a:rPr lang="ru-RU" sz="1500" dirty="0" smtClean="0">
                <a:solidFill>
                  <a:srgbClr val="122B4A"/>
                </a:solidFill>
                <a:latin typeface="Arial" pitchFamily="34" charset="0"/>
                <a:cs typeface="Arial" pitchFamily="34" charset="0"/>
              </a:rPr>
              <a:t>элементов нажимайте</a:t>
            </a:r>
            <a:r>
              <a:rPr lang="en-GB" sz="1500" dirty="0" smtClean="0">
                <a:solidFill>
                  <a:srgbClr val="122B4A"/>
                </a:solidFill>
                <a:latin typeface="Arial" pitchFamily="34" charset="0"/>
                <a:cs typeface="Arial" pitchFamily="34" charset="0"/>
              </a:rPr>
              <a:t> </a:t>
            </a:r>
            <a:r>
              <a:rPr lang="ru-RU" sz="1500" dirty="0" smtClean="0">
                <a:solidFill>
                  <a:srgbClr val="122B4A"/>
                </a:solidFill>
                <a:latin typeface="Arial" pitchFamily="34" charset="0"/>
                <a:cs typeface="Arial" pitchFamily="34" charset="0"/>
              </a:rPr>
              <a:t>и держите </a:t>
            </a:r>
            <a:r>
              <a:rPr lang="en-GB" sz="1500" dirty="0" smtClean="0">
                <a:solidFill>
                  <a:srgbClr val="122B4A"/>
                </a:solidFill>
                <a:latin typeface="Arial" pitchFamily="34" charset="0"/>
                <a:cs typeface="Arial" pitchFamily="34" charset="0"/>
              </a:rPr>
              <a:t>Ctrl </a:t>
            </a:r>
            <a:r>
              <a:rPr lang="ru-RU" sz="1500" dirty="0" smtClean="0">
                <a:solidFill>
                  <a:srgbClr val="122B4A"/>
                </a:solidFill>
                <a:latin typeface="Arial" pitchFamily="34" charset="0"/>
                <a:cs typeface="Arial" pitchFamily="34" charset="0"/>
              </a:rPr>
              <a:t>при этом используя стрелки клавиатуры.</a:t>
            </a:r>
            <a:endParaRPr lang="en-GB" sz="1500" dirty="0" smtClean="0">
              <a:solidFill>
                <a:srgbClr val="122B4A"/>
              </a:solidFill>
              <a:latin typeface="Arial" pitchFamily="34" charset="0"/>
              <a:cs typeface="Arial" pitchFamily="34" charset="0"/>
            </a:endParaRPr>
          </a:p>
        </p:txBody>
      </p:sp>
      <p:sp>
        <p:nvSpPr>
          <p:cNvPr id="12" name="TextBox 11"/>
          <p:cNvSpPr txBox="1"/>
          <p:nvPr/>
        </p:nvSpPr>
        <p:spPr>
          <a:xfrm>
            <a:off x="587695" y="4006225"/>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13" name="TextBox 12"/>
          <p:cNvSpPr txBox="1"/>
          <p:nvPr/>
        </p:nvSpPr>
        <p:spPr>
          <a:xfrm>
            <a:off x="587695" y="4318820"/>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14" name="TextBox 13"/>
          <p:cNvSpPr txBox="1"/>
          <p:nvPr/>
        </p:nvSpPr>
        <p:spPr>
          <a:xfrm>
            <a:off x="578730" y="5445224"/>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15" name="TextBox 14"/>
          <p:cNvSpPr txBox="1"/>
          <p:nvPr/>
        </p:nvSpPr>
        <p:spPr>
          <a:xfrm>
            <a:off x="593848" y="6021288"/>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Tree>
    <p:extLst>
      <p:ext uri="{BB962C8B-B14F-4D97-AF65-F5344CB8AC3E}">
        <p14:creationId xmlns:p14="http://schemas.microsoft.com/office/powerpoint/2010/main" val="1780174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43" b="384"/>
          <a:stretch/>
        </p:blipFill>
        <p:spPr bwMode="auto">
          <a:xfrm>
            <a:off x="0" y="0"/>
            <a:ext cx="990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2072680" y="116632"/>
            <a:ext cx="7488832" cy="364902"/>
          </a:xfrm>
        </p:spPr>
        <p:txBody>
          <a:bodyPr>
            <a:noAutofit/>
          </a:bodyPr>
          <a:lstStyle/>
          <a:p>
            <a:r>
              <a:rPr lang="ru-RU" sz="1600" dirty="0" smtClean="0"/>
              <a:t>Название системы</a:t>
            </a:r>
            <a:endParaRPr lang="de-CH" sz="1600" dirty="0"/>
          </a:p>
        </p:txBody>
      </p:sp>
    </p:spTree>
    <p:extLst>
      <p:ext uri="{BB962C8B-B14F-4D97-AF65-F5344CB8AC3E}">
        <p14:creationId xmlns:p14="http://schemas.microsoft.com/office/powerpoint/2010/main" val="119817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03877" y="3348286"/>
            <a:ext cx="882742" cy="360427"/>
            <a:chOff x="4512195" y="2277766"/>
            <a:chExt cx="882742" cy="360427"/>
          </a:xfrm>
        </p:grpSpPr>
        <p:sp>
          <p:nvSpPr>
            <p:cNvPr id="107" name="Diamond 106"/>
            <p:cNvSpPr/>
            <p:nvPr/>
          </p:nvSpPr>
          <p:spPr>
            <a:xfrm>
              <a:off x="4512937" y="2289132"/>
              <a:ext cx="882000" cy="33722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08" name="Group 107"/>
            <p:cNvGrpSpPr/>
            <p:nvPr/>
          </p:nvGrpSpPr>
          <p:grpSpPr>
            <a:xfrm>
              <a:off x="4512195" y="2277766"/>
              <a:ext cx="882741" cy="360427"/>
              <a:chOff x="1207810" y="1844437"/>
              <a:chExt cx="922615" cy="360427"/>
            </a:xfrm>
          </p:grpSpPr>
          <p:sp>
            <p:nvSpPr>
              <p:cNvPr id="109" name="Rectangle 108"/>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Сточные воды</a:t>
                </a:r>
                <a:endParaRPr lang="en-GB" sz="800" dirty="0">
                  <a:solidFill>
                    <a:schemeClr val="tx1"/>
                  </a:solidFill>
                </a:endParaRPr>
              </a:p>
            </p:txBody>
          </p:sp>
          <p:sp>
            <p:nvSpPr>
              <p:cNvPr id="110" name="Chord 109"/>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3" name="Group 2"/>
          <p:cNvGrpSpPr/>
          <p:nvPr/>
        </p:nvGrpSpPr>
        <p:grpSpPr>
          <a:xfrm>
            <a:off x="2603877" y="2845471"/>
            <a:ext cx="882742" cy="362381"/>
            <a:chOff x="4512195" y="1774951"/>
            <a:chExt cx="882742" cy="362381"/>
          </a:xfrm>
        </p:grpSpPr>
        <p:sp>
          <p:nvSpPr>
            <p:cNvPr id="122" name="Diamond 121"/>
            <p:cNvSpPr/>
            <p:nvPr/>
          </p:nvSpPr>
          <p:spPr>
            <a:xfrm>
              <a:off x="4512937" y="1777292"/>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23" name="Group 122"/>
            <p:cNvGrpSpPr/>
            <p:nvPr/>
          </p:nvGrpSpPr>
          <p:grpSpPr>
            <a:xfrm>
              <a:off x="4512195" y="1774951"/>
              <a:ext cx="882741" cy="360427"/>
              <a:chOff x="1207810" y="1844437"/>
              <a:chExt cx="922615" cy="360427"/>
            </a:xfrm>
          </p:grpSpPr>
          <p:sp>
            <p:nvSpPr>
              <p:cNvPr id="124" name="Rectangle 123"/>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Сухие </a:t>
                </a:r>
                <a:r>
                  <a:rPr lang="ru-RU" sz="700" dirty="0" smtClean="0">
                    <a:solidFill>
                      <a:schemeClr val="tx1"/>
                    </a:solidFill>
                  </a:rPr>
                  <a:t>гигиенические</a:t>
                </a:r>
                <a:r>
                  <a:rPr lang="ru-RU" sz="800" dirty="0" smtClean="0">
                    <a:solidFill>
                      <a:schemeClr val="tx1"/>
                    </a:solidFill>
                  </a:rPr>
                  <a:t> материалы</a:t>
                </a:r>
                <a:endParaRPr lang="en-GB" sz="800" dirty="0">
                  <a:solidFill>
                    <a:schemeClr val="tx1"/>
                  </a:solidFill>
                </a:endParaRPr>
              </a:p>
            </p:txBody>
          </p:sp>
          <p:sp>
            <p:nvSpPr>
              <p:cNvPr id="125" name="Chord 124"/>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5" name="Group 4"/>
          <p:cNvGrpSpPr/>
          <p:nvPr/>
        </p:nvGrpSpPr>
        <p:grpSpPr>
          <a:xfrm>
            <a:off x="920555" y="3851011"/>
            <a:ext cx="882742" cy="360467"/>
            <a:chOff x="2149453" y="2780491"/>
            <a:chExt cx="882742" cy="360467"/>
          </a:xfrm>
        </p:grpSpPr>
        <p:sp>
          <p:nvSpPr>
            <p:cNvPr id="155" name="Diamond 15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 name="Group 16"/>
            <p:cNvGrpSpPr/>
            <p:nvPr/>
          </p:nvGrpSpPr>
          <p:grpSpPr>
            <a:xfrm>
              <a:off x="2149453" y="2780531"/>
              <a:ext cx="882741" cy="360427"/>
              <a:chOff x="1207810" y="1844437"/>
              <a:chExt cx="922615" cy="360427"/>
            </a:xfrm>
          </p:grpSpPr>
          <p:sp>
            <p:nvSpPr>
              <p:cNvPr id="18" name="Rectangle 17"/>
              <p:cNvSpPr/>
              <p:nvPr/>
            </p:nvSpPr>
            <p:spPr>
              <a:xfrm>
                <a:off x="1437669" y="1844824"/>
                <a:ext cx="692756" cy="360040"/>
              </a:xfrm>
              <a:prstGeom prst="rect">
                <a:avLst/>
              </a:prstGeom>
              <a:solidFill>
                <a:schemeClr val="bg1"/>
              </a:solidFill>
              <a:ln w="6350">
                <a:solidFill>
                  <a:srgbClr val="2B98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Биомасса</a:t>
                </a:r>
                <a:endParaRPr lang="en-GB" sz="800" dirty="0">
                  <a:solidFill>
                    <a:schemeClr val="tx1"/>
                  </a:solidFill>
                </a:endParaRPr>
              </a:p>
            </p:txBody>
          </p:sp>
          <p:sp>
            <p:nvSpPr>
              <p:cNvPr id="19" name="Chord 18"/>
              <p:cNvSpPr/>
              <p:nvPr/>
            </p:nvSpPr>
            <p:spPr>
              <a:xfrm>
                <a:off x="1207810" y="1844437"/>
                <a:ext cx="432049" cy="360000"/>
              </a:xfrm>
              <a:prstGeom prst="chord">
                <a:avLst>
                  <a:gd name="adj1" fmla="val 5243982"/>
                  <a:gd name="adj2" fmla="val 16387372"/>
                </a:avLst>
              </a:prstGeom>
              <a:solidFill>
                <a:srgbClr val="2E990F"/>
              </a:solidFill>
              <a:ln w="6350">
                <a:solidFill>
                  <a:srgbClr val="2E99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148" name="Hexagon 147"/>
          <p:cNvSpPr/>
          <p:nvPr/>
        </p:nvSpPr>
        <p:spPr>
          <a:xfrm>
            <a:off x="2711813" y="5733296"/>
            <a:ext cx="882000" cy="360000"/>
          </a:xfrm>
          <a:prstGeom prst="hexagon">
            <a:avLst>
              <a:gd name="adj" fmla="val 122500"/>
              <a:gd name="vf" fmla="val 11547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71" name="Group 70"/>
          <p:cNvGrpSpPr/>
          <p:nvPr/>
        </p:nvGrpSpPr>
        <p:grpSpPr>
          <a:xfrm>
            <a:off x="920554" y="3346111"/>
            <a:ext cx="882742" cy="360467"/>
            <a:chOff x="2149453" y="2780491"/>
            <a:chExt cx="882742" cy="360467"/>
          </a:xfrm>
        </p:grpSpPr>
        <p:sp>
          <p:nvSpPr>
            <p:cNvPr id="72" name="Diamond 7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73" name="Group 72"/>
            <p:cNvGrpSpPr/>
            <p:nvPr/>
          </p:nvGrpSpPr>
          <p:grpSpPr>
            <a:xfrm>
              <a:off x="2149453" y="2780531"/>
              <a:ext cx="882741" cy="360427"/>
              <a:chOff x="1207810" y="1844437"/>
              <a:chExt cx="922615" cy="360427"/>
            </a:xfrm>
          </p:grpSpPr>
          <p:sp>
            <p:nvSpPr>
              <p:cNvPr id="74" name="Rectangle 73"/>
              <p:cNvSpPr/>
              <p:nvPr/>
            </p:nvSpPr>
            <p:spPr>
              <a:xfrm>
                <a:off x="1437669" y="1844824"/>
                <a:ext cx="692756" cy="360040"/>
              </a:xfrm>
              <a:prstGeom prst="rect">
                <a:avLst/>
              </a:prstGeom>
              <a:solidFill>
                <a:schemeClr val="bg1"/>
              </a:solidFill>
              <a:ln w="6350">
                <a:solidFill>
                  <a:srgbClr val="FF1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Биогаз</a:t>
                </a:r>
                <a:endParaRPr lang="en-GB" sz="800" dirty="0">
                  <a:solidFill>
                    <a:schemeClr val="tx1"/>
                  </a:solidFill>
                </a:endParaRPr>
              </a:p>
            </p:txBody>
          </p:sp>
          <p:sp>
            <p:nvSpPr>
              <p:cNvPr id="75" name="Chord 74"/>
              <p:cNvSpPr/>
              <p:nvPr/>
            </p:nvSpPr>
            <p:spPr>
              <a:xfrm>
                <a:off x="1207810" y="1844437"/>
                <a:ext cx="432049" cy="360000"/>
              </a:xfrm>
              <a:prstGeom prst="chord">
                <a:avLst>
                  <a:gd name="adj1" fmla="val 5243982"/>
                  <a:gd name="adj2" fmla="val 16387372"/>
                </a:avLst>
              </a:prstGeom>
              <a:solidFill>
                <a:srgbClr val="FF1900"/>
              </a:solidFill>
              <a:ln w="6350">
                <a:solidFill>
                  <a:srgbClr val="FF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76" name="Group 75"/>
          <p:cNvGrpSpPr/>
          <p:nvPr/>
        </p:nvGrpSpPr>
        <p:grpSpPr>
          <a:xfrm>
            <a:off x="920552" y="4860235"/>
            <a:ext cx="882742" cy="360467"/>
            <a:chOff x="2149453" y="2780491"/>
            <a:chExt cx="882742" cy="360467"/>
          </a:xfrm>
        </p:grpSpPr>
        <p:sp>
          <p:nvSpPr>
            <p:cNvPr id="77" name="Diamond 7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78" name="Group 77"/>
            <p:cNvGrpSpPr/>
            <p:nvPr/>
          </p:nvGrpSpPr>
          <p:grpSpPr>
            <a:xfrm>
              <a:off x="2149453" y="2780531"/>
              <a:ext cx="882741" cy="360427"/>
              <a:chOff x="1207810" y="1844437"/>
              <a:chExt cx="922615" cy="360427"/>
            </a:xfrm>
          </p:grpSpPr>
          <p:sp>
            <p:nvSpPr>
              <p:cNvPr id="79" name="Rectangle 78"/>
              <p:cNvSpPr/>
              <p:nvPr/>
            </p:nvSpPr>
            <p:spPr>
              <a:xfrm>
                <a:off x="1437669" y="1844824"/>
                <a:ext cx="692756" cy="360040"/>
              </a:xfrm>
              <a:prstGeom prst="rect">
                <a:avLst/>
              </a:prstGeom>
              <a:solidFill>
                <a:schemeClr val="bg1"/>
              </a:solidFill>
              <a:ln w="6350">
                <a:solidFill>
                  <a:srgbClr val="BF868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Бурые сточные воды</a:t>
                </a:r>
                <a:endParaRPr lang="en-GB" sz="800" dirty="0">
                  <a:solidFill>
                    <a:schemeClr val="tx1"/>
                  </a:solidFill>
                </a:endParaRPr>
              </a:p>
            </p:txBody>
          </p:sp>
          <p:sp>
            <p:nvSpPr>
              <p:cNvPr id="80" name="Chord 79"/>
              <p:cNvSpPr/>
              <p:nvPr/>
            </p:nvSpPr>
            <p:spPr>
              <a:xfrm>
                <a:off x="1207810" y="1844437"/>
                <a:ext cx="432049" cy="360000"/>
              </a:xfrm>
              <a:prstGeom prst="chord">
                <a:avLst>
                  <a:gd name="adj1" fmla="val 5243982"/>
                  <a:gd name="adj2" fmla="val 16387372"/>
                </a:avLst>
              </a:prstGeom>
              <a:solidFill>
                <a:srgbClr val="BF8686"/>
              </a:solidFill>
              <a:ln w="6350">
                <a:solidFill>
                  <a:srgbClr val="B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81" name="Group 80"/>
          <p:cNvGrpSpPr/>
          <p:nvPr/>
        </p:nvGrpSpPr>
        <p:grpSpPr>
          <a:xfrm>
            <a:off x="920553" y="4357038"/>
            <a:ext cx="882742" cy="360467"/>
            <a:chOff x="2149453" y="2780491"/>
            <a:chExt cx="882742" cy="360467"/>
          </a:xfrm>
        </p:grpSpPr>
        <p:sp>
          <p:nvSpPr>
            <p:cNvPr id="82" name="Diamond 8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83" name="Group 82"/>
            <p:cNvGrpSpPr/>
            <p:nvPr/>
          </p:nvGrpSpPr>
          <p:grpSpPr>
            <a:xfrm>
              <a:off x="2149453" y="2780531"/>
              <a:ext cx="882741" cy="360427"/>
              <a:chOff x="1207810" y="1844437"/>
              <a:chExt cx="922615" cy="360427"/>
            </a:xfrm>
          </p:grpSpPr>
          <p:sp>
            <p:nvSpPr>
              <p:cNvPr id="84" name="Rectangle 83"/>
              <p:cNvSpPr/>
              <p:nvPr/>
            </p:nvSpPr>
            <p:spPr>
              <a:xfrm>
                <a:off x="1437669" y="1844824"/>
                <a:ext cx="692756" cy="360040"/>
              </a:xfrm>
              <a:prstGeom prst="rect">
                <a:avLst/>
              </a:prstGeom>
              <a:solidFill>
                <a:schemeClr val="bg1"/>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Черные сточные воды</a:t>
                </a:r>
                <a:endParaRPr lang="en-GB" sz="800" dirty="0">
                  <a:solidFill>
                    <a:schemeClr val="tx1"/>
                  </a:solidFill>
                </a:endParaRPr>
              </a:p>
            </p:txBody>
          </p:sp>
          <p:sp>
            <p:nvSpPr>
              <p:cNvPr id="85" name="Chord 84"/>
              <p:cNvSpPr/>
              <p:nvPr/>
            </p:nvSpPr>
            <p:spPr>
              <a:xfrm>
                <a:off x="1207810" y="1844437"/>
                <a:ext cx="432049" cy="360000"/>
              </a:xfrm>
              <a:prstGeom prst="chord">
                <a:avLst>
                  <a:gd name="adj1" fmla="val 5243982"/>
                  <a:gd name="adj2" fmla="val 16387372"/>
                </a:avLst>
              </a:prstGeom>
              <a:solidFill>
                <a:srgbClr val="476666"/>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86" name="Group 85"/>
          <p:cNvGrpSpPr/>
          <p:nvPr/>
        </p:nvGrpSpPr>
        <p:grpSpPr>
          <a:xfrm>
            <a:off x="921297" y="2843723"/>
            <a:ext cx="882742" cy="360467"/>
            <a:chOff x="2149453" y="2780491"/>
            <a:chExt cx="882742" cy="360467"/>
          </a:xfrm>
        </p:grpSpPr>
        <p:sp>
          <p:nvSpPr>
            <p:cNvPr id="87" name="Diamond 8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88" name="Group 87"/>
            <p:cNvGrpSpPr/>
            <p:nvPr/>
          </p:nvGrpSpPr>
          <p:grpSpPr>
            <a:xfrm>
              <a:off x="2149453" y="2780531"/>
              <a:ext cx="882741" cy="360427"/>
              <a:chOff x="1207810" y="1844437"/>
              <a:chExt cx="922615" cy="360427"/>
            </a:xfrm>
          </p:grpSpPr>
          <p:sp>
            <p:nvSpPr>
              <p:cNvPr id="89" name="Rectangle 88"/>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Вода для подмывания</a:t>
                </a:r>
                <a:endParaRPr lang="en-GB" sz="800" dirty="0">
                  <a:solidFill>
                    <a:schemeClr val="tx1"/>
                  </a:solidFill>
                </a:endParaRPr>
              </a:p>
            </p:txBody>
          </p:sp>
          <p:sp>
            <p:nvSpPr>
              <p:cNvPr id="90" name="Chord 89"/>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91" name="Group 90"/>
          <p:cNvGrpSpPr/>
          <p:nvPr/>
        </p:nvGrpSpPr>
        <p:grpSpPr>
          <a:xfrm>
            <a:off x="922039" y="5378608"/>
            <a:ext cx="882742" cy="360467"/>
            <a:chOff x="2149453" y="2780491"/>
            <a:chExt cx="882742" cy="360467"/>
          </a:xfrm>
        </p:grpSpPr>
        <p:sp>
          <p:nvSpPr>
            <p:cNvPr id="92" name="Diamond 9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93" name="Group 92"/>
            <p:cNvGrpSpPr/>
            <p:nvPr/>
          </p:nvGrpSpPr>
          <p:grpSpPr>
            <a:xfrm>
              <a:off x="2149453" y="2780531"/>
              <a:ext cx="882741" cy="360427"/>
              <a:chOff x="1207810" y="1844437"/>
              <a:chExt cx="922615" cy="360427"/>
            </a:xfrm>
          </p:grpSpPr>
          <p:sp>
            <p:nvSpPr>
              <p:cNvPr id="94" name="Rectangle 93"/>
              <p:cNvSpPr/>
              <p:nvPr/>
            </p:nvSpPr>
            <p:spPr>
              <a:xfrm>
                <a:off x="1437669" y="1844824"/>
                <a:ext cx="692756" cy="360040"/>
              </a:xfrm>
              <a:prstGeom prst="rect">
                <a:avLst/>
              </a:prstGeom>
              <a:solidFill>
                <a:schemeClr val="bg1"/>
              </a:solidFill>
              <a:ln w="6350">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Компост</a:t>
                </a:r>
                <a:endParaRPr lang="en-GB" sz="800" dirty="0">
                  <a:solidFill>
                    <a:schemeClr val="tx1"/>
                  </a:solidFill>
                </a:endParaRPr>
              </a:p>
            </p:txBody>
          </p:sp>
          <p:sp>
            <p:nvSpPr>
              <p:cNvPr id="95" name="Chord 94"/>
              <p:cNvSpPr/>
              <p:nvPr/>
            </p:nvSpPr>
            <p:spPr>
              <a:xfrm>
                <a:off x="1207810" y="1844437"/>
                <a:ext cx="432049" cy="360000"/>
              </a:xfrm>
              <a:prstGeom prst="chord">
                <a:avLst>
                  <a:gd name="adj1" fmla="val 5243982"/>
                  <a:gd name="adj2" fmla="val 16387372"/>
                </a:avLst>
              </a:prstGeom>
              <a:solidFill>
                <a:srgbClr val="336633"/>
              </a:solidFill>
              <a:ln w="6350">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96" name="Group 95"/>
          <p:cNvGrpSpPr/>
          <p:nvPr/>
        </p:nvGrpSpPr>
        <p:grpSpPr>
          <a:xfrm>
            <a:off x="922781" y="5876845"/>
            <a:ext cx="882742" cy="360467"/>
            <a:chOff x="2149453" y="2780491"/>
            <a:chExt cx="882742" cy="360467"/>
          </a:xfrm>
        </p:grpSpPr>
        <p:sp>
          <p:nvSpPr>
            <p:cNvPr id="97" name="Diamond 9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98" name="Group 97"/>
            <p:cNvGrpSpPr/>
            <p:nvPr/>
          </p:nvGrpSpPr>
          <p:grpSpPr>
            <a:xfrm>
              <a:off x="2149453" y="2780531"/>
              <a:ext cx="882741" cy="360427"/>
              <a:chOff x="1207810" y="1844437"/>
              <a:chExt cx="922615" cy="360427"/>
            </a:xfrm>
          </p:grpSpPr>
          <p:sp>
            <p:nvSpPr>
              <p:cNvPr id="99" name="Rectangle 98"/>
              <p:cNvSpPr/>
              <p:nvPr/>
            </p:nvSpPr>
            <p:spPr>
              <a:xfrm>
                <a:off x="1437669" y="1844824"/>
                <a:ext cx="692756" cy="360040"/>
              </a:xfrm>
              <a:prstGeom prst="rect">
                <a:avLst/>
              </a:prstGeom>
              <a:solidFill>
                <a:schemeClr val="bg1"/>
              </a:solidFill>
              <a:ln w="6350">
                <a:solidFill>
                  <a:srgbClr val="7317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Сухие фекалии</a:t>
                </a:r>
                <a:endParaRPr lang="en-GB" sz="800" dirty="0">
                  <a:solidFill>
                    <a:schemeClr val="tx1"/>
                  </a:solidFill>
                </a:endParaRPr>
              </a:p>
            </p:txBody>
          </p:sp>
          <p:sp>
            <p:nvSpPr>
              <p:cNvPr id="100" name="Chord 99"/>
              <p:cNvSpPr/>
              <p:nvPr/>
            </p:nvSpPr>
            <p:spPr>
              <a:xfrm>
                <a:off x="1207810" y="1844437"/>
                <a:ext cx="432049" cy="360000"/>
              </a:xfrm>
              <a:prstGeom prst="chord">
                <a:avLst>
                  <a:gd name="adj1" fmla="val 5243982"/>
                  <a:gd name="adj2" fmla="val 16387372"/>
                </a:avLst>
              </a:prstGeom>
              <a:solidFill>
                <a:srgbClr val="731700"/>
              </a:solidFill>
              <a:ln w="6350">
                <a:solidFill>
                  <a:srgbClr val="731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11" name="Group 110"/>
          <p:cNvGrpSpPr/>
          <p:nvPr/>
        </p:nvGrpSpPr>
        <p:grpSpPr>
          <a:xfrm>
            <a:off x="2603878" y="4862370"/>
            <a:ext cx="882742" cy="360467"/>
            <a:chOff x="2149453" y="2780491"/>
            <a:chExt cx="882742" cy="360467"/>
          </a:xfrm>
        </p:grpSpPr>
        <p:sp>
          <p:nvSpPr>
            <p:cNvPr id="112" name="Diamond 11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13" name="Group 112"/>
            <p:cNvGrpSpPr/>
            <p:nvPr/>
          </p:nvGrpSpPr>
          <p:grpSpPr>
            <a:xfrm>
              <a:off x="2149453" y="2780531"/>
              <a:ext cx="882741" cy="360427"/>
              <a:chOff x="1207810" y="1844437"/>
              <a:chExt cx="922615" cy="360427"/>
            </a:xfrm>
          </p:grpSpPr>
          <p:sp>
            <p:nvSpPr>
              <p:cNvPr id="114" name="Rectangle 113"/>
              <p:cNvSpPr/>
              <p:nvPr/>
            </p:nvSpPr>
            <p:spPr>
              <a:xfrm>
                <a:off x="1437669" y="1844824"/>
                <a:ext cx="692756" cy="360040"/>
              </a:xfrm>
              <a:prstGeom prst="rect">
                <a:avLst/>
              </a:prstGeom>
              <a:solidFill>
                <a:schemeClr val="bg1"/>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Вода для смыва</a:t>
                </a:r>
                <a:endParaRPr lang="en-GB" sz="800" dirty="0">
                  <a:solidFill>
                    <a:schemeClr val="tx1"/>
                  </a:solidFill>
                </a:endParaRPr>
              </a:p>
            </p:txBody>
          </p:sp>
          <p:sp>
            <p:nvSpPr>
              <p:cNvPr id="115" name="Chord 114"/>
              <p:cNvSpPr/>
              <p:nvPr/>
            </p:nvSpPr>
            <p:spPr>
              <a:xfrm>
                <a:off x="1207810" y="1844437"/>
                <a:ext cx="432049" cy="360000"/>
              </a:xfrm>
              <a:prstGeom prst="chord">
                <a:avLst>
                  <a:gd name="adj1" fmla="val 5243982"/>
                  <a:gd name="adj2" fmla="val 16387372"/>
                </a:avLst>
              </a:prstGeom>
              <a:solidFill>
                <a:srgbClr val="01BAE5"/>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16" name="Group 115"/>
          <p:cNvGrpSpPr/>
          <p:nvPr/>
        </p:nvGrpSpPr>
        <p:grpSpPr>
          <a:xfrm>
            <a:off x="2603878" y="4357465"/>
            <a:ext cx="882742" cy="360467"/>
            <a:chOff x="2149453" y="2780491"/>
            <a:chExt cx="882742" cy="360467"/>
          </a:xfrm>
        </p:grpSpPr>
        <p:sp>
          <p:nvSpPr>
            <p:cNvPr id="117" name="Diamond 11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18" name="Group 117"/>
            <p:cNvGrpSpPr/>
            <p:nvPr/>
          </p:nvGrpSpPr>
          <p:grpSpPr>
            <a:xfrm>
              <a:off x="2149453" y="2780531"/>
              <a:ext cx="882741" cy="360427"/>
              <a:chOff x="1207810" y="1844437"/>
              <a:chExt cx="922615" cy="360427"/>
            </a:xfrm>
          </p:grpSpPr>
          <p:sp>
            <p:nvSpPr>
              <p:cNvPr id="119" name="Rectangle 118"/>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Фекалии</a:t>
                </a:r>
                <a:endParaRPr lang="en-GB" sz="800" dirty="0">
                  <a:solidFill>
                    <a:schemeClr val="tx1"/>
                  </a:solidFill>
                </a:endParaRPr>
              </a:p>
            </p:txBody>
          </p:sp>
          <p:sp>
            <p:nvSpPr>
              <p:cNvPr id="120" name="Chord 119"/>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26" name="Group 125"/>
          <p:cNvGrpSpPr/>
          <p:nvPr/>
        </p:nvGrpSpPr>
        <p:grpSpPr>
          <a:xfrm>
            <a:off x="2603134" y="5372414"/>
            <a:ext cx="882742" cy="360467"/>
            <a:chOff x="2149453" y="2780491"/>
            <a:chExt cx="882742" cy="360467"/>
          </a:xfrm>
        </p:grpSpPr>
        <p:sp>
          <p:nvSpPr>
            <p:cNvPr id="127" name="Diamond 12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28" name="Group 127"/>
            <p:cNvGrpSpPr/>
            <p:nvPr/>
          </p:nvGrpSpPr>
          <p:grpSpPr>
            <a:xfrm>
              <a:off x="2149453" y="2780531"/>
              <a:ext cx="882741" cy="360427"/>
              <a:chOff x="1207810" y="1844437"/>
              <a:chExt cx="922615" cy="360427"/>
            </a:xfrm>
          </p:grpSpPr>
          <p:sp>
            <p:nvSpPr>
              <p:cNvPr id="129" name="Rectangle 128"/>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Серые сточные воды</a:t>
                </a:r>
                <a:endParaRPr lang="en-GB" sz="800" dirty="0">
                  <a:solidFill>
                    <a:schemeClr val="tx1"/>
                  </a:solidFill>
                </a:endParaRPr>
              </a:p>
            </p:txBody>
          </p:sp>
          <p:sp>
            <p:nvSpPr>
              <p:cNvPr id="130" name="Chord 129"/>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31" name="Group 130"/>
          <p:cNvGrpSpPr/>
          <p:nvPr/>
        </p:nvGrpSpPr>
        <p:grpSpPr>
          <a:xfrm>
            <a:off x="2604620" y="5868486"/>
            <a:ext cx="882742" cy="360467"/>
            <a:chOff x="2149453" y="2780491"/>
            <a:chExt cx="882742" cy="360467"/>
          </a:xfrm>
        </p:grpSpPr>
        <p:sp>
          <p:nvSpPr>
            <p:cNvPr id="132" name="Diamond 13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33" name="Group 132"/>
            <p:cNvGrpSpPr/>
            <p:nvPr/>
          </p:nvGrpSpPr>
          <p:grpSpPr>
            <a:xfrm>
              <a:off x="2149453" y="2780531"/>
              <a:ext cx="882741" cy="360427"/>
              <a:chOff x="1207810" y="1844437"/>
              <a:chExt cx="922615" cy="360427"/>
            </a:xfrm>
          </p:grpSpPr>
          <p:sp>
            <p:nvSpPr>
              <p:cNvPr id="134" name="Rectangle 133"/>
              <p:cNvSpPr/>
              <p:nvPr/>
            </p:nvSpPr>
            <p:spPr>
              <a:xfrm>
                <a:off x="1437669" y="1844824"/>
                <a:ext cx="692756" cy="360040"/>
              </a:xfrm>
              <a:prstGeom prst="rect">
                <a:avLst/>
              </a:prstGeom>
              <a:solidFill>
                <a:schemeClr val="bg1"/>
              </a:solidFill>
              <a:ln w="6350">
                <a:solidFill>
                  <a:srgbClr val="37BD1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Органика</a:t>
                </a:r>
                <a:endParaRPr lang="en-GB" sz="800" dirty="0">
                  <a:solidFill>
                    <a:schemeClr val="tx1"/>
                  </a:solidFill>
                </a:endParaRPr>
              </a:p>
            </p:txBody>
          </p:sp>
          <p:sp>
            <p:nvSpPr>
              <p:cNvPr id="135" name="Chord 134"/>
              <p:cNvSpPr/>
              <p:nvPr/>
            </p:nvSpPr>
            <p:spPr>
              <a:xfrm>
                <a:off x="1207810" y="1844437"/>
                <a:ext cx="432049" cy="360000"/>
              </a:xfrm>
              <a:prstGeom prst="chord">
                <a:avLst>
                  <a:gd name="adj1" fmla="val 5243982"/>
                  <a:gd name="adj2" fmla="val 16387372"/>
                </a:avLst>
              </a:prstGeom>
              <a:solidFill>
                <a:srgbClr val="37BD13"/>
              </a:solidFill>
              <a:ln w="6350">
                <a:solidFill>
                  <a:srgbClr val="37B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36" name="Group 135"/>
          <p:cNvGrpSpPr/>
          <p:nvPr/>
        </p:nvGrpSpPr>
        <p:grpSpPr>
          <a:xfrm>
            <a:off x="2603877" y="3852292"/>
            <a:ext cx="882742" cy="360467"/>
            <a:chOff x="2149453" y="2780491"/>
            <a:chExt cx="882742" cy="360467"/>
          </a:xfrm>
        </p:grpSpPr>
        <p:sp>
          <p:nvSpPr>
            <p:cNvPr id="143" name="Diamond 142"/>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44" name="Group 143"/>
            <p:cNvGrpSpPr/>
            <p:nvPr/>
          </p:nvGrpSpPr>
          <p:grpSpPr>
            <a:xfrm>
              <a:off x="2149453" y="2780531"/>
              <a:ext cx="882741" cy="360427"/>
              <a:chOff x="1207810" y="1844437"/>
              <a:chExt cx="922615" cy="360427"/>
            </a:xfrm>
          </p:grpSpPr>
          <p:sp>
            <p:nvSpPr>
              <p:cNvPr id="145" name="Rectangle 144"/>
              <p:cNvSpPr/>
              <p:nvPr/>
            </p:nvSpPr>
            <p:spPr>
              <a:xfrm>
                <a:off x="1437669" y="1844824"/>
                <a:ext cx="692756" cy="360040"/>
              </a:xfrm>
              <a:prstGeom prst="rect">
                <a:avLst/>
              </a:prstGeom>
              <a:solidFill>
                <a:schemeClr val="bg1"/>
              </a:solidFill>
              <a:ln w="6350">
                <a:solidFill>
                  <a:srgbClr val="C36C2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Экскрита</a:t>
                </a:r>
                <a:endParaRPr lang="en-GB" sz="800" dirty="0">
                  <a:solidFill>
                    <a:schemeClr val="tx1"/>
                  </a:solidFill>
                </a:endParaRPr>
              </a:p>
            </p:txBody>
          </p:sp>
          <p:sp>
            <p:nvSpPr>
              <p:cNvPr id="146" name="Chord 145"/>
              <p:cNvSpPr/>
              <p:nvPr/>
            </p:nvSpPr>
            <p:spPr>
              <a:xfrm>
                <a:off x="1207810" y="1844437"/>
                <a:ext cx="432049" cy="360000"/>
              </a:xfrm>
              <a:prstGeom prst="chord">
                <a:avLst>
                  <a:gd name="adj1" fmla="val 5243982"/>
                  <a:gd name="adj2" fmla="val 16387372"/>
                </a:avLst>
              </a:prstGeom>
              <a:solidFill>
                <a:srgbClr val="C36C21"/>
              </a:solidFill>
              <a:ln w="6350">
                <a:solidFill>
                  <a:srgbClr val="C36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47" name="Group 146"/>
          <p:cNvGrpSpPr/>
          <p:nvPr/>
        </p:nvGrpSpPr>
        <p:grpSpPr>
          <a:xfrm>
            <a:off x="4357548" y="3348673"/>
            <a:ext cx="882742" cy="360467"/>
            <a:chOff x="2149453" y="2780491"/>
            <a:chExt cx="882742" cy="360467"/>
          </a:xfrm>
        </p:grpSpPr>
        <p:sp>
          <p:nvSpPr>
            <p:cNvPr id="149" name="Diamond 14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0" name="Group 149"/>
            <p:cNvGrpSpPr/>
            <p:nvPr/>
          </p:nvGrpSpPr>
          <p:grpSpPr>
            <a:xfrm>
              <a:off x="2149453" y="2780531"/>
              <a:ext cx="882741" cy="360427"/>
              <a:chOff x="1207810" y="1844437"/>
              <a:chExt cx="922615" cy="360427"/>
            </a:xfrm>
          </p:grpSpPr>
          <p:sp>
            <p:nvSpPr>
              <p:cNvPr id="157" name="Rectangle 156"/>
              <p:cNvSpPr/>
              <p:nvPr/>
            </p:nvSpPr>
            <p:spPr>
              <a:xfrm>
                <a:off x="1437669" y="1844824"/>
                <a:ext cx="692756" cy="360040"/>
              </a:xfrm>
              <a:prstGeom prst="rect">
                <a:avLst/>
              </a:prstGeom>
              <a:solidFill>
                <a:schemeClr val="bg1"/>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Ресурсы предочистки</a:t>
                </a:r>
                <a:endParaRPr lang="en-GB" sz="800" dirty="0">
                  <a:solidFill>
                    <a:schemeClr val="tx1"/>
                  </a:solidFill>
                </a:endParaRPr>
              </a:p>
            </p:txBody>
          </p:sp>
          <p:sp>
            <p:nvSpPr>
              <p:cNvPr id="158" name="Chord 157"/>
              <p:cNvSpPr/>
              <p:nvPr/>
            </p:nvSpPr>
            <p:spPr>
              <a:xfrm>
                <a:off x="1207810" y="1844437"/>
                <a:ext cx="432049" cy="360000"/>
              </a:xfrm>
              <a:prstGeom prst="chord">
                <a:avLst>
                  <a:gd name="adj1" fmla="val 5243982"/>
                  <a:gd name="adj2" fmla="val 16387372"/>
                </a:avLst>
              </a:prstGeom>
              <a:solidFill>
                <a:srgbClr val="7030A0"/>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59" name="Group 158"/>
          <p:cNvGrpSpPr/>
          <p:nvPr/>
        </p:nvGrpSpPr>
        <p:grpSpPr>
          <a:xfrm>
            <a:off x="4358290" y="4862797"/>
            <a:ext cx="882742" cy="360467"/>
            <a:chOff x="2149453" y="2780491"/>
            <a:chExt cx="882742" cy="360467"/>
          </a:xfrm>
        </p:grpSpPr>
        <p:sp>
          <p:nvSpPr>
            <p:cNvPr id="160" name="Diamond 159"/>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1" name="Group 160"/>
            <p:cNvGrpSpPr/>
            <p:nvPr/>
          </p:nvGrpSpPr>
          <p:grpSpPr>
            <a:xfrm>
              <a:off x="2149453" y="2780531"/>
              <a:ext cx="882741" cy="360427"/>
              <a:chOff x="1207810" y="1844437"/>
              <a:chExt cx="922615" cy="360427"/>
            </a:xfrm>
          </p:grpSpPr>
          <p:sp>
            <p:nvSpPr>
              <p:cNvPr id="162" name="Rectangle 161"/>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Ливневые стоки</a:t>
                </a:r>
                <a:endParaRPr lang="en-GB" sz="800" dirty="0">
                  <a:solidFill>
                    <a:schemeClr val="tx1"/>
                  </a:solidFill>
                </a:endParaRPr>
              </a:p>
            </p:txBody>
          </p:sp>
          <p:sp>
            <p:nvSpPr>
              <p:cNvPr id="163" name="Chord 162"/>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4" name="Group 163"/>
          <p:cNvGrpSpPr/>
          <p:nvPr/>
        </p:nvGrpSpPr>
        <p:grpSpPr>
          <a:xfrm>
            <a:off x="4357548" y="4357465"/>
            <a:ext cx="882742" cy="360467"/>
            <a:chOff x="2149453" y="2780491"/>
            <a:chExt cx="882742" cy="360467"/>
          </a:xfrm>
        </p:grpSpPr>
        <p:sp>
          <p:nvSpPr>
            <p:cNvPr id="165" name="Diamond 16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6" name="Group 165"/>
            <p:cNvGrpSpPr/>
            <p:nvPr/>
          </p:nvGrpSpPr>
          <p:grpSpPr>
            <a:xfrm>
              <a:off x="2149453" y="2780531"/>
              <a:ext cx="882741" cy="360427"/>
              <a:chOff x="1207810" y="1844437"/>
              <a:chExt cx="922615" cy="360427"/>
            </a:xfrm>
          </p:grpSpPr>
          <p:sp>
            <p:nvSpPr>
              <p:cNvPr id="167" name="Rectangle 166"/>
              <p:cNvSpPr/>
              <p:nvPr/>
            </p:nvSpPr>
            <p:spPr>
              <a:xfrm>
                <a:off x="1437669" y="1844824"/>
                <a:ext cx="692756" cy="360040"/>
              </a:xfrm>
              <a:prstGeom prst="rect">
                <a:avLst/>
              </a:prstGeom>
              <a:solidFill>
                <a:schemeClr val="bg1"/>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Выдержанная моча</a:t>
                </a:r>
                <a:endParaRPr lang="en-GB" sz="800" dirty="0">
                  <a:solidFill>
                    <a:schemeClr val="tx1"/>
                  </a:solidFill>
                </a:endParaRPr>
              </a:p>
            </p:txBody>
          </p:sp>
          <p:sp>
            <p:nvSpPr>
              <p:cNvPr id="168" name="Chord 167"/>
              <p:cNvSpPr/>
              <p:nvPr/>
            </p:nvSpPr>
            <p:spPr>
              <a:xfrm>
                <a:off x="1207810" y="1844437"/>
                <a:ext cx="432049" cy="360000"/>
              </a:xfrm>
              <a:prstGeom prst="chord">
                <a:avLst>
                  <a:gd name="adj1" fmla="val 5243982"/>
                  <a:gd name="adj2" fmla="val 16387372"/>
                </a:avLst>
              </a:prstGeom>
              <a:solidFill>
                <a:srgbClr val="FFBF4D"/>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9" name="Group 168"/>
          <p:cNvGrpSpPr/>
          <p:nvPr/>
        </p:nvGrpSpPr>
        <p:grpSpPr>
          <a:xfrm>
            <a:off x="4357548" y="2845858"/>
            <a:ext cx="882742" cy="360467"/>
            <a:chOff x="2149453" y="2780491"/>
            <a:chExt cx="882742" cy="360467"/>
          </a:xfrm>
        </p:grpSpPr>
        <p:sp>
          <p:nvSpPr>
            <p:cNvPr id="170" name="Diamond 169"/>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1" name="Group 170"/>
            <p:cNvGrpSpPr/>
            <p:nvPr/>
          </p:nvGrpSpPr>
          <p:grpSpPr>
            <a:xfrm>
              <a:off x="2149453" y="2780531"/>
              <a:ext cx="882741" cy="360427"/>
              <a:chOff x="1207810" y="1844437"/>
              <a:chExt cx="922615" cy="360427"/>
            </a:xfrm>
          </p:grpSpPr>
          <p:sp>
            <p:nvSpPr>
              <p:cNvPr id="172" name="Rectangle 171"/>
              <p:cNvSpPr/>
              <p:nvPr/>
            </p:nvSpPr>
            <p:spPr>
              <a:xfrm>
                <a:off x="1437669" y="1844824"/>
                <a:ext cx="692756" cy="360040"/>
              </a:xfrm>
              <a:prstGeom prst="rect">
                <a:avLst/>
              </a:prstGeom>
              <a:solidFill>
                <a:schemeClr val="bg1"/>
              </a:solidFill>
              <a:ln w="6350">
                <a:solidFill>
                  <a:srgbClr val="73863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Гумус из компостных ям</a:t>
                </a:r>
                <a:endParaRPr lang="en-GB" sz="800" dirty="0">
                  <a:solidFill>
                    <a:schemeClr val="tx1"/>
                  </a:solidFill>
                </a:endParaRPr>
              </a:p>
            </p:txBody>
          </p:sp>
          <p:sp>
            <p:nvSpPr>
              <p:cNvPr id="173" name="Chord 172"/>
              <p:cNvSpPr/>
              <p:nvPr/>
            </p:nvSpPr>
            <p:spPr>
              <a:xfrm>
                <a:off x="1207810" y="1844437"/>
                <a:ext cx="432049" cy="360000"/>
              </a:xfrm>
              <a:prstGeom prst="chord">
                <a:avLst>
                  <a:gd name="adj1" fmla="val 5243982"/>
                  <a:gd name="adj2" fmla="val 16387372"/>
                </a:avLst>
              </a:prstGeom>
              <a:solidFill>
                <a:srgbClr val="738639"/>
              </a:solidFill>
              <a:ln w="6350">
                <a:solidFill>
                  <a:srgbClr val="738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4" name="Group 173"/>
          <p:cNvGrpSpPr/>
          <p:nvPr/>
        </p:nvGrpSpPr>
        <p:grpSpPr>
          <a:xfrm>
            <a:off x="4357546" y="5372841"/>
            <a:ext cx="882742" cy="360467"/>
            <a:chOff x="2149453" y="2780491"/>
            <a:chExt cx="882742" cy="360467"/>
          </a:xfrm>
        </p:grpSpPr>
        <p:sp>
          <p:nvSpPr>
            <p:cNvPr id="175" name="Diamond 17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6" name="Group 175"/>
            <p:cNvGrpSpPr/>
            <p:nvPr/>
          </p:nvGrpSpPr>
          <p:grpSpPr>
            <a:xfrm>
              <a:off x="2149453" y="2780531"/>
              <a:ext cx="882741" cy="360427"/>
              <a:chOff x="1207810" y="1844437"/>
              <a:chExt cx="922615" cy="360427"/>
            </a:xfrm>
          </p:grpSpPr>
          <p:sp>
            <p:nvSpPr>
              <p:cNvPr id="177" name="Rectangle 176"/>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Моча</a:t>
                </a:r>
                <a:endParaRPr lang="en-GB" sz="800" dirty="0">
                  <a:solidFill>
                    <a:schemeClr val="tx1"/>
                  </a:solidFill>
                </a:endParaRPr>
              </a:p>
            </p:txBody>
          </p:sp>
          <p:sp>
            <p:nvSpPr>
              <p:cNvPr id="178" name="Chord 177"/>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84" name="Group 183"/>
          <p:cNvGrpSpPr/>
          <p:nvPr/>
        </p:nvGrpSpPr>
        <p:grpSpPr>
          <a:xfrm>
            <a:off x="4357548" y="3852719"/>
            <a:ext cx="882742" cy="360467"/>
            <a:chOff x="2149453" y="2780491"/>
            <a:chExt cx="882742" cy="360467"/>
          </a:xfrm>
        </p:grpSpPr>
        <p:sp>
          <p:nvSpPr>
            <p:cNvPr id="185" name="Diamond 18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6" name="Group 185"/>
            <p:cNvGrpSpPr/>
            <p:nvPr/>
          </p:nvGrpSpPr>
          <p:grpSpPr>
            <a:xfrm>
              <a:off x="2149453" y="2780531"/>
              <a:ext cx="882741" cy="360427"/>
              <a:chOff x="1207810" y="1844437"/>
              <a:chExt cx="922615" cy="360427"/>
            </a:xfrm>
          </p:grpSpPr>
          <p:sp>
            <p:nvSpPr>
              <p:cNvPr id="187" name="Rectangle 186"/>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Шлам/ил</a:t>
                </a:r>
                <a:endParaRPr lang="en-GB" sz="800" dirty="0">
                  <a:solidFill>
                    <a:schemeClr val="tx1"/>
                  </a:solidFill>
                </a:endParaRPr>
              </a:p>
            </p:txBody>
          </p:sp>
          <p:sp>
            <p:nvSpPr>
              <p:cNvPr id="188" name="Chord 187"/>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137" name="Content Placeholder 3"/>
          <p:cNvSpPr txBox="1">
            <a:spLocks/>
          </p:cNvSpPr>
          <p:nvPr/>
        </p:nvSpPr>
        <p:spPr>
          <a:xfrm>
            <a:off x="496237" y="1277907"/>
            <a:ext cx="8915400" cy="998966"/>
          </a:xfrm>
          <a:prstGeom prst="rect">
            <a:avLst/>
          </a:prstGeom>
          <a:solidFill>
            <a:srgbClr val="FFFFFF"/>
          </a:solidFill>
          <a:ln>
            <a:noFill/>
          </a:ln>
        </p:spPr>
        <p:txBody>
          <a:bodyPr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rgbClr val="122B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22B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22B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dirty="0" smtClean="0">
                <a:latin typeface="Arial" panose="020B0604020202020204" pitchFamily="34" charset="0"/>
                <a:ea typeface="Ebrima" panose="02000000000000000000" pitchFamily="2" charset="0"/>
                <a:cs typeface="Arial" panose="020B0604020202020204" pitchFamily="34" charset="0"/>
              </a:rPr>
              <a:t>Для планирования надежной санитарной системы</a:t>
            </a:r>
            <a:r>
              <a:rPr lang="en-GB" sz="2000" dirty="0" smtClean="0">
                <a:latin typeface="Arial" panose="020B0604020202020204" pitchFamily="34" charset="0"/>
                <a:ea typeface="Ebrima" panose="02000000000000000000" pitchFamily="2" charset="0"/>
                <a:cs typeface="Arial" panose="020B0604020202020204" pitchFamily="34" charset="0"/>
              </a:rPr>
              <a:t>, </a:t>
            </a:r>
            <a:r>
              <a:rPr lang="ru-RU" sz="2000" dirty="0" smtClean="0">
                <a:latin typeface="Arial" panose="020B0604020202020204" pitchFamily="34" charset="0"/>
                <a:ea typeface="Ebrima" panose="02000000000000000000" pitchFamily="2" charset="0"/>
                <a:cs typeface="Arial" panose="020B0604020202020204" pitchFamily="34" charset="0"/>
              </a:rPr>
              <a:t>необходимо определить все продукты которые втекают в каждую технологию и которые из нее вытекают.</a:t>
            </a:r>
            <a:r>
              <a:rPr lang="en-GB" sz="2000" dirty="0" smtClean="0">
                <a:latin typeface="Arial" panose="020B0604020202020204" pitchFamily="34" charset="0"/>
                <a:ea typeface="Ebrima" panose="02000000000000000000" pitchFamily="2" charset="0"/>
                <a:cs typeface="Arial" panose="020B0604020202020204" pitchFamily="34" charset="0"/>
              </a:rPr>
              <a:t> </a:t>
            </a:r>
            <a:endParaRPr lang="en-GB" sz="2000" dirty="0">
              <a:latin typeface="Arial" panose="020B0604020202020204" pitchFamily="34" charset="0"/>
              <a:ea typeface="Ebrima" panose="02000000000000000000" pitchFamily="2" charset="0"/>
              <a:cs typeface="Arial" panose="020B0604020202020204" pitchFamily="34" charset="0"/>
            </a:endParaRPr>
          </a:p>
        </p:txBody>
      </p:sp>
      <p:sp>
        <p:nvSpPr>
          <p:cNvPr id="121" name="Title 1"/>
          <p:cNvSpPr>
            <a:spLocks noGrp="1"/>
          </p:cNvSpPr>
          <p:nvPr>
            <p:ph type="title"/>
          </p:nvPr>
        </p:nvSpPr>
        <p:spPr>
          <a:xfrm>
            <a:off x="495300" y="274638"/>
            <a:ext cx="8915400" cy="634082"/>
          </a:xfrm>
          <a:ln>
            <a:noFill/>
          </a:ln>
        </p:spPr>
        <p:txBody>
          <a:bodyPr tIns="0" bIns="36000">
            <a:normAutofit/>
          </a:bodyPr>
          <a:lstStyle/>
          <a:p>
            <a:pPr marL="88900"/>
            <a:r>
              <a:rPr lang="ru-RU" sz="2900" dirty="0" smtClean="0"/>
              <a:t>Ресурсы</a:t>
            </a:r>
            <a:endParaRPr lang="en-GB" sz="2900" dirty="0"/>
          </a:p>
        </p:txBody>
      </p:sp>
      <p:cxnSp>
        <p:nvCxnSpPr>
          <p:cNvPr id="138" name="Straight Connector 137"/>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93500" y="908720"/>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6105128" y="4077072"/>
            <a:ext cx="3306509" cy="1049791"/>
            <a:chOff x="6105128" y="4113220"/>
            <a:chExt cx="3306509" cy="1049791"/>
          </a:xfrm>
        </p:grpSpPr>
        <p:sp>
          <p:nvSpPr>
            <p:cNvPr id="7" name="Flowchart: Process 6"/>
            <p:cNvSpPr/>
            <p:nvPr/>
          </p:nvSpPr>
          <p:spPr>
            <a:xfrm>
              <a:off x="6105128" y="4113220"/>
              <a:ext cx="3306509" cy="1049791"/>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358775"/>
              <a:r>
                <a:rPr lang="ru-RU" sz="1600" dirty="0" smtClean="0">
                  <a:solidFill>
                    <a:srgbClr val="122B4A"/>
                  </a:solidFill>
                  <a:latin typeface="Arial" pitchFamily="34" charset="0"/>
                  <a:cs typeface="Arial" pitchFamily="34" charset="0"/>
                </a:rPr>
                <a:t>Скопируйте и вставтье ресурсы которые необходимы в колонки входа и выхода шаблона системы</a:t>
              </a:r>
              <a:r>
                <a:rPr lang="en-GB" sz="1600" dirty="0" smtClean="0">
                  <a:solidFill>
                    <a:srgbClr val="122B4A"/>
                  </a:solidFill>
                  <a:latin typeface="Arial" pitchFamily="34" charset="0"/>
                  <a:cs typeface="Arial" pitchFamily="34" charset="0"/>
                </a:rPr>
                <a:t>.</a:t>
              </a:r>
              <a:endParaRPr lang="en-GB" sz="1600" dirty="0">
                <a:solidFill>
                  <a:srgbClr val="122B4A"/>
                </a:solidFill>
                <a:latin typeface="Arial" pitchFamily="34" charset="0"/>
                <a:cs typeface="Arial" pitchFamily="34" charset="0"/>
              </a:endParaRPr>
            </a:p>
          </p:txBody>
        </p:sp>
        <p:sp>
          <p:nvSpPr>
            <p:cNvPr id="8" name="TextBox 7"/>
            <p:cNvSpPr txBox="1"/>
            <p:nvPr/>
          </p:nvSpPr>
          <p:spPr>
            <a:xfrm>
              <a:off x="6194778" y="4193905"/>
              <a:ext cx="450764" cy="430887"/>
            </a:xfrm>
            <a:prstGeom prst="rect">
              <a:avLst/>
            </a:prstGeom>
            <a:noFill/>
          </p:spPr>
          <p:txBody>
            <a:bodyPr wrap="non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grpSp>
    </p:spTree>
    <p:extLst>
      <p:ext uri="{BB962C8B-B14F-4D97-AF65-F5344CB8AC3E}">
        <p14:creationId xmlns:p14="http://schemas.microsoft.com/office/powerpoint/2010/main" val="934813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8" name="Group 687"/>
          <p:cNvGrpSpPr/>
          <p:nvPr/>
        </p:nvGrpSpPr>
        <p:grpSpPr>
          <a:xfrm>
            <a:off x="5209839" y="3587122"/>
            <a:ext cx="104869" cy="1659079"/>
            <a:chOff x="5318404" y="3655089"/>
            <a:chExt cx="180025" cy="1659079"/>
          </a:xfrm>
        </p:grpSpPr>
        <p:sp>
          <p:nvSpPr>
            <p:cNvPr id="689" name="Rectangle 688"/>
            <p:cNvSpPr/>
            <p:nvPr/>
          </p:nvSpPr>
          <p:spPr>
            <a:xfrm>
              <a:off x="5318404" y="3655089"/>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90" name="Group 689"/>
            <p:cNvGrpSpPr/>
            <p:nvPr/>
          </p:nvGrpSpPr>
          <p:grpSpPr>
            <a:xfrm rot="16200000">
              <a:off x="4581465" y="4392029"/>
              <a:ext cx="1653903" cy="180024"/>
              <a:chOff x="1234157" y="1484784"/>
              <a:chExt cx="896268" cy="360040"/>
            </a:xfrm>
          </p:grpSpPr>
          <p:sp>
            <p:nvSpPr>
              <p:cNvPr id="691" name="Rectangle 69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smtClean="0"/>
                  <a:t>ПРЕ</a:t>
                </a:r>
                <a:endParaRPr lang="en-GB" sz="800" dirty="0"/>
              </a:p>
            </p:txBody>
          </p:sp>
          <p:sp>
            <p:nvSpPr>
              <p:cNvPr id="692" name="Rectangle 691"/>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Преочистка (механич.) </a:t>
                </a:r>
                <a:endParaRPr lang="en-GB" sz="800" dirty="0">
                  <a:solidFill>
                    <a:schemeClr val="tx1"/>
                  </a:solidFill>
                </a:endParaRPr>
              </a:p>
            </p:txBody>
          </p:sp>
        </p:grpSp>
      </p:grpSp>
      <p:grpSp>
        <p:nvGrpSpPr>
          <p:cNvPr id="693" name="Group 692"/>
          <p:cNvGrpSpPr/>
          <p:nvPr/>
        </p:nvGrpSpPr>
        <p:grpSpPr>
          <a:xfrm>
            <a:off x="5425864" y="3587122"/>
            <a:ext cx="104868" cy="1659079"/>
            <a:chOff x="5634824" y="3660265"/>
            <a:chExt cx="180024" cy="1659079"/>
          </a:xfrm>
        </p:grpSpPr>
        <p:sp>
          <p:nvSpPr>
            <p:cNvPr id="694" name="Rectangle 693"/>
            <p:cNvSpPr/>
            <p:nvPr/>
          </p:nvSpPr>
          <p:spPr>
            <a:xfrm>
              <a:off x="5634824" y="3660265"/>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95" name="Group 694"/>
            <p:cNvGrpSpPr/>
            <p:nvPr/>
          </p:nvGrpSpPr>
          <p:grpSpPr>
            <a:xfrm rot="16200000">
              <a:off x="4897885" y="4397205"/>
              <a:ext cx="1653903" cy="180023"/>
              <a:chOff x="1234157" y="1484784"/>
              <a:chExt cx="896268" cy="360040"/>
            </a:xfrm>
          </p:grpSpPr>
          <p:sp>
            <p:nvSpPr>
              <p:cNvPr id="696" name="Rectangle 695"/>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smtClean="0"/>
                  <a:t>ПОСТ</a:t>
                </a:r>
                <a:endParaRPr lang="en-GB" sz="800" dirty="0"/>
              </a:p>
            </p:txBody>
          </p:sp>
          <p:sp>
            <p:nvSpPr>
              <p:cNvPr id="697" name="Rectangle 696"/>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Фильтрация/дизинфекц.</a:t>
                </a:r>
                <a:endParaRPr lang="en-GB" sz="800" dirty="0">
                  <a:solidFill>
                    <a:schemeClr val="tx1"/>
                  </a:solidFill>
                </a:endParaRPr>
              </a:p>
            </p:txBody>
          </p:sp>
        </p:grpSp>
      </p:grpSp>
      <p:grpSp>
        <p:nvGrpSpPr>
          <p:cNvPr id="14" name="Group 13"/>
          <p:cNvGrpSpPr/>
          <p:nvPr/>
        </p:nvGrpSpPr>
        <p:grpSpPr>
          <a:xfrm>
            <a:off x="2789220" y="2209348"/>
            <a:ext cx="896267" cy="365418"/>
            <a:chOff x="3003576" y="2279114"/>
            <a:chExt cx="896267" cy="365418"/>
          </a:xfrm>
        </p:grpSpPr>
        <p:sp>
          <p:nvSpPr>
            <p:cNvPr id="453" name="Rectangle 452"/>
            <p:cNvSpPr/>
            <p:nvPr/>
          </p:nvSpPr>
          <p:spPr>
            <a:xfrm>
              <a:off x="3003577" y="2284492"/>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54" name="Group 453"/>
            <p:cNvGrpSpPr/>
            <p:nvPr/>
          </p:nvGrpSpPr>
          <p:grpSpPr>
            <a:xfrm>
              <a:off x="3003576" y="2279114"/>
              <a:ext cx="896267" cy="360040"/>
              <a:chOff x="1234157" y="1484784"/>
              <a:chExt cx="896267" cy="360040"/>
            </a:xfrm>
          </p:grpSpPr>
          <p:sp>
            <p:nvSpPr>
              <p:cNvPr id="455" name="Rectangle 45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smtClean="0">
                    <a:solidFill>
                      <a:schemeClr val="tx1"/>
                    </a:solidFill>
                  </a:rPr>
                  <a:t>П</a:t>
                </a:r>
                <a:r>
                  <a:rPr lang="de-CH" sz="800" dirty="0" smtClean="0">
                    <a:solidFill>
                      <a:schemeClr val="tx1"/>
                    </a:solidFill>
                  </a:rPr>
                  <a:t>.3</a:t>
                </a:r>
                <a:endParaRPr lang="en-GB" sz="800" dirty="0">
                  <a:solidFill>
                    <a:schemeClr val="tx1"/>
                  </a:solidFill>
                </a:endParaRPr>
              </a:p>
            </p:txBody>
          </p:sp>
          <p:sp>
            <p:nvSpPr>
              <p:cNvPr id="456" name="Rectangle 455"/>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700" dirty="0" smtClean="0">
                    <a:solidFill>
                      <a:schemeClr val="tx1"/>
                    </a:solidFill>
                  </a:rPr>
                  <a:t>Механическое опорожнение</a:t>
                </a:r>
                <a:endParaRPr lang="en-GB" sz="700" dirty="0">
                  <a:solidFill>
                    <a:schemeClr val="tx1"/>
                  </a:solidFill>
                </a:endParaRPr>
              </a:p>
            </p:txBody>
          </p:sp>
        </p:grpSp>
      </p:grpSp>
      <p:grpSp>
        <p:nvGrpSpPr>
          <p:cNvPr id="18" name="Group 17"/>
          <p:cNvGrpSpPr/>
          <p:nvPr/>
        </p:nvGrpSpPr>
        <p:grpSpPr>
          <a:xfrm>
            <a:off x="2789243" y="2639154"/>
            <a:ext cx="896267" cy="367660"/>
            <a:chOff x="2927399" y="2639154"/>
            <a:chExt cx="896267" cy="367660"/>
          </a:xfrm>
        </p:grpSpPr>
        <p:sp>
          <p:nvSpPr>
            <p:cNvPr id="458" name="Rectangle 457"/>
            <p:cNvSpPr/>
            <p:nvPr/>
          </p:nvSpPr>
          <p:spPr>
            <a:xfrm>
              <a:off x="2927400" y="2646774"/>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59" name="Group 458"/>
            <p:cNvGrpSpPr/>
            <p:nvPr/>
          </p:nvGrpSpPr>
          <p:grpSpPr>
            <a:xfrm>
              <a:off x="2927399" y="2639154"/>
              <a:ext cx="896267" cy="360040"/>
              <a:chOff x="1234157" y="1484784"/>
              <a:chExt cx="896267" cy="360040"/>
            </a:xfrm>
          </p:grpSpPr>
          <p:sp>
            <p:nvSpPr>
              <p:cNvPr id="460" name="Rectangle 459"/>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solidFill>
                      <a:schemeClr val="tx1"/>
                    </a:solidFill>
                  </a:rPr>
                  <a:t>П</a:t>
                </a:r>
                <a:r>
                  <a:rPr lang="de-CH" sz="800" dirty="0" smtClean="0">
                    <a:solidFill>
                      <a:schemeClr val="tx1"/>
                    </a:solidFill>
                  </a:rPr>
                  <a:t>.4</a:t>
                </a:r>
                <a:endParaRPr lang="en-GB" sz="800" dirty="0">
                  <a:solidFill>
                    <a:schemeClr val="tx1"/>
                  </a:solidFill>
                </a:endParaRPr>
              </a:p>
            </p:txBody>
          </p:sp>
          <p:sp>
            <p:nvSpPr>
              <p:cNvPr id="461" name="Rectangle 460"/>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Упрощенная канализация</a:t>
                </a:r>
                <a:endParaRPr lang="en-GB" sz="800" dirty="0">
                  <a:solidFill>
                    <a:schemeClr val="tx1"/>
                  </a:solidFill>
                </a:endParaRPr>
              </a:p>
            </p:txBody>
          </p:sp>
        </p:grpSp>
      </p:grpSp>
      <p:grpSp>
        <p:nvGrpSpPr>
          <p:cNvPr id="17" name="Group 16"/>
          <p:cNvGrpSpPr/>
          <p:nvPr/>
        </p:nvGrpSpPr>
        <p:grpSpPr>
          <a:xfrm>
            <a:off x="2789242" y="3505839"/>
            <a:ext cx="896267" cy="367660"/>
            <a:chOff x="2927398" y="3505839"/>
            <a:chExt cx="896267" cy="367660"/>
          </a:xfrm>
        </p:grpSpPr>
        <p:sp>
          <p:nvSpPr>
            <p:cNvPr id="795" name="Rectangle 794"/>
            <p:cNvSpPr/>
            <p:nvPr/>
          </p:nvSpPr>
          <p:spPr>
            <a:xfrm>
              <a:off x="2927399" y="3513459"/>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96" name="Group 795"/>
            <p:cNvGrpSpPr/>
            <p:nvPr/>
          </p:nvGrpSpPr>
          <p:grpSpPr>
            <a:xfrm>
              <a:off x="2927398" y="3505839"/>
              <a:ext cx="896267" cy="360040"/>
              <a:chOff x="1234157" y="1484784"/>
              <a:chExt cx="896267" cy="360040"/>
            </a:xfrm>
          </p:grpSpPr>
          <p:sp>
            <p:nvSpPr>
              <p:cNvPr id="797" name="Rectangle 796"/>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solidFill>
                      <a:schemeClr val="tx1"/>
                    </a:solidFill>
                  </a:rPr>
                  <a:t>П</a:t>
                </a:r>
                <a:r>
                  <a:rPr lang="de-CH" sz="800" dirty="0" smtClean="0">
                    <a:solidFill>
                      <a:schemeClr val="tx1"/>
                    </a:solidFill>
                  </a:rPr>
                  <a:t>.6</a:t>
                </a:r>
                <a:endParaRPr lang="en-GB" sz="800" dirty="0">
                  <a:solidFill>
                    <a:schemeClr val="tx1"/>
                  </a:solidFill>
                </a:endParaRPr>
              </a:p>
            </p:txBody>
          </p:sp>
          <p:sp>
            <p:nvSpPr>
              <p:cNvPr id="798" name="Rectangle 797"/>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Обычная самотечная канализация</a:t>
                </a:r>
                <a:endParaRPr lang="en-GB" sz="800" dirty="0">
                  <a:solidFill>
                    <a:schemeClr val="tx1"/>
                  </a:solidFill>
                </a:endParaRPr>
              </a:p>
            </p:txBody>
          </p:sp>
        </p:grpSp>
      </p:grpSp>
      <p:grpSp>
        <p:nvGrpSpPr>
          <p:cNvPr id="7" name="Group 6"/>
          <p:cNvGrpSpPr/>
          <p:nvPr/>
        </p:nvGrpSpPr>
        <p:grpSpPr>
          <a:xfrm>
            <a:off x="490494" y="1340768"/>
            <a:ext cx="896267" cy="360040"/>
            <a:chOff x="706264" y="1412776"/>
            <a:chExt cx="896267" cy="360040"/>
          </a:xfrm>
        </p:grpSpPr>
        <p:sp>
          <p:nvSpPr>
            <p:cNvPr id="3" name="Rectangle 2"/>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 name="Group 5"/>
            <p:cNvGrpSpPr/>
            <p:nvPr/>
          </p:nvGrpSpPr>
          <p:grpSpPr>
            <a:xfrm>
              <a:off x="706264" y="1412776"/>
              <a:ext cx="896267" cy="360040"/>
              <a:chOff x="1234157" y="1484784"/>
              <a:chExt cx="896267" cy="360040"/>
            </a:xfrm>
          </p:grpSpPr>
          <p:sp>
            <p:nvSpPr>
              <p:cNvPr id="4" name="Rectangle 3"/>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Т</a:t>
                </a:r>
                <a:r>
                  <a:rPr lang="de-CH" sz="800" dirty="0" smtClean="0"/>
                  <a:t>.1</a:t>
                </a:r>
                <a:endParaRPr lang="en-GB" sz="800" dirty="0"/>
              </a:p>
            </p:txBody>
          </p:sp>
          <p:sp>
            <p:nvSpPr>
              <p:cNvPr id="5" name="Rectangle 4"/>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Сухой туалет</a:t>
                </a:r>
                <a:endParaRPr lang="en-GB" sz="800" dirty="0">
                  <a:solidFill>
                    <a:schemeClr val="tx1"/>
                  </a:solidFill>
                </a:endParaRPr>
              </a:p>
            </p:txBody>
          </p:sp>
        </p:grpSp>
      </p:grpSp>
      <p:grpSp>
        <p:nvGrpSpPr>
          <p:cNvPr id="297" name="Group 296"/>
          <p:cNvGrpSpPr/>
          <p:nvPr/>
        </p:nvGrpSpPr>
        <p:grpSpPr>
          <a:xfrm>
            <a:off x="490494" y="1775058"/>
            <a:ext cx="896267" cy="360040"/>
            <a:chOff x="706264" y="1412776"/>
            <a:chExt cx="896267" cy="360040"/>
          </a:xfrm>
        </p:grpSpPr>
        <p:sp>
          <p:nvSpPr>
            <p:cNvPr id="306" name="Rectangle 305"/>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07" name="Group 306"/>
            <p:cNvGrpSpPr/>
            <p:nvPr/>
          </p:nvGrpSpPr>
          <p:grpSpPr>
            <a:xfrm>
              <a:off x="706264" y="1412776"/>
              <a:ext cx="896267" cy="360040"/>
              <a:chOff x="1234157" y="1484784"/>
              <a:chExt cx="896267" cy="360040"/>
            </a:xfrm>
          </p:grpSpPr>
          <p:sp>
            <p:nvSpPr>
              <p:cNvPr id="308" name="Rectangle 307"/>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Т</a:t>
                </a:r>
                <a:r>
                  <a:rPr lang="de-CH" sz="800" dirty="0" smtClean="0"/>
                  <a:t>.2</a:t>
                </a:r>
                <a:endParaRPr lang="en-GB" sz="800" dirty="0"/>
              </a:p>
            </p:txBody>
          </p:sp>
          <p:sp>
            <p:nvSpPr>
              <p:cNvPr id="309" name="Rectangle 30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700" dirty="0" smtClean="0">
                    <a:solidFill>
                      <a:schemeClr val="tx1"/>
                    </a:solidFill>
                  </a:rPr>
                  <a:t>Сухой туалет с разделением мочи</a:t>
                </a:r>
                <a:endParaRPr lang="en-GB" sz="700" dirty="0">
                  <a:solidFill>
                    <a:schemeClr val="tx1"/>
                  </a:solidFill>
                </a:endParaRPr>
              </a:p>
            </p:txBody>
          </p:sp>
        </p:grpSp>
      </p:grpSp>
      <p:grpSp>
        <p:nvGrpSpPr>
          <p:cNvPr id="310" name="Group 309"/>
          <p:cNvGrpSpPr/>
          <p:nvPr/>
        </p:nvGrpSpPr>
        <p:grpSpPr>
          <a:xfrm>
            <a:off x="490494" y="2207106"/>
            <a:ext cx="896267" cy="360040"/>
            <a:chOff x="706264" y="1412776"/>
            <a:chExt cx="896267" cy="360040"/>
          </a:xfrm>
        </p:grpSpPr>
        <p:sp>
          <p:nvSpPr>
            <p:cNvPr id="311" name="Rectangle 310"/>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12" name="Group 311"/>
            <p:cNvGrpSpPr/>
            <p:nvPr/>
          </p:nvGrpSpPr>
          <p:grpSpPr>
            <a:xfrm>
              <a:off x="706264" y="1412776"/>
              <a:ext cx="896267" cy="360040"/>
              <a:chOff x="1234157" y="1484784"/>
              <a:chExt cx="896267" cy="360040"/>
            </a:xfrm>
          </p:grpSpPr>
          <p:sp>
            <p:nvSpPr>
              <p:cNvPr id="313" name="Rectangle 312"/>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Т</a:t>
                </a:r>
                <a:r>
                  <a:rPr lang="de-CH" sz="800" dirty="0" smtClean="0"/>
                  <a:t>.3</a:t>
                </a:r>
                <a:endParaRPr lang="en-GB" sz="800" dirty="0"/>
              </a:p>
            </p:txBody>
          </p:sp>
          <p:sp>
            <p:nvSpPr>
              <p:cNvPr id="314" name="Rectangle 313"/>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Писсуар</a:t>
                </a:r>
                <a:endParaRPr lang="en-GB" sz="800" dirty="0">
                  <a:solidFill>
                    <a:schemeClr val="tx1"/>
                  </a:solidFill>
                </a:endParaRPr>
              </a:p>
            </p:txBody>
          </p:sp>
        </p:grpSp>
      </p:grpSp>
      <p:grpSp>
        <p:nvGrpSpPr>
          <p:cNvPr id="315" name="Group 314"/>
          <p:cNvGrpSpPr/>
          <p:nvPr/>
        </p:nvGrpSpPr>
        <p:grpSpPr>
          <a:xfrm>
            <a:off x="490494" y="2639154"/>
            <a:ext cx="896267" cy="360040"/>
            <a:chOff x="706264" y="1412776"/>
            <a:chExt cx="896267" cy="360040"/>
          </a:xfrm>
        </p:grpSpPr>
        <p:sp>
          <p:nvSpPr>
            <p:cNvPr id="316" name="Rectangle 315"/>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17" name="Group 316"/>
            <p:cNvGrpSpPr/>
            <p:nvPr/>
          </p:nvGrpSpPr>
          <p:grpSpPr>
            <a:xfrm>
              <a:off x="706264" y="1412776"/>
              <a:ext cx="896267" cy="360040"/>
              <a:chOff x="1234157" y="1484784"/>
              <a:chExt cx="896267" cy="360040"/>
            </a:xfrm>
          </p:grpSpPr>
          <p:sp>
            <p:nvSpPr>
              <p:cNvPr id="318" name="Rectangle 317"/>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Т</a:t>
                </a:r>
                <a:r>
                  <a:rPr lang="de-CH" sz="800" dirty="0" smtClean="0"/>
                  <a:t>.4</a:t>
                </a:r>
                <a:endParaRPr lang="en-GB" sz="800" dirty="0"/>
              </a:p>
            </p:txBody>
          </p:sp>
          <p:sp>
            <p:nvSpPr>
              <p:cNvPr id="319" name="Rectangle 31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Туалет со смывом</a:t>
                </a:r>
                <a:endParaRPr lang="en-GB" sz="800" dirty="0">
                  <a:solidFill>
                    <a:schemeClr val="tx1"/>
                  </a:solidFill>
                </a:endParaRPr>
              </a:p>
            </p:txBody>
          </p:sp>
        </p:grpSp>
      </p:grpSp>
      <p:grpSp>
        <p:nvGrpSpPr>
          <p:cNvPr id="320" name="Group 319"/>
          <p:cNvGrpSpPr/>
          <p:nvPr/>
        </p:nvGrpSpPr>
        <p:grpSpPr>
          <a:xfrm>
            <a:off x="490494" y="3071202"/>
            <a:ext cx="896267" cy="360040"/>
            <a:chOff x="706264" y="1412776"/>
            <a:chExt cx="896267" cy="360040"/>
          </a:xfrm>
        </p:grpSpPr>
        <p:sp>
          <p:nvSpPr>
            <p:cNvPr id="321" name="Rectangle 320"/>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22" name="Group 321"/>
            <p:cNvGrpSpPr/>
            <p:nvPr/>
          </p:nvGrpSpPr>
          <p:grpSpPr>
            <a:xfrm>
              <a:off x="706264" y="1412776"/>
              <a:ext cx="896267" cy="360040"/>
              <a:chOff x="1234157" y="1484784"/>
              <a:chExt cx="896267" cy="360040"/>
            </a:xfrm>
          </p:grpSpPr>
          <p:sp>
            <p:nvSpPr>
              <p:cNvPr id="323" name="Rectangle 322"/>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Т</a:t>
                </a:r>
                <a:r>
                  <a:rPr lang="de-CH" sz="800" dirty="0" smtClean="0"/>
                  <a:t>.5</a:t>
                </a:r>
                <a:endParaRPr lang="en-GB" sz="800" dirty="0"/>
              </a:p>
            </p:txBody>
          </p:sp>
          <p:sp>
            <p:nvSpPr>
              <p:cNvPr id="324" name="Rectangle 323"/>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Туалет со смывным баком</a:t>
                </a:r>
                <a:endParaRPr lang="en-GB" sz="800" dirty="0">
                  <a:solidFill>
                    <a:schemeClr val="tx1"/>
                  </a:solidFill>
                </a:endParaRPr>
              </a:p>
            </p:txBody>
          </p:sp>
        </p:grpSp>
      </p:grpSp>
      <p:grpSp>
        <p:nvGrpSpPr>
          <p:cNvPr id="325" name="Group 324"/>
          <p:cNvGrpSpPr/>
          <p:nvPr/>
        </p:nvGrpSpPr>
        <p:grpSpPr>
          <a:xfrm>
            <a:off x="490494" y="3503250"/>
            <a:ext cx="896267" cy="360040"/>
            <a:chOff x="706264" y="1412776"/>
            <a:chExt cx="896267" cy="360040"/>
          </a:xfrm>
        </p:grpSpPr>
        <p:sp>
          <p:nvSpPr>
            <p:cNvPr id="326" name="Rectangle 325"/>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27" name="Group 326"/>
            <p:cNvGrpSpPr/>
            <p:nvPr/>
          </p:nvGrpSpPr>
          <p:grpSpPr>
            <a:xfrm>
              <a:off x="706264" y="1412776"/>
              <a:ext cx="896267" cy="360040"/>
              <a:chOff x="1234157" y="1484784"/>
              <a:chExt cx="896267" cy="360040"/>
            </a:xfrm>
          </p:grpSpPr>
          <p:sp>
            <p:nvSpPr>
              <p:cNvPr id="328" name="Rectangle 327"/>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Т</a:t>
                </a:r>
                <a:r>
                  <a:rPr lang="de-CH" sz="800" dirty="0" smtClean="0"/>
                  <a:t>.6</a:t>
                </a:r>
                <a:endParaRPr lang="en-GB" sz="800" dirty="0"/>
              </a:p>
            </p:txBody>
          </p:sp>
          <p:sp>
            <p:nvSpPr>
              <p:cNvPr id="329" name="Rectangle 32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600" dirty="0" smtClean="0">
                    <a:solidFill>
                      <a:schemeClr val="tx1"/>
                    </a:solidFill>
                  </a:rPr>
                  <a:t>Туалет со смывом с отведением мочи</a:t>
                </a:r>
                <a:endParaRPr lang="en-GB" sz="600" dirty="0">
                  <a:solidFill>
                    <a:schemeClr val="tx1"/>
                  </a:solidFill>
                </a:endParaRPr>
              </a:p>
            </p:txBody>
          </p:sp>
        </p:grpSp>
      </p:grpSp>
      <p:grpSp>
        <p:nvGrpSpPr>
          <p:cNvPr id="330" name="Group 329"/>
          <p:cNvGrpSpPr/>
          <p:nvPr/>
        </p:nvGrpSpPr>
        <p:grpSpPr>
          <a:xfrm>
            <a:off x="1642300" y="1340768"/>
            <a:ext cx="896267" cy="360040"/>
            <a:chOff x="1856656" y="1433484"/>
            <a:chExt cx="896267" cy="360040"/>
          </a:xfrm>
        </p:grpSpPr>
        <p:sp>
          <p:nvSpPr>
            <p:cNvPr id="331" name="Rectangle 330"/>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32" name="Group 331"/>
            <p:cNvGrpSpPr/>
            <p:nvPr/>
          </p:nvGrpSpPr>
          <p:grpSpPr>
            <a:xfrm>
              <a:off x="1856656" y="1433484"/>
              <a:ext cx="896267" cy="360040"/>
              <a:chOff x="1234157" y="1484784"/>
              <a:chExt cx="896267" cy="360040"/>
            </a:xfrm>
          </p:grpSpPr>
          <p:sp>
            <p:nvSpPr>
              <p:cNvPr id="333" name="Rectangle 332"/>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Контейнер</a:t>
                </a:r>
                <a:r>
                  <a:rPr lang="en-GB" sz="800" dirty="0" smtClean="0">
                    <a:solidFill>
                      <a:schemeClr val="tx1"/>
                    </a:solidFill>
                  </a:rPr>
                  <a:t> </a:t>
                </a:r>
                <a:endParaRPr lang="en-GB" sz="800" dirty="0">
                  <a:solidFill>
                    <a:schemeClr val="tx1"/>
                  </a:solidFill>
                </a:endParaRPr>
              </a:p>
            </p:txBody>
          </p:sp>
          <p:sp>
            <p:nvSpPr>
              <p:cNvPr id="334" name="Rectangle 333"/>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С</a:t>
                </a:r>
                <a:r>
                  <a:rPr lang="de-CH" sz="800" dirty="0" smtClean="0"/>
                  <a:t>.1</a:t>
                </a:r>
                <a:endParaRPr lang="en-GB" sz="800" dirty="0"/>
              </a:p>
            </p:txBody>
          </p:sp>
        </p:grpSp>
      </p:grpSp>
      <p:grpSp>
        <p:nvGrpSpPr>
          <p:cNvPr id="335" name="Group 334"/>
          <p:cNvGrpSpPr/>
          <p:nvPr/>
        </p:nvGrpSpPr>
        <p:grpSpPr>
          <a:xfrm>
            <a:off x="1642300" y="1775058"/>
            <a:ext cx="896267" cy="360040"/>
            <a:chOff x="1856656" y="1433484"/>
            <a:chExt cx="896267" cy="360040"/>
          </a:xfrm>
        </p:grpSpPr>
        <p:sp>
          <p:nvSpPr>
            <p:cNvPr id="336" name="Rectangle 335"/>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37" name="Group 336"/>
            <p:cNvGrpSpPr/>
            <p:nvPr/>
          </p:nvGrpSpPr>
          <p:grpSpPr>
            <a:xfrm>
              <a:off x="1856656" y="1433484"/>
              <a:ext cx="896267" cy="360040"/>
              <a:chOff x="1234157" y="1484784"/>
              <a:chExt cx="896267" cy="360040"/>
            </a:xfrm>
          </p:grpSpPr>
          <p:sp>
            <p:nvSpPr>
              <p:cNvPr id="338" name="Rectangle 337"/>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Выгребная яма</a:t>
                </a:r>
                <a:endParaRPr lang="en-GB" sz="800" dirty="0">
                  <a:solidFill>
                    <a:schemeClr val="tx1"/>
                  </a:solidFill>
                </a:endParaRPr>
              </a:p>
            </p:txBody>
          </p:sp>
          <p:sp>
            <p:nvSpPr>
              <p:cNvPr id="342" name="Rectangle 34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smtClean="0"/>
                  <a:t>С</a:t>
                </a:r>
                <a:r>
                  <a:rPr lang="ru-RU" sz="800" dirty="0"/>
                  <a:t> </a:t>
                </a:r>
                <a:r>
                  <a:rPr lang="de-CH" sz="800" dirty="0" smtClean="0"/>
                  <a:t>.2</a:t>
                </a:r>
                <a:endParaRPr lang="en-GB" sz="800" dirty="0"/>
              </a:p>
            </p:txBody>
          </p:sp>
        </p:grpSp>
      </p:grpSp>
      <p:grpSp>
        <p:nvGrpSpPr>
          <p:cNvPr id="343" name="Group 342"/>
          <p:cNvGrpSpPr/>
          <p:nvPr/>
        </p:nvGrpSpPr>
        <p:grpSpPr>
          <a:xfrm>
            <a:off x="1642300" y="2207106"/>
            <a:ext cx="896267" cy="360040"/>
            <a:chOff x="1856656" y="1433484"/>
            <a:chExt cx="896267" cy="360040"/>
          </a:xfrm>
        </p:grpSpPr>
        <p:sp>
          <p:nvSpPr>
            <p:cNvPr id="344" name="Rectangle 34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45" name="Group 344"/>
            <p:cNvGrpSpPr/>
            <p:nvPr/>
          </p:nvGrpSpPr>
          <p:grpSpPr>
            <a:xfrm>
              <a:off x="1856656" y="1433484"/>
              <a:ext cx="896267" cy="360040"/>
              <a:chOff x="1234157" y="1484784"/>
              <a:chExt cx="896267" cy="360040"/>
            </a:xfrm>
          </p:grpSpPr>
          <p:sp>
            <p:nvSpPr>
              <p:cNvPr id="346" name="Rectangle 34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Усовершенств. яма с вентиляцией</a:t>
                </a:r>
                <a:endParaRPr lang="en-GB" sz="800" dirty="0">
                  <a:solidFill>
                    <a:schemeClr val="tx1"/>
                  </a:solidFill>
                </a:endParaRPr>
              </a:p>
            </p:txBody>
          </p:sp>
          <p:sp>
            <p:nvSpPr>
              <p:cNvPr id="347" name="Rectangle 34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С</a:t>
                </a:r>
                <a:r>
                  <a:rPr lang="de-CH" sz="800" dirty="0" smtClean="0"/>
                  <a:t>.3</a:t>
                </a:r>
                <a:endParaRPr lang="en-GB" sz="800" dirty="0"/>
              </a:p>
            </p:txBody>
          </p:sp>
        </p:grpSp>
      </p:grpSp>
      <p:grpSp>
        <p:nvGrpSpPr>
          <p:cNvPr id="348" name="Group 347"/>
          <p:cNvGrpSpPr/>
          <p:nvPr/>
        </p:nvGrpSpPr>
        <p:grpSpPr>
          <a:xfrm>
            <a:off x="1642300" y="2639154"/>
            <a:ext cx="896267" cy="360040"/>
            <a:chOff x="1856656" y="1433484"/>
            <a:chExt cx="896267" cy="360040"/>
          </a:xfrm>
        </p:grpSpPr>
        <p:sp>
          <p:nvSpPr>
            <p:cNvPr id="349" name="Rectangle 34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50" name="Group 349"/>
            <p:cNvGrpSpPr/>
            <p:nvPr/>
          </p:nvGrpSpPr>
          <p:grpSpPr>
            <a:xfrm>
              <a:off x="1856656" y="1433484"/>
              <a:ext cx="896267" cy="360040"/>
              <a:chOff x="1234157" y="1484784"/>
              <a:chExt cx="896267" cy="360040"/>
            </a:xfrm>
          </p:grpSpPr>
          <p:sp>
            <p:nvSpPr>
              <p:cNvPr id="351" name="Rectangle 350"/>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Двойная усов. яма с вентиляцией</a:t>
                </a:r>
                <a:endParaRPr lang="en-GB" sz="800" dirty="0">
                  <a:solidFill>
                    <a:schemeClr val="tx1"/>
                  </a:solidFill>
                </a:endParaRPr>
              </a:p>
            </p:txBody>
          </p:sp>
          <p:sp>
            <p:nvSpPr>
              <p:cNvPr id="352" name="Rectangle 35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С</a:t>
                </a:r>
                <a:r>
                  <a:rPr lang="de-CH" sz="800" dirty="0" smtClean="0"/>
                  <a:t>.4</a:t>
                </a:r>
                <a:endParaRPr lang="en-GB" sz="800" dirty="0"/>
              </a:p>
            </p:txBody>
          </p:sp>
        </p:grpSp>
      </p:grpSp>
      <p:grpSp>
        <p:nvGrpSpPr>
          <p:cNvPr id="353" name="Group 352"/>
          <p:cNvGrpSpPr/>
          <p:nvPr/>
        </p:nvGrpSpPr>
        <p:grpSpPr>
          <a:xfrm>
            <a:off x="1642300" y="3503250"/>
            <a:ext cx="896267" cy="360040"/>
            <a:chOff x="1856656" y="1433484"/>
            <a:chExt cx="896267" cy="360040"/>
          </a:xfrm>
        </p:grpSpPr>
        <p:sp>
          <p:nvSpPr>
            <p:cNvPr id="354" name="Rectangle 35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55" name="Group 354"/>
            <p:cNvGrpSpPr/>
            <p:nvPr/>
          </p:nvGrpSpPr>
          <p:grpSpPr>
            <a:xfrm>
              <a:off x="1856656" y="1433484"/>
              <a:ext cx="896267" cy="360040"/>
              <a:chOff x="1234157" y="1484784"/>
              <a:chExt cx="896267" cy="360040"/>
            </a:xfrm>
          </p:grpSpPr>
          <p:sp>
            <p:nvSpPr>
              <p:cNvPr id="356" name="Rectangle 35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700" dirty="0" smtClean="0">
                    <a:solidFill>
                      <a:schemeClr val="tx1"/>
                    </a:solidFill>
                  </a:rPr>
                  <a:t>Сдвоенная выгр.яма для туалента со смывои</a:t>
                </a:r>
                <a:endParaRPr lang="en-GB" sz="700" dirty="0">
                  <a:solidFill>
                    <a:schemeClr val="tx1"/>
                  </a:solidFill>
                </a:endParaRPr>
              </a:p>
            </p:txBody>
          </p:sp>
          <p:sp>
            <p:nvSpPr>
              <p:cNvPr id="357" name="Rectangle 35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С</a:t>
                </a:r>
                <a:r>
                  <a:rPr lang="de-CH" sz="800" dirty="0" smtClean="0"/>
                  <a:t>.6</a:t>
                </a:r>
                <a:endParaRPr lang="en-GB" sz="800" dirty="0"/>
              </a:p>
            </p:txBody>
          </p:sp>
        </p:grpSp>
      </p:grpSp>
      <p:grpSp>
        <p:nvGrpSpPr>
          <p:cNvPr id="358" name="Group 357"/>
          <p:cNvGrpSpPr/>
          <p:nvPr/>
        </p:nvGrpSpPr>
        <p:grpSpPr>
          <a:xfrm>
            <a:off x="1642300" y="3935298"/>
            <a:ext cx="896267" cy="360040"/>
            <a:chOff x="1856656" y="1433484"/>
            <a:chExt cx="896267" cy="360040"/>
          </a:xfrm>
        </p:grpSpPr>
        <p:sp>
          <p:nvSpPr>
            <p:cNvPr id="359" name="Rectangle 35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75" name="Group 374"/>
            <p:cNvGrpSpPr/>
            <p:nvPr/>
          </p:nvGrpSpPr>
          <p:grpSpPr>
            <a:xfrm>
              <a:off x="1856656" y="1433484"/>
              <a:ext cx="896267" cy="360040"/>
              <a:chOff x="1234157" y="1484784"/>
              <a:chExt cx="896267" cy="360040"/>
            </a:xfrm>
          </p:grpSpPr>
          <p:sp>
            <p:nvSpPr>
              <p:cNvPr id="376" name="Rectangle 37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Дегидратационные камеры</a:t>
                </a:r>
                <a:endParaRPr lang="en-GB" sz="800" dirty="0">
                  <a:solidFill>
                    <a:schemeClr val="tx1"/>
                  </a:solidFill>
                </a:endParaRPr>
              </a:p>
            </p:txBody>
          </p:sp>
          <p:sp>
            <p:nvSpPr>
              <p:cNvPr id="377" name="Rectangle 37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С</a:t>
                </a:r>
                <a:r>
                  <a:rPr lang="de-CH" sz="800" dirty="0" smtClean="0"/>
                  <a:t>.7</a:t>
                </a:r>
                <a:endParaRPr lang="en-GB" sz="800" dirty="0"/>
              </a:p>
            </p:txBody>
          </p:sp>
        </p:grpSp>
      </p:grpSp>
      <p:grpSp>
        <p:nvGrpSpPr>
          <p:cNvPr id="378" name="Group 377"/>
          <p:cNvGrpSpPr/>
          <p:nvPr/>
        </p:nvGrpSpPr>
        <p:grpSpPr>
          <a:xfrm>
            <a:off x="1642300" y="4799394"/>
            <a:ext cx="896267" cy="360040"/>
            <a:chOff x="1856656" y="1433484"/>
            <a:chExt cx="896267" cy="360040"/>
          </a:xfrm>
        </p:grpSpPr>
        <p:sp>
          <p:nvSpPr>
            <p:cNvPr id="379" name="Rectangle 37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80" name="Group 379"/>
            <p:cNvGrpSpPr/>
            <p:nvPr/>
          </p:nvGrpSpPr>
          <p:grpSpPr>
            <a:xfrm>
              <a:off x="1856656" y="1433484"/>
              <a:ext cx="896267" cy="360040"/>
              <a:chOff x="1234157" y="1484784"/>
              <a:chExt cx="896267" cy="360040"/>
            </a:xfrm>
          </p:grpSpPr>
          <p:sp>
            <p:nvSpPr>
              <p:cNvPr id="381" name="Rectangle 380"/>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Септик</a:t>
                </a:r>
                <a:r>
                  <a:rPr lang="en-GB" sz="800" dirty="0" smtClean="0">
                    <a:solidFill>
                      <a:schemeClr val="tx1"/>
                    </a:solidFill>
                  </a:rPr>
                  <a:t> </a:t>
                </a:r>
                <a:endParaRPr lang="en-GB" sz="800" dirty="0">
                  <a:solidFill>
                    <a:schemeClr val="tx1"/>
                  </a:solidFill>
                </a:endParaRPr>
              </a:p>
            </p:txBody>
          </p:sp>
          <p:sp>
            <p:nvSpPr>
              <p:cNvPr id="382" name="Rectangle 38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С</a:t>
                </a:r>
                <a:r>
                  <a:rPr lang="de-CH" sz="800" dirty="0" smtClean="0"/>
                  <a:t>.9</a:t>
                </a:r>
                <a:endParaRPr lang="en-GB" sz="800" dirty="0"/>
              </a:p>
            </p:txBody>
          </p:sp>
        </p:grpSp>
      </p:grpSp>
      <p:grpSp>
        <p:nvGrpSpPr>
          <p:cNvPr id="383" name="Group 382"/>
          <p:cNvGrpSpPr/>
          <p:nvPr/>
        </p:nvGrpSpPr>
        <p:grpSpPr>
          <a:xfrm>
            <a:off x="1642300" y="4367346"/>
            <a:ext cx="896267" cy="360040"/>
            <a:chOff x="1856656" y="1433484"/>
            <a:chExt cx="896267" cy="360040"/>
          </a:xfrm>
        </p:grpSpPr>
        <p:sp>
          <p:nvSpPr>
            <p:cNvPr id="384" name="Rectangle 38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85" name="Group 384"/>
            <p:cNvGrpSpPr/>
            <p:nvPr/>
          </p:nvGrpSpPr>
          <p:grpSpPr>
            <a:xfrm>
              <a:off x="1856656" y="1433484"/>
              <a:ext cx="896267" cy="360040"/>
              <a:chOff x="1234157" y="1484784"/>
              <a:chExt cx="896267" cy="360040"/>
            </a:xfrm>
          </p:grpSpPr>
          <p:sp>
            <p:nvSpPr>
              <p:cNvPr id="386" name="Rectangle 38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Компостирующая камера</a:t>
                </a:r>
                <a:r>
                  <a:rPr lang="en-GB" sz="800" dirty="0" smtClean="0">
                    <a:solidFill>
                      <a:schemeClr val="tx1"/>
                    </a:solidFill>
                  </a:rPr>
                  <a:t> </a:t>
                </a:r>
                <a:endParaRPr lang="en-GB" sz="800" dirty="0">
                  <a:solidFill>
                    <a:schemeClr val="tx1"/>
                  </a:solidFill>
                </a:endParaRPr>
              </a:p>
            </p:txBody>
          </p:sp>
          <p:sp>
            <p:nvSpPr>
              <p:cNvPr id="387" name="Rectangle 38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С </a:t>
                </a:r>
                <a:r>
                  <a:rPr lang="de-CH" sz="800" dirty="0" smtClean="0"/>
                  <a:t>8</a:t>
                </a:r>
                <a:endParaRPr lang="en-GB" sz="800" dirty="0"/>
              </a:p>
            </p:txBody>
          </p:sp>
        </p:grpSp>
      </p:grpSp>
      <p:grpSp>
        <p:nvGrpSpPr>
          <p:cNvPr id="388" name="Group 387"/>
          <p:cNvGrpSpPr/>
          <p:nvPr/>
        </p:nvGrpSpPr>
        <p:grpSpPr>
          <a:xfrm>
            <a:off x="1642300" y="5663490"/>
            <a:ext cx="896267" cy="360040"/>
            <a:chOff x="1856656" y="1433484"/>
            <a:chExt cx="896267" cy="360040"/>
          </a:xfrm>
        </p:grpSpPr>
        <p:sp>
          <p:nvSpPr>
            <p:cNvPr id="389" name="Rectangle 38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90" name="Group 389"/>
            <p:cNvGrpSpPr/>
            <p:nvPr/>
          </p:nvGrpSpPr>
          <p:grpSpPr>
            <a:xfrm>
              <a:off x="1856656" y="1433484"/>
              <a:ext cx="896267" cy="360040"/>
              <a:chOff x="1234157" y="1484784"/>
              <a:chExt cx="896267" cy="360040"/>
            </a:xfrm>
          </p:grpSpPr>
          <p:sp>
            <p:nvSpPr>
              <p:cNvPr id="391" name="Rectangle 390"/>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Анаэробный фильтр</a:t>
                </a:r>
                <a:endParaRPr lang="en-GB" sz="800" dirty="0">
                  <a:solidFill>
                    <a:schemeClr val="tx1"/>
                  </a:solidFill>
                </a:endParaRPr>
              </a:p>
            </p:txBody>
          </p:sp>
          <p:sp>
            <p:nvSpPr>
              <p:cNvPr id="392" name="Rectangle 39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С</a:t>
                </a:r>
                <a:r>
                  <a:rPr lang="de-CH" sz="800" dirty="0" smtClean="0"/>
                  <a:t>.11</a:t>
                </a:r>
                <a:endParaRPr lang="en-GB" sz="800" dirty="0"/>
              </a:p>
            </p:txBody>
          </p:sp>
        </p:grpSp>
      </p:grpSp>
      <p:grpSp>
        <p:nvGrpSpPr>
          <p:cNvPr id="393" name="Group 392"/>
          <p:cNvGrpSpPr/>
          <p:nvPr/>
        </p:nvGrpSpPr>
        <p:grpSpPr>
          <a:xfrm>
            <a:off x="1642300" y="5231442"/>
            <a:ext cx="896267" cy="360040"/>
            <a:chOff x="1856656" y="1433484"/>
            <a:chExt cx="896267" cy="360040"/>
          </a:xfrm>
        </p:grpSpPr>
        <p:sp>
          <p:nvSpPr>
            <p:cNvPr id="394" name="Rectangle 39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95" name="Group 394"/>
            <p:cNvGrpSpPr/>
            <p:nvPr/>
          </p:nvGrpSpPr>
          <p:grpSpPr>
            <a:xfrm>
              <a:off x="1856656" y="1433484"/>
              <a:ext cx="896267" cy="360040"/>
              <a:chOff x="1234157" y="1484784"/>
              <a:chExt cx="896267" cy="360040"/>
            </a:xfrm>
          </p:grpSpPr>
          <p:sp>
            <p:nvSpPr>
              <p:cNvPr id="396" name="Rectangle 39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700" dirty="0" smtClean="0">
                    <a:solidFill>
                      <a:schemeClr val="tx1"/>
                    </a:solidFill>
                  </a:rPr>
                  <a:t>Анаэробный рекатор с перегородками</a:t>
                </a:r>
                <a:endParaRPr lang="en-GB" sz="700" dirty="0">
                  <a:solidFill>
                    <a:schemeClr val="tx1"/>
                  </a:solidFill>
                </a:endParaRPr>
              </a:p>
            </p:txBody>
          </p:sp>
          <p:sp>
            <p:nvSpPr>
              <p:cNvPr id="397" name="Rectangle 39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С</a:t>
                </a:r>
                <a:r>
                  <a:rPr lang="de-CH" sz="800" dirty="0" smtClean="0"/>
                  <a:t>.10</a:t>
                </a:r>
                <a:endParaRPr lang="en-GB" sz="800" dirty="0"/>
              </a:p>
            </p:txBody>
          </p:sp>
        </p:grpSp>
      </p:grpSp>
      <p:grpSp>
        <p:nvGrpSpPr>
          <p:cNvPr id="398" name="Group 397"/>
          <p:cNvGrpSpPr/>
          <p:nvPr/>
        </p:nvGrpSpPr>
        <p:grpSpPr>
          <a:xfrm>
            <a:off x="1642300" y="6095538"/>
            <a:ext cx="896267" cy="360040"/>
            <a:chOff x="1856656" y="1433484"/>
            <a:chExt cx="896267" cy="360040"/>
          </a:xfrm>
        </p:grpSpPr>
        <p:sp>
          <p:nvSpPr>
            <p:cNvPr id="399" name="Rectangle 39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00" name="Group 399"/>
            <p:cNvGrpSpPr/>
            <p:nvPr/>
          </p:nvGrpSpPr>
          <p:grpSpPr>
            <a:xfrm>
              <a:off x="1856656" y="1433484"/>
              <a:ext cx="896267" cy="360040"/>
              <a:chOff x="1234157" y="1484784"/>
              <a:chExt cx="896267" cy="360040"/>
            </a:xfrm>
          </p:grpSpPr>
          <p:sp>
            <p:nvSpPr>
              <p:cNvPr id="401" name="Rectangle 400"/>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Биогазавый реактор</a:t>
                </a:r>
                <a:endParaRPr lang="en-GB" sz="800" dirty="0">
                  <a:solidFill>
                    <a:schemeClr val="tx1"/>
                  </a:solidFill>
                </a:endParaRPr>
              </a:p>
            </p:txBody>
          </p:sp>
          <p:sp>
            <p:nvSpPr>
              <p:cNvPr id="402" name="Rectangle 40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pPr algn="ctr"/>
                <a:r>
                  <a:rPr lang="ru-RU" sz="800" dirty="0"/>
                  <a:t>С</a:t>
                </a:r>
                <a:r>
                  <a:rPr lang="de-CH" sz="800" dirty="0" smtClean="0"/>
                  <a:t>.12</a:t>
                </a:r>
                <a:endParaRPr lang="en-GB" sz="800" dirty="0"/>
              </a:p>
            </p:txBody>
          </p:sp>
        </p:grpSp>
      </p:grpSp>
      <p:grpSp>
        <p:nvGrpSpPr>
          <p:cNvPr id="403" name="Group 402"/>
          <p:cNvGrpSpPr/>
          <p:nvPr/>
        </p:nvGrpSpPr>
        <p:grpSpPr>
          <a:xfrm>
            <a:off x="1642300" y="3071202"/>
            <a:ext cx="896267" cy="360040"/>
            <a:chOff x="1856656" y="1433484"/>
            <a:chExt cx="896267" cy="360040"/>
          </a:xfrm>
        </p:grpSpPr>
        <p:sp>
          <p:nvSpPr>
            <p:cNvPr id="404" name="Rectangle 40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05" name="Group 404"/>
            <p:cNvGrpSpPr/>
            <p:nvPr/>
          </p:nvGrpSpPr>
          <p:grpSpPr>
            <a:xfrm>
              <a:off x="1856656" y="1433484"/>
              <a:ext cx="896267" cy="360040"/>
              <a:chOff x="1234157" y="1484784"/>
              <a:chExt cx="896267" cy="360040"/>
            </a:xfrm>
          </p:grpSpPr>
          <p:sp>
            <p:nvSpPr>
              <p:cNvPr id="406" name="Rectangle 40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Fossa </a:t>
                </a:r>
                <a:r>
                  <a:rPr lang="en-GB" sz="800" dirty="0" err="1" smtClean="0">
                    <a:solidFill>
                      <a:schemeClr val="tx1"/>
                    </a:solidFill>
                  </a:rPr>
                  <a:t>Alterna</a:t>
                </a:r>
                <a:endParaRPr lang="en-GB" sz="800" dirty="0">
                  <a:solidFill>
                    <a:schemeClr val="tx1"/>
                  </a:solidFill>
                </a:endParaRPr>
              </a:p>
            </p:txBody>
          </p:sp>
          <p:sp>
            <p:nvSpPr>
              <p:cNvPr id="407" name="Rectangle 40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С</a:t>
                </a:r>
                <a:r>
                  <a:rPr lang="de-CH" sz="800" dirty="0" smtClean="0"/>
                  <a:t>.5</a:t>
                </a:r>
                <a:endParaRPr lang="en-GB" sz="800" dirty="0"/>
              </a:p>
            </p:txBody>
          </p:sp>
        </p:grpSp>
      </p:grpSp>
      <p:sp>
        <p:nvSpPr>
          <p:cNvPr id="409" name="Rectangle 408"/>
          <p:cNvSpPr/>
          <p:nvPr/>
        </p:nvSpPr>
        <p:spPr>
          <a:xfrm>
            <a:off x="2789221" y="1340768"/>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10" name="Group 409"/>
          <p:cNvGrpSpPr/>
          <p:nvPr/>
        </p:nvGrpSpPr>
        <p:grpSpPr>
          <a:xfrm>
            <a:off x="2789220" y="1343010"/>
            <a:ext cx="896267" cy="360040"/>
            <a:chOff x="1234157" y="1484784"/>
            <a:chExt cx="896267" cy="360040"/>
          </a:xfrm>
        </p:grpSpPr>
        <p:sp>
          <p:nvSpPr>
            <p:cNvPr id="445" name="Rectangle 44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solidFill>
                    <a:schemeClr val="tx1"/>
                  </a:solidFill>
                </a:rPr>
                <a:t>П</a:t>
              </a:r>
              <a:r>
                <a:rPr lang="de-CH" sz="800" dirty="0" smtClean="0">
                  <a:solidFill>
                    <a:schemeClr val="tx1"/>
                  </a:solidFill>
                </a:rPr>
                <a:t>.1</a:t>
              </a:r>
              <a:endParaRPr lang="en-GB" sz="800" dirty="0">
                <a:solidFill>
                  <a:schemeClr val="tx1"/>
                </a:solidFill>
              </a:endParaRPr>
            </a:p>
          </p:txBody>
        </p:sp>
        <p:sp>
          <p:nvSpPr>
            <p:cNvPr id="446" name="Rectangle 445"/>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Канистра</a:t>
              </a:r>
              <a:endParaRPr lang="en-GB" sz="800" dirty="0">
                <a:solidFill>
                  <a:schemeClr val="tx1"/>
                </a:solidFill>
              </a:endParaRPr>
            </a:p>
          </p:txBody>
        </p:sp>
      </p:grpSp>
      <p:grpSp>
        <p:nvGrpSpPr>
          <p:cNvPr id="447" name="Group 446"/>
          <p:cNvGrpSpPr/>
          <p:nvPr/>
        </p:nvGrpSpPr>
        <p:grpSpPr>
          <a:xfrm>
            <a:off x="2789220" y="1775058"/>
            <a:ext cx="896267" cy="362282"/>
            <a:chOff x="3010520" y="1410534"/>
            <a:chExt cx="896267" cy="362282"/>
          </a:xfrm>
        </p:grpSpPr>
        <p:sp>
          <p:nvSpPr>
            <p:cNvPr id="448" name="Rectangle 447"/>
            <p:cNvSpPr/>
            <p:nvPr/>
          </p:nvSpPr>
          <p:spPr>
            <a:xfrm>
              <a:off x="3010521" y="141053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9" name="Group 448"/>
            <p:cNvGrpSpPr/>
            <p:nvPr/>
          </p:nvGrpSpPr>
          <p:grpSpPr>
            <a:xfrm>
              <a:off x="3010520" y="1412776"/>
              <a:ext cx="896267" cy="360040"/>
              <a:chOff x="1234157" y="1484784"/>
              <a:chExt cx="896267" cy="360040"/>
            </a:xfrm>
          </p:grpSpPr>
          <p:sp>
            <p:nvSpPr>
              <p:cNvPr id="450" name="Rectangle 449"/>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solidFill>
                      <a:schemeClr val="tx1"/>
                    </a:solidFill>
                  </a:rPr>
                  <a:t>П</a:t>
                </a:r>
                <a:r>
                  <a:rPr lang="de-CH" sz="800" dirty="0" smtClean="0">
                    <a:solidFill>
                      <a:schemeClr val="tx1"/>
                    </a:solidFill>
                  </a:rPr>
                  <a:t>.2</a:t>
                </a:r>
                <a:endParaRPr lang="en-GB" sz="800" dirty="0">
                  <a:solidFill>
                    <a:schemeClr val="tx1"/>
                  </a:solidFill>
                </a:endParaRPr>
              </a:p>
            </p:txBody>
          </p:sp>
          <p:sp>
            <p:nvSpPr>
              <p:cNvPr id="451" name="Rectangle 450"/>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ctr"/>
              <a:lstStyle/>
              <a:p>
                <a:r>
                  <a:rPr lang="ru-RU" sz="700" dirty="0" smtClean="0">
                    <a:solidFill>
                      <a:schemeClr val="tx1"/>
                    </a:solidFill>
                  </a:rPr>
                  <a:t>Ручное опорожнение</a:t>
                </a:r>
                <a:endParaRPr lang="en-GB" sz="700" dirty="0">
                  <a:solidFill>
                    <a:schemeClr val="tx1"/>
                  </a:solidFill>
                </a:endParaRPr>
              </a:p>
            </p:txBody>
          </p:sp>
        </p:grpSp>
      </p:grpSp>
      <p:grpSp>
        <p:nvGrpSpPr>
          <p:cNvPr id="13" name="Group 12"/>
          <p:cNvGrpSpPr/>
          <p:nvPr/>
        </p:nvGrpSpPr>
        <p:grpSpPr>
          <a:xfrm>
            <a:off x="2789220" y="3071202"/>
            <a:ext cx="896267" cy="362282"/>
            <a:chOff x="2927376" y="3071202"/>
            <a:chExt cx="896267" cy="362282"/>
          </a:xfrm>
        </p:grpSpPr>
        <p:sp>
          <p:nvSpPr>
            <p:cNvPr id="463" name="Rectangle 462"/>
            <p:cNvSpPr/>
            <p:nvPr/>
          </p:nvSpPr>
          <p:spPr>
            <a:xfrm>
              <a:off x="2927377" y="3071202"/>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64" name="Group 463"/>
            <p:cNvGrpSpPr/>
            <p:nvPr/>
          </p:nvGrpSpPr>
          <p:grpSpPr>
            <a:xfrm>
              <a:off x="2927376" y="3073444"/>
              <a:ext cx="896267" cy="360040"/>
              <a:chOff x="1234157" y="1484784"/>
              <a:chExt cx="896267" cy="360040"/>
            </a:xfrm>
          </p:grpSpPr>
          <p:sp>
            <p:nvSpPr>
              <p:cNvPr id="465" name="Rectangle 46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solidFill>
                      <a:schemeClr val="tx1"/>
                    </a:solidFill>
                  </a:rPr>
                  <a:t>П</a:t>
                </a:r>
                <a:r>
                  <a:rPr lang="de-CH" sz="800" dirty="0" smtClean="0">
                    <a:solidFill>
                      <a:schemeClr val="tx1"/>
                    </a:solidFill>
                  </a:rPr>
                  <a:t>.5</a:t>
                </a:r>
                <a:endParaRPr lang="en-GB" sz="800" dirty="0">
                  <a:solidFill>
                    <a:schemeClr val="tx1"/>
                  </a:solidFill>
                </a:endParaRPr>
              </a:p>
            </p:txBody>
          </p:sp>
          <p:sp>
            <p:nvSpPr>
              <p:cNvPr id="466" name="Rectangle 465"/>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Канализация без тв. веществ</a:t>
                </a:r>
                <a:endParaRPr lang="en-GB" sz="800" dirty="0">
                  <a:solidFill>
                    <a:schemeClr val="tx1"/>
                  </a:solidFill>
                </a:endParaRPr>
              </a:p>
            </p:txBody>
          </p:sp>
        </p:grpSp>
      </p:grpSp>
      <p:grpSp>
        <p:nvGrpSpPr>
          <p:cNvPr id="16" name="Group 15"/>
          <p:cNvGrpSpPr/>
          <p:nvPr/>
        </p:nvGrpSpPr>
        <p:grpSpPr>
          <a:xfrm>
            <a:off x="2789220" y="3935298"/>
            <a:ext cx="896267" cy="362282"/>
            <a:chOff x="2927376" y="3935298"/>
            <a:chExt cx="896267" cy="362282"/>
          </a:xfrm>
        </p:grpSpPr>
        <p:sp>
          <p:nvSpPr>
            <p:cNvPr id="473" name="Rectangle 472"/>
            <p:cNvSpPr/>
            <p:nvPr/>
          </p:nvSpPr>
          <p:spPr>
            <a:xfrm>
              <a:off x="2927377" y="3935298"/>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sp>
          <p:nvSpPr>
            <p:cNvPr id="475" name="Rectangle 474"/>
            <p:cNvSpPr/>
            <p:nvPr/>
          </p:nvSpPr>
          <p:spPr>
            <a:xfrm>
              <a:off x="2927376" y="3937540"/>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solidFill>
                    <a:schemeClr val="tx1"/>
                  </a:solidFill>
                </a:rPr>
                <a:t>П</a:t>
              </a:r>
              <a:r>
                <a:rPr lang="de-CH" sz="800" dirty="0" smtClean="0">
                  <a:solidFill>
                    <a:schemeClr val="tx1"/>
                  </a:solidFill>
                </a:rPr>
                <a:t>.7</a:t>
              </a:r>
              <a:endParaRPr lang="en-GB" sz="800" dirty="0">
                <a:solidFill>
                  <a:schemeClr val="tx1"/>
                </a:solidFill>
              </a:endParaRPr>
            </a:p>
          </p:txBody>
        </p:sp>
        <p:sp>
          <p:nvSpPr>
            <p:cNvPr id="476" name="Rectangle 475"/>
            <p:cNvSpPr/>
            <p:nvPr/>
          </p:nvSpPr>
          <p:spPr>
            <a:xfrm>
              <a:off x="3175048" y="3937540"/>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700" dirty="0" smtClean="0">
                  <a:solidFill>
                    <a:schemeClr val="tx1"/>
                  </a:solidFill>
                </a:rPr>
                <a:t>Станции промежуточного хранения</a:t>
              </a:r>
              <a:endParaRPr lang="en-GB" sz="700" dirty="0">
                <a:solidFill>
                  <a:schemeClr val="tx1"/>
                </a:solidFill>
              </a:endParaRPr>
            </a:p>
          </p:txBody>
        </p:sp>
      </p:grpSp>
      <p:grpSp>
        <p:nvGrpSpPr>
          <p:cNvPr id="477" name="Group 476"/>
          <p:cNvGrpSpPr/>
          <p:nvPr/>
        </p:nvGrpSpPr>
        <p:grpSpPr>
          <a:xfrm>
            <a:off x="3946482" y="1775058"/>
            <a:ext cx="898003" cy="360040"/>
            <a:chOff x="4160912" y="1412429"/>
            <a:chExt cx="898003" cy="360040"/>
          </a:xfrm>
        </p:grpSpPr>
        <p:sp>
          <p:nvSpPr>
            <p:cNvPr id="478" name="Rectangle 47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79" name="Group 478"/>
            <p:cNvGrpSpPr/>
            <p:nvPr/>
          </p:nvGrpSpPr>
          <p:grpSpPr>
            <a:xfrm>
              <a:off x="4162648" y="1412429"/>
              <a:ext cx="896267" cy="360040"/>
              <a:chOff x="1234157" y="1484784"/>
              <a:chExt cx="896267" cy="360040"/>
            </a:xfrm>
          </p:grpSpPr>
          <p:sp>
            <p:nvSpPr>
              <p:cNvPr id="480" name="Rectangle 47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О</a:t>
                </a:r>
                <a:r>
                  <a:rPr lang="de-CH" sz="800" dirty="0" smtClean="0"/>
                  <a:t>.2</a:t>
                </a:r>
                <a:endParaRPr lang="en-GB" sz="800" dirty="0"/>
              </a:p>
            </p:txBody>
          </p:sp>
          <p:sp>
            <p:nvSpPr>
              <p:cNvPr id="481" name="Rectangle 48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Отстойник имгоффа</a:t>
                </a:r>
                <a:endParaRPr lang="en-GB" sz="800" dirty="0">
                  <a:solidFill>
                    <a:schemeClr val="tx1"/>
                  </a:solidFill>
                </a:endParaRPr>
              </a:p>
            </p:txBody>
          </p:sp>
        </p:grpSp>
      </p:grpSp>
      <p:grpSp>
        <p:nvGrpSpPr>
          <p:cNvPr id="482" name="Group 481"/>
          <p:cNvGrpSpPr/>
          <p:nvPr/>
        </p:nvGrpSpPr>
        <p:grpSpPr>
          <a:xfrm>
            <a:off x="3946482" y="1340768"/>
            <a:ext cx="898003" cy="360040"/>
            <a:chOff x="4160912" y="1412429"/>
            <a:chExt cx="898003" cy="360040"/>
          </a:xfrm>
        </p:grpSpPr>
        <p:sp>
          <p:nvSpPr>
            <p:cNvPr id="483" name="Rectangle 48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84" name="Group 483"/>
            <p:cNvGrpSpPr/>
            <p:nvPr/>
          </p:nvGrpSpPr>
          <p:grpSpPr>
            <a:xfrm>
              <a:off x="4162648" y="1412429"/>
              <a:ext cx="896267" cy="360040"/>
              <a:chOff x="1234157" y="1484784"/>
              <a:chExt cx="896267" cy="360040"/>
            </a:xfrm>
          </p:grpSpPr>
          <p:sp>
            <p:nvSpPr>
              <p:cNvPr id="485" name="Rectangle 48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smtClean="0"/>
                  <a:t>О</a:t>
                </a:r>
                <a:r>
                  <a:rPr lang="de-CH" sz="800" dirty="0" smtClean="0"/>
                  <a:t>.1</a:t>
                </a:r>
                <a:endParaRPr lang="en-GB" sz="800" dirty="0"/>
              </a:p>
            </p:txBody>
          </p:sp>
          <p:sp>
            <p:nvSpPr>
              <p:cNvPr id="486" name="Rectangle 48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Отстойник</a:t>
                </a:r>
                <a:endParaRPr lang="en-GB" sz="800" dirty="0">
                  <a:solidFill>
                    <a:schemeClr val="tx1"/>
                  </a:solidFill>
                </a:endParaRPr>
              </a:p>
            </p:txBody>
          </p:sp>
        </p:grpSp>
      </p:grpSp>
      <p:grpSp>
        <p:nvGrpSpPr>
          <p:cNvPr id="487" name="Group 486"/>
          <p:cNvGrpSpPr/>
          <p:nvPr/>
        </p:nvGrpSpPr>
        <p:grpSpPr>
          <a:xfrm>
            <a:off x="3946482" y="2207106"/>
            <a:ext cx="898003" cy="360040"/>
            <a:chOff x="4160912" y="1412429"/>
            <a:chExt cx="898003" cy="360040"/>
          </a:xfrm>
        </p:grpSpPr>
        <p:sp>
          <p:nvSpPr>
            <p:cNvPr id="488" name="Rectangle 48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89" name="Group 488"/>
            <p:cNvGrpSpPr/>
            <p:nvPr/>
          </p:nvGrpSpPr>
          <p:grpSpPr>
            <a:xfrm>
              <a:off x="4162648" y="1412429"/>
              <a:ext cx="896267" cy="360040"/>
              <a:chOff x="1234157" y="1484784"/>
              <a:chExt cx="896267" cy="360040"/>
            </a:xfrm>
          </p:grpSpPr>
          <p:sp>
            <p:nvSpPr>
              <p:cNvPr id="490" name="Rectangle 48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О</a:t>
                </a:r>
                <a:r>
                  <a:rPr lang="de-CH" sz="800" dirty="0" smtClean="0"/>
                  <a:t>.3</a:t>
                </a:r>
                <a:endParaRPr lang="en-GB" sz="800" dirty="0"/>
              </a:p>
            </p:txBody>
          </p:sp>
          <p:sp>
            <p:nvSpPr>
              <p:cNvPr id="491" name="Rectangle 49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700" dirty="0" smtClean="0">
                    <a:solidFill>
                      <a:schemeClr val="tx1"/>
                    </a:solidFill>
                  </a:rPr>
                  <a:t>Анаэробный реактор с перегородками</a:t>
                </a:r>
                <a:endParaRPr lang="en-GB" sz="700" dirty="0">
                  <a:solidFill>
                    <a:schemeClr val="tx1"/>
                  </a:solidFill>
                </a:endParaRPr>
              </a:p>
            </p:txBody>
          </p:sp>
        </p:grpSp>
      </p:grpSp>
      <p:grpSp>
        <p:nvGrpSpPr>
          <p:cNvPr id="492" name="Group 491"/>
          <p:cNvGrpSpPr/>
          <p:nvPr/>
        </p:nvGrpSpPr>
        <p:grpSpPr>
          <a:xfrm>
            <a:off x="3946482" y="2639154"/>
            <a:ext cx="898003" cy="360040"/>
            <a:chOff x="4160912" y="1412429"/>
            <a:chExt cx="898003" cy="360040"/>
          </a:xfrm>
        </p:grpSpPr>
        <p:sp>
          <p:nvSpPr>
            <p:cNvPr id="493" name="Rectangle 49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94" name="Group 493"/>
            <p:cNvGrpSpPr/>
            <p:nvPr/>
          </p:nvGrpSpPr>
          <p:grpSpPr>
            <a:xfrm>
              <a:off x="4162648" y="1412429"/>
              <a:ext cx="896267" cy="360040"/>
              <a:chOff x="1234157" y="1484784"/>
              <a:chExt cx="896267" cy="360040"/>
            </a:xfrm>
          </p:grpSpPr>
          <p:sp>
            <p:nvSpPr>
              <p:cNvPr id="495" name="Rectangle 49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О</a:t>
                </a:r>
                <a:r>
                  <a:rPr lang="de-CH" sz="800" dirty="0" smtClean="0"/>
                  <a:t>.4</a:t>
                </a:r>
                <a:endParaRPr lang="en-GB" sz="800" dirty="0"/>
              </a:p>
            </p:txBody>
          </p:sp>
          <p:sp>
            <p:nvSpPr>
              <p:cNvPr id="496" name="Rectangle 49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Анаэробный фильтр</a:t>
                </a:r>
                <a:endParaRPr lang="en-GB" sz="800" dirty="0">
                  <a:solidFill>
                    <a:schemeClr val="tx1"/>
                  </a:solidFill>
                </a:endParaRPr>
              </a:p>
            </p:txBody>
          </p:sp>
        </p:grpSp>
      </p:grpSp>
      <p:grpSp>
        <p:nvGrpSpPr>
          <p:cNvPr id="497" name="Group 496"/>
          <p:cNvGrpSpPr/>
          <p:nvPr/>
        </p:nvGrpSpPr>
        <p:grpSpPr>
          <a:xfrm>
            <a:off x="3946482" y="3071202"/>
            <a:ext cx="898003" cy="360040"/>
            <a:chOff x="4160912" y="1412429"/>
            <a:chExt cx="898003" cy="360040"/>
          </a:xfrm>
        </p:grpSpPr>
        <p:sp>
          <p:nvSpPr>
            <p:cNvPr id="498" name="Rectangle 49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99" name="Group 498"/>
            <p:cNvGrpSpPr/>
            <p:nvPr/>
          </p:nvGrpSpPr>
          <p:grpSpPr>
            <a:xfrm>
              <a:off x="4162648" y="1412429"/>
              <a:ext cx="896267" cy="360040"/>
              <a:chOff x="1234157" y="1484784"/>
              <a:chExt cx="896267" cy="360040"/>
            </a:xfrm>
          </p:grpSpPr>
          <p:sp>
            <p:nvSpPr>
              <p:cNvPr id="500" name="Rectangle 49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О</a:t>
                </a:r>
                <a:r>
                  <a:rPr lang="de-CH" sz="800" dirty="0" smtClean="0"/>
                  <a:t>.5</a:t>
                </a:r>
                <a:endParaRPr lang="en-GB" sz="800" dirty="0"/>
              </a:p>
            </p:txBody>
          </p:sp>
          <p:sp>
            <p:nvSpPr>
              <p:cNvPr id="501" name="Rectangle 50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Стабилизационный пруд</a:t>
                </a:r>
                <a:endParaRPr lang="en-GB" sz="800" dirty="0">
                  <a:solidFill>
                    <a:schemeClr val="tx1"/>
                  </a:solidFill>
                </a:endParaRPr>
              </a:p>
            </p:txBody>
          </p:sp>
        </p:grpSp>
      </p:grpSp>
      <p:grpSp>
        <p:nvGrpSpPr>
          <p:cNvPr id="502" name="Group 501"/>
          <p:cNvGrpSpPr/>
          <p:nvPr/>
        </p:nvGrpSpPr>
        <p:grpSpPr>
          <a:xfrm>
            <a:off x="3946482" y="3503250"/>
            <a:ext cx="898003" cy="360040"/>
            <a:chOff x="4160912" y="1412429"/>
            <a:chExt cx="898003" cy="360040"/>
          </a:xfrm>
        </p:grpSpPr>
        <p:sp>
          <p:nvSpPr>
            <p:cNvPr id="503" name="Rectangle 50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504" name="Group 503"/>
            <p:cNvGrpSpPr/>
            <p:nvPr/>
          </p:nvGrpSpPr>
          <p:grpSpPr>
            <a:xfrm>
              <a:off x="4162648" y="1412429"/>
              <a:ext cx="896267" cy="360040"/>
              <a:chOff x="1234157" y="1484784"/>
              <a:chExt cx="896267" cy="360040"/>
            </a:xfrm>
          </p:grpSpPr>
          <p:sp>
            <p:nvSpPr>
              <p:cNvPr id="505" name="Rectangle 50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О</a:t>
                </a:r>
                <a:r>
                  <a:rPr lang="de-CH" sz="800" dirty="0" smtClean="0"/>
                  <a:t>.6</a:t>
                </a:r>
                <a:endParaRPr lang="en-GB" sz="800" dirty="0"/>
              </a:p>
            </p:txBody>
          </p:sp>
          <p:sp>
            <p:nvSpPr>
              <p:cNvPr id="506" name="Rectangle 50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Аэрируемый пруд</a:t>
                </a:r>
                <a:endParaRPr lang="en-GB" sz="800" dirty="0">
                  <a:solidFill>
                    <a:schemeClr val="tx1"/>
                  </a:solidFill>
                </a:endParaRPr>
              </a:p>
            </p:txBody>
          </p:sp>
        </p:grpSp>
      </p:grpSp>
      <p:grpSp>
        <p:nvGrpSpPr>
          <p:cNvPr id="507" name="Group 506"/>
          <p:cNvGrpSpPr/>
          <p:nvPr/>
        </p:nvGrpSpPr>
        <p:grpSpPr>
          <a:xfrm>
            <a:off x="3946482" y="4367346"/>
            <a:ext cx="898003" cy="360040"/>
            <a:chOff x="4160912" y="1412429"/>
            <a:chExt cx="898003" cy="360040"/>
          </a:xfrm>
        </p:grpSpPr>
        <p:sp>
          <p:nvSpPr>
            <p:cNvPr id="508" name="Rectangle 50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509" name="Group 508"/>
            <p:cNvGrpSpPr/>
            <p:nvPr/>
          </p:nvGrpSpPr>
          <p:grpSpPr>
            <a:xfrm>
              <a:off x="4162648" y="1412429"/>
              <a:ext cx="896267" cy="360040"/>
              <a:chOff x="1234157" y="1484784"/>
              <a:chExt cx="896267" cy="360040"/>
            </a:xfrm>
          </p:grpSpPr>
          <p:sp>
            <p:nvSpPr>
              <p:cNvPr id="530" name="Rectangle 52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О</a:t>
                </a:r>
                <a:r>
                  <a:rPr lang="de-CH" sz="800" dirty="0" smtClean="0"/>
                  <a:t>.8</a:t>
                </a:r>
                <a:endParaRPr lang="en-GB" sz="800" dirty="0"/>
              </a:p>
            </p:txBody>
          </p:sp>
          <p:sp>
            <p:nvSpPr>
              <p:cNvPr id="531" name="Rectangle 53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600" dirty="0">
                    <a:solidFill>
                      <a:schemeClr val="tx1"/>
                    </a:solidFill>
                  </a:rPr>
                  <a:t>Искуств. биоинж. пруды с </a:t>
                </a:r>
                <a:r>
                  <a:rPr lang="ru-RU" sz="600" dirty="0" smtClean="0">
                    <a:solidFill>
                      <a:schemeClr val="tx1"/>
                    </a:solidFill>
                  </a:rPr>
                  <a:t>гориизонт. подз. потоком</a:t>
                </a:r>
                <a:endParaRPr lang="en-GB" sz="600" dirty="0">
                  <a:solidFill>
                    <a:schemeClr val="tx1"/>
                  </a:solidFill>
                </a:endParaRPr>
              </a:p>
            </p:txBody>
          </p:sp>
        </p:grpSp>
      </p:grpSp>
      <p:grpSp>
        <p:nvGrpSpPr>
          <p:cNvPr id="532" name="Group 531"/>
          <p:cNvGrpSpPr/>
          <p:nvPr/>
        </p:nvGrpSpPr>
        <p:grpSpPr>
          <a:xfrm>
            <a:off x="3946482" y="3935298"/>
            <a:ext cx="898003" cy="360040"/>
            <a:chOff x="4160912" y="1412429"/>
            <a:chExt cx="898003" cy="360040"/>
          </a:xfrm>
        </p:grpSpPr>
        <p:sp>
          <p:nvSpPr>
            <p:cNvPr id="533" name="Rectangle 53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534" name="Group 533"/>
            <p:cNvGrpSpPr/>
            <p:nvPr/>
          </p:nvGrpSpPr>
          <p:grpSpPr>
            <a:xfrm>
              <a:off x="4162648" y="1412429"/>
              <a:ext cx="896267" cy="360040"/>
              <a:chOff x="1234157" y="1484784"/>
              <a:chExt cx="896267" cy="360040"/>
            </a:xfrm>
          </p:grpSpPr>
          <p:sp>
            <p:nvSpPr>
              <p:cNvPr id="535" name="Rectangle 53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О</a:t>
                </a:r>
                <a:r>
                  <a:rPr lang="de-CH" sz="800" dirty="0" smtClean="0"/>
                  <a:t>.7</a:t>
                </a:r>
                <a:endParaRPr lang="en-GB" sz="800" dirty="0"/>
              </a:p>
            </p:txBody>
          </p:sp>
          <p:sp>
            <p:nvSpPr>
              <p:cNvPr id="536" name="Rectangle 53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700" dirty="0" smtClean="0">
                    <a:solidFill>
                      <a:schemeClr val="tx1"/>
                    </a:solidFill>
                  </a:rPr>
                  <a:t>Искуств. биоинж. пруды с откр. поверхностью</a:t>
                </a:r>
                <a:endParaRPr lang="en-GB" sz="700" dirty="0">
                  <a:solidFill>
                    <a:schemeClr val="tx1"/>
                  </a:solidFill>
                </a:endParaRPr>
              </a:p>
            </p:txBody>
          </p:sp>
        </p:grpSp>
      </p:grpSp>
      <p:grpSp>
        <p:nvGrpSpPr>
          <p:cNvPr id="537" name="Group 536"/>
          <p:cNvGrpSpPr/>
          <p:nvPr/>
        </p:nvGrpSpPr>
        <p:grpSpPr>
          <a:xfrm>
            <a:off x="3946482" y="4799394"/>
            <a:ext cx="898003" cy="360040"/>
            <a:chOff x="4160912" y="1412429"/>
            <a:chExt cx="898003" cy="360040"/>
          </a:xfrm>
        </p:grpSpPr>
        <p:sp>
          <p:nvSpPr>
            <p:cNvPr id="538" name="Rectangle 53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539" name="Group 538"/>
            <p:cNvGrpSpPr/>
            <p:nvPr/>
          </p:nvGrpSpPr>
          <p:grpSpPr>
            <a:xfrm>
              <a:off x="4162648" y="1412429"/>
              <a:ext cx="896267" cy="360040"/>
              <a:chOff x="1234157" y="1484784"/>
              <a:chExt cx="896267" cy="360040"/>
            </a:xfrm>
          </p:grpSpPr>
          <p:sp>
            <p:nvSpPr>
              <p:cNvPr id="560" name="Rectangle 55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О</a:t>
                </a:r>
                <a:r>
                  <a:rPr lang="de-CH" sz="800" dirty="0" smtClean="0"/>
                  <a:t>.9</a:t>
                </a:r>
                <a:endParaRPr lang="en-GB" sz="800" dirty="0"/>
              </a:p>
            </p:txBody>
          </p:sp>
          <p:sp>
            <p:nvSpPr>
              <p:cNvPr id="561" name="Rectangle 56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700" dirty="0" smtClean="0">
                    <a:solidFill>
                      <a:schemeClr val="tx1"/>
                    </a:solidFill>
                  </a:rPr>
                  <a:t>Исскуств. биоинж. пруды с верт. потокои</a:t>
                </a:r>
                <a:endParaRPr lang="en-GB" sz="700" dirty="0">
                  <a:solidFill>
                    <a:schemeClr val="tx1"/>
                  </a:solidFill>
                </a:endParaRPr>
              </a:p>
            </p:txBody>
          </p:sp>
        </p:grpSp>
      </p:grpSp>
      <p:grpSp>
        <p:nvGrpSpPr>
          <p:cNvPr id="562" name="Group 561"/>
          <p:cNvGrpSpPr/>
          <p:nvPr/>
        </p:nvGrpSpPr>
        <p:grpSpPr>
          <a:xfrm>
            <a:off x="3946482" y="5231442"/>
            <a:ext cx="898003" cy="360040"/>
            <a:chOff x="4160912" y="1412429"/>
            <a:chExt cx="898003" cy="360040"/>
          </a:xfrm>
        </p:grpSpPr>
        <p:sp>
          <p:nvSpPr>
            <p:cNvPr id="563" name="Rectangle 56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564" name="Group 563"/>
            <p:cNvGrpSpPr/>
            <p:nvPr/>
          </p:nvGrpSpPr>
          <p:grpSpPr>
            <a:xfrm>
              <a:off x="4162648" y="1412429"/>
              <a:ext cx="896267" cy="360040"/>
              <a:chOff x="1234157" y="1484784"/>
              <a:chExt cx="896267" cy="360040"/>
            </a:xfrm>
          </p:grpSpPr>
          <p:sp>
            <p:nvSpPr>
              <p:cNvPr id="565" name="Rectangle 56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О</a:t>
                </a:r>
                <a:r>
                  <a:rPr lang="de-CH" sz="800" dirty="0" smtClean="0"/>
                  <a:t>.10</a:t>
                </a:r>
                <a:endParaRPr lang="en-GB" sz="800" dirty="0"/>
              </a:p>
            </p:txBody>
          </p:sp>
          <p:sp>
            <p:nvSpPr>
              <p:cNvPr id="566" name="Rectangle 56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Биологический фильтр</a:t>
                </a:r>
                <a:endParaRPr lang="en-GB" sz="800" dirty="0">
                  <a:solidFill>
                    <a:schemeClr val="tx1"/>
                  </a:solidFill>
                </a:endParaRPr>
              </a:p>
            </p:txBody>
          </p:sp>
        </p:grpSp>
      </p:grpSp>
      <p:grpSp>
        <p:nvGrpSpPr>
          <p:cNvPr id="567" name="Group 566"/>
          <p:cNvGrpSpPr/>
          <p:nvPr/>
        </p:nvGrpSpPr>
        <p:grpSpPr>
          <a:xfrm>
            <a:off x="3946482" y="5663490"/>
            <a:ext cx="898003" cy="360040"/>
            <a:chOff x="4160912" y="1412429"/>
            <a:chExt cx="898003" cy="360040"/>
          </a:xfrm>
        </p:grpSpPr>
        <p:sp>
          <p:nvSpPr>
            <p:cNvPr id="568" name="Rectangle 56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569" name="Group 568"/>
            <p:cNvGrpSpPr/>
            <p:nvPr/>
          </p:nvGrpSpPr>
          <p:grpSpPr>
            <a:xfrm>
              <a:off x="4162648" y="1412429"/>
              <a:ext cx="896267" cy="360040"/>
              <a:chOff x="1234157" y="1484784"/>
              <a:chExt cx="896267" cy="360040"/>
            </a:xfrm>
          </p:grpSpPr>
          <p:sp>
            <p:nvSpPr>
              <p:cNvPr id="681" name="Rectangle 68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О</a:t>
                </a:r>
                <a:r>
                  <a:rPr lang="de-CH" sz="800" dirty="0" smtClean="0"/>
                  <a:t>.11</a:t>
                </a:r>
                <a:endParaRPr lang="en-GB" sz="800" dirty="0"/>
              </a:p>
            </p:txBody>
          </p:sp>
          <p:sp>
            <p:nvSpPr>
              <p:cNvPr id="682" name="Rectangle 681"/>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АРСПМ</a:t>
                </a:r>
                <a:endParaRPr lang="en-GB" sz="800" dirty="0">
                  <a:solidFill>
                    <a:schemeClr val="tx1"/>
                  </a:solidFill>
                </a:endParaRPr>
              </a:p>
            </p:txBody>
          </p:sp>
        </p:grpSp>
      </p:grpSp>
      <p:grpSp>
        <p:nvGrpSpPr>
          <p:cNvPr id="683" name="Group 682"/>
          <p:cNvGrpSpPr/>
          <p:nvPr/>
        </p:nvGrpSpPr>
        <p:grpSpPr>
          <a:xfrm>
            <a:off x="3946482" y="6095538"/>
            <a:ext cx="898003" cy="360040"/>
            <a:chOff x="4160912" y="1412429"/>
            <a:chExt cx="898003" cy="360040"/>
          </a:xfrm>
        </p:grpSpPr>
        <p:sp>
          <p:nvSpPr>
            <p:cNvPr id="684" name="Rectangle 683"/>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685" name="Group 684"/>
            <p:cNvGrpSpPr/>
            <p:nvPr/>
          </p:nvGrpSpPr>
          <p:grpSpPr>
            <a:xfrm>
              <a:off x="4162648" y="1412429"/>
              <a:ext cx="896267" cy="360040"/>
              <a:chOff x="1234157" y="1484784"/>
              <a:chExt cx="896267" cy="360040"/>
            </a:xfrm>
          </p:grpSpPr>
          <p:sp>
            <p:nvSpPr>
              <p:cNvPr id="686" name="Rectangle 685"/>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pPr algn="ctr"/>
                <a:r>
                  <a:rPr lang="ru-RU" sz="800" dirty="0"/>
                  <a:t>О</a:t>
                </a:r>
                <a:r>
                  <a:rPr lang="de-CH" sz="800" dirty="0" smtClean="0"/>
                  <a:t>.12</a:t>
                </a:r>
                <a:endParaRPr lang="en-GB" sz="800" dirty="0"/>
              </a:p>
            </p:txBody>
          </p:sp>
          <p:sp>
            <p:nvSpPr>
              <p:cNvPr id="687" name="Rectangle 686"/>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Активированный ил</a:t>
                </a:r>
                <a:endParaRPr lang="en-GB" sz="800" dirty="0">
                  <a:solidFill>
                    <a:schemeClr val="tx1"/>
                  </a:solidFill>
                </a:endParaRPr>
              </a:p>
            </p:txBody>
          </p:sp>
        </p:grpSp>
      </p:grpSp>
      <p:grpSp>
        <p:nvGrpSpPr>
          <p:cNvPr id="698" name="Group 697"/>
          <p:cNvGrpSpPr/>
          <p:nvPr/>
        </p:nvGrpSpPr>
        <p:grpSpPr>
          <a:xfrm>
            <a:off x="4954668" y="1775058"/>
            <a:ext cx="898003" cy="360040"/>
            <a:chOff x="4160912" y="1412429"/>
            <a:chExt cx="898003" cy="360040"/>
          </a:xfrm>
        </p:grpSpPr>
        <p:sp>
          <p:nvSpPr>
            <p:cNvPr id="699" name="Rectangle 698"/>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00" name="Group 699"/>
            <p:cNvGrpSpPr/>
            <p:nvPr/>
          </p:nvGrpSpPr>
          <p:grpSpPr>
            <a:xfrm>
              <a:off x="4162648" y="1412429"/>
              <a:ext cx="896267" cy="360040"/>
              <a:chOff x="1234157" y="1484784"/>
              <a:chExt cx="896267" cy="360040"/>
            </a:xfrm>
          </p:grpSpPr>
          <p:sp>
            <p:nvSpPr>
              <p:cNvPr id="701" name="Rectangle 70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О</a:t>
                </a:r>
                <a:r>
                  <a:rPr lang="de-CH" sz="800" dirty="0" smtClean="0"/>
                  <a:t>.14</a:t>
                </a:r>
                <a:endParaRPr lang="en-GB" sz="800" dirty="0"/>
              </a:p>
            </p:txBody>
          </p:sp>
          <p:sp>
            <p:nvSpPr>
              <p:cNvPr id="702" name="Rectangle 701"/>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Иловые площадки без растений</a:t>
                </a:r>
                <a:endParaRPr lang="en-GB" sz="800" dirty="0">
                  <a:solidFill>
                    <a:schemeClr val="tx1"/>
                  </a:solidFill>
                </a:endParaRPr>
              </a:p>
            </p:txBody>
          </p:sp>
        </p:grpSp>
      </p:grpSp>
      <p:grpSp>
        <p:nvGrpSpPr>
          <p:cNvPr id="703" name="Group 702"/>
          <p:cNvGrpSpPr/>
          <p:nvPr/>
        </p:nvGrpSpPr>
        <p:grpSpPr>
          <a:xfrm>
            <a:off x="4954668" y="1340768"/>
            <a:ext cx="898003" cy="360040"/>
            <a:chOff x="4160912" y="1412429"/>
            <a:chExt cx="898003" cy="360040"/>
          </a:xfrm>
        </p:grpSpPr>
        <p:sp>
          <p:nvSpPr>
            <p:cNvPr id="704" name="Rectangle 703"/>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05" name="Group 704"/>
            <p:cNvGrpSpPr/>
            <p:nvPr/>
          </p:nvGrpSpPr>
          <p:grpSpPr>
            <a:xfrm>
              <a:off x="4162648" y="1412429"/>
              <a:ext cx="896267" cy="360040"/>
              <a:chOff x="1234157" y="1484784"/>
              <a:chExt cx="896267" cy="360040"/>
            </a:xfrm>
          </p:grpSpPr>
          <p:sp>
            <p:nvSpPr>
              <p:cNvPr id="706" name="Rectangle 705"/>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О</a:t>
                </a:r>
                <a:r>
                  <a:rPr lang="de-CH" sz="800" dirty="0" smtClean="0"/>
                  <a:t>.13</a:t>
                </a:r>
                <a:endParaRPr lang="en-GB" sz="800" dirty="0"/>
              </a:p>
            </p:txBody>
          </p:sp>
          <p:sp>
            <p:nvSpPr>
              <p:cNvPr id="707" name="Rectangle 706"/>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Отстамвание</a:t>
                </a:r>
                <a:r>
                  <a:rPr lang="en-GB" sz="800" dirty="0" smtClean="0">
                    <a:solidFill>
                      <a:schemeClr val="tx1"/>
                    </a:solidFill>
                  </a:rPr>
                  <a:t> / </a:t>
                </a:r>
                <a:r>
                  <a:rPr lang="ru-RU" sz="800" dirty="0" smtClean="0">
                    <a:solidFill>
                      <a:schemeClr val="tx1"/>
                    </a:solidFill>
                  </a:rPr>
                  <a:t>Загустение</a:t>
                </a:r>
                <a:endParaRPr lang="en-GB" sz="800" dirty="0">
                  <a:solidFill>
                    <a:schemeClr val="tx1"/>
                  </a:solidFill>
                </a:endParaRPr>
              </a:p>
            </p:txBody>
          </p:sp>
        </p:grpSp>
      </p:grpSp>
      <p:grpSp>
        <p:nvGrpSpPr>
          <p:cNvPr id="708" name="Group 707"/>
          <p:cNvGrpSpPr/>
          <p:nvPr/>
        </p:nvGrpSpPr>
        <p:grpSpPr>
          <a:xfrm>
            <a:off x="4954668" y="2207106"/>
            <a:ext cx="898003" cy="360040"/>
            <a:chOff x="4160912" y="1412429"/>
            <a:chExt cx="898003" cy="360040"/>
          </a:xfrm>
        </p:grpSpPr>
        <p:sp>
          <p:nvSpPr>
            <p:cNvPr id="709" name="Rectangle 708"/>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10" name="Group 709"/>
            <p:cNvGrpSpPr/>
            <p:nvPr/>
          </p:nvGrpSpPr>
          <p:grpSpPr>
            <a:xfrm>
              <a:off x="4162648" y="1412429"/>
              <a:ext cx="896267" cy="360040"/>
              <a:chOff x="1234157" y="1484784"/>
              <a:chExt cx="896267" cy="360040"/>
            </a:xfrm>
          </p:grpSpPr>
          <p:sp>
            <p:nvSpPr>
              <p:cNvPr id="711" name="Rectangle 71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О</a:t>
                </a:r>
                <a:r>
                  <a:rPr lang="de-CH" sz="800" dirty="0" smtClean="0"/>
                  <a:t>.15</a:t>
                </a:r>
                <a:endParaRPr lang="en-GB" sz="800" dirty="0"/>
              </a:p>
            </p:txBody>
          </p:sp>
          <p:sp>
            <p:nvSpPr>
              <p:cNvPr id="712" name="Rectangle 711"/>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Иловые площадки с растениями</a:t>
                </a:r>
                <a:endParaRPr lang="en-GB" sz="800" dirty="0">
                  <a:solidFill>
                    <a:schemeClr val="tx1"/>
                  </a:solidFill>
                </a:endParaRPr>
              </a:p>
            </p:txBody>
          </p:sp>
        </p:grpSp>
      </p:grpSp>
      <p:grpSp>
        <p:nvGrpSpPr>
          <p:cNvPr id="713" name="Group 712"/>
          <p:cNvGrpSpPr/>
          <p:nvPr/>
        </p:nvGrpSpPr>
        <p:grpSpPr>
          <a:xfrm>
            <a:off x="4954668" y="2639154"/>
            <a:ext cx="898003" cy="360040"/>
            <a:chOff x="4160912" y="1412429"/>
            <a:chExt cx="898003" cy="360040"/>
          </a:xfrm>
        </p:grpSpPr>
        <p:sp>
          <p:nvSpPr>
            <p:cNvPr id="714" name="Rectangle 713"/>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15" name="Group 714"/>
            <p:cNvGrpSpPr/>
            <p:nvPr/>
          </p:nvGrpSpPr>
          <p:grpSpPr>
            <a:xfrm>
              <a:off x="4162648" y="1412429"/>
              <a:ext cx="896267" cy="360040"/>
              <a:chOff x="1234157" y="1484784"/>
              <a:chExt cx="896267" cy="360040"/>
            </a:xfrm>
          </p:grpSpPr>
          <p:sp>
            <p:nvSpPr>
              <p:cNvPr id="716" name="Rectangle 715"/>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a:t>О</a:t>
                </a:r>
                <a:r>
                  <a:rPr lang="de-CH" sz="800" dirty="0" smtClean="0"/>
                  <a:t>.16</a:t>
                </a:r>
                <a:endParaRPr lang="en-GB" sz="800" dirty="0"/>
              </a:p>
            </p:txBody>
          </p:sp>
          <p:sp>
            <p:nvSpPr>
              <p:cNvPr id="717" name="Rectangle 716"/>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Совм. компостирование</a:t>
                </a:r>
                <a:endParaRPr lang="en-GB" sz="800" dirty="0">
                  <a:solidFill>
                    <a:schemeClr val="tx1"/>
                  </a:solidFill>
                </a:endParaRPr>
              </a:p>
            </p:txBody>
          </p:sp>
        </p:grpSp>
      </p:grpSp>
      <p:grpSp>
        <p:nvGrpSpPr>
          <p:cNvPr id="718" name="Group 717"/>
          <p:cNvGrpSpPr/>
          <p:nvPr/>
        </p:nvGrpSpPr>
        <p:grpSpPr>
          <a:xfrm>
            <a:off x="4954668" y="3071202"/>
            <a:ext cx="898003" cy="360040"/>
            <a:chOff x="4160912" y="1412429"/>
            <a:chExt cx="898003" cy="360040"/>
          </a:xfrm>
        </p:grpSpPr>
        <p:sp>
          <p:nvSpPr>
            <p:cNvPr id="719" name="Rectangle 718"/>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20" name="Group 719"/>
            <p:cNvGrpSpPr/>
            <p:nvPr/>
          </p:nvGrpSpPr>
          <p:grpSpPr>
            <a:xfrm>
              <a:off x="4162648" y="1412429"/>
              <a:ext cx="896267" cy="360040"/>
              <a:chOff x="1234157" y="1484784"/>
              <a:chExt cx="896267" cy="360040"/>
            </a:xfrm>
          </p:grpSpPr>
          <p:sp>
            <p:nvSpPr>
              <p:cNvPr id="721" name="Rectangle 72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ru-RU" sz="800" dirty="0" smtClean="0"/>
                  <a:t>О</a:t>
                </a:r>
                <a:r>
                  <a:rPr lang="de-CH" sz="800" dirty="0" smtClean="0"/>
                  <a:t>17</a:t>
                </a:r>
                <a:endParaRPr lang="en-GB" sz="800" dirty="0"/>
              </a:p>
            </p:txBody>
          </p:sp>
          <p:sp>
            <p:nvSpPr>
              <p:cNvPr id="722" name="Rectangle 721"/>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Биогазовый реактор</a:t>
                </a:r>
                <a:endParaRPr lang="en-GB" sz="800" dirty="0">
                  <a:solidFill>
                    <a:schemeClr val="tx1"/>
                  </a:solidFill>
                </a:endParaRPr>
              </a:p>
            </p:txBody>
          </p:sp>
        </p:grpSp>
      </p:grpSp>
      <p:grpSp>
        <p:nvGrpSpPr>
          <p:cNvPr id="728" name="Group 727"/>
          <p:cNvGrpSpPr/>
          <p:nvPr/>
        </p:nvGrpSpPr>
        <p:grpSpPr>
          <a:xfrm>
            <a:off x="7114908" y="1340768"/>
            <a:ext cx="896267" cy="360040"/>
            <a:chOff x="6277169" y="944724"/>
            <a:chExt cx="896267" cy="360040"/>
          </a:xfrm>
        </p:grpSpPr>
        <p:sp>
          <p:nvSpPr>
            <p:cNvPr id="729" name="Rectangle 72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30" name="Group 729"/>
            <p:cNvGrpSpPr/>
            <p:nvPr/>
          </p:nvGrpSpPr>
          <p:grpSpPr>
            <a:xfrm>
              <a:off x="6277169" y="944724"/>
              <a:ext cx="896267" cy="360040"/>
              <a:chOff x="1234157" y="1484784"/>
              <a:chExt cx="896267" cy="360040"/>
            </a:xfrm>
          </p:grpSpPr>
          <p:sp>
            <p:nvSpPr>
              <p:cNvPr id="731" name="Rectangle 73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ru-RU" sz="800" dirty="0" smtClean="0"/>
                  <a:t>И</a:t>
                </a:r>
                <a:r>
                  <a:rPr lang="de-CH" sz="800" dirty="0" smtClean="0"/>
                  <a:t>.13</a:t>
                </a:r>
                <a:endParaRPr lang="en-GB" sz="800" dirty="0"/>
              </a:p>
            </p:txBody>
          </p:sp>
          <p:sp>
            <p:nvSpPr>
              <p:cNvPr id="732" name="Rectangle 73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Сжигание биогаза</a:t>
                </a:r>
                <a:endParaRPr lang="en-GB" sz="800" dirty="0">
                  <a:solidFill>
                    <a:schemeClr val="tx1"/>
                  </a:solidFill>
                </a:endParaRPr>
              </a:p>
            </p:txBody>
          </p:sp>
        </p:grpSp>
      </p:grpSp>
      <p:grpSp>
        <p:nvGrpSpPr>
          <p:cNvPr id="733" name="Group 732"/>
          <p:cNvGrpSpPr/>
          <p:nvPr/>
        </p:nvGrpSpPr>
        <p:grpSpPr>
          <a:xfrm>
            <a:off x="6106796" y="1775058"/>
            <a:ext cx="896267" cy="360040"/>
            <a:chOff x="6277169" y="944724"/>
            <a:chExt cx="896267" cy="360040"/>
          </a:xfrm>
        </p:grpSpPr>
        <p:sp>
          <p:nvSpPr>
            <p:cNvPr id="734" name="Rectangle 73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35" name="Group 734"/>
            <p:cNvGrpSpPr/>
            <p:nvPr/>
          </p:nvGrpSpPr>
          <p:grpSpPr>
            <a:xfrm>
              <a:off x="6277169" y="944724"/>
              <a:ext cx="896267" cy="360040"/>
              <a:chOff x="1234157" y="1484784"/>
              <a:chExt cx="896267" cy="360040"/>
            </a:xfrm>
          </p:grpSpPr>
          <p:sp>
            <p:nvSpPr>
              <p:cNvPr id="736" name="Rectangle 73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ru-RU" sz="800" dirty="0" smtClean="0"/>
                  <a:t>И</a:t>
                </a:r>
                <a:r>
                  <a:rPr lang="de-CH" sz="800" dirty="0" smtClean="0"/>
                  <a:t>.2</a:t>
                </a:r>
                <a:endParaRPr lang="en-GB" sz="800" dirty="0"/>
              </a:p>
            </p:txBody>
          </p:sp>
          <p:sp>
            <p:nvSpPr>
              <p:cNvPr id="737" name="Rectangle 73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Применение мочи</a:t>
                </a:r>
                <a:endParaRPr lang="en-GB" sz="800" dirty="0">
                  <a:solidFill>
                    <a:schemeClr val="tx1"/>
                  </a:solidFill>
                </a:endParaRPr>
              </a:p>
            </p:txBody>
          </p:sp>
        </p:grpSp>
      </p:grpSp>
      <p:grpSp>
        <p:nvGrpSpPr>
          <p:cNvPr id="738" name="Group 737"/>
          <p:cNvGrpSpPr/>
          <p:nvPr/>
        </p:nvGrpSpPr>
        <p:grpSpPr>
          <a:xfrm>
            <a:off x="6106796" y="2207106"/>
            <a:ext cx="896267" cy="360040"/>
            <a:chOff x="6277169" y="944724"/>
            <a:chExt cx="896267" cy="360040"/>
          </a:xfrm>
        </p:grpSpPr>
        <p:sp>
          <p:nvSpPr>
            <p:cNvPr id="739" name="Rectangle 73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40" name="Group 739"/>
            <p:cNvGrpSpPr/>
            <p:nvPr/>
          </p:nvGrpSpPr>
          <p:grpSpPr>
            <a:xfrm>
              <a:off x="6277169" y="944724"/>
              <a:ext cx="896267" cy="360040"/>
              <a:chOff x="1234157" y="1484784"/>
              <a:chExt cx="896267" cy="360040"/>
            </a:xfrm>
          </p:grpSpPr>
          <p:sp>
            <p:nvSpPr>
              <p:cNvPr id="741" name="Rectangle 74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ru-RU" sz="800" dirty="0" smtClean="0"/>
                  <a:t>И</a:t>
                </a:r>
                <a:r>
                  <a:rPr lang="de-CH" sz="800" dirty="0" smtClean="0"/>
                  <a:t>.3</a:t>
                </a:r>
                <a:endParaRPr lang="en-GB" sz="800" dirty="0"/>
              </a:p>
            </p:txBody>
          </p:sp>
          <p:sp>
            <p:nvSpPr>
              <p:cNvPr id="742" name="Rectangle 74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Применение сухих фекалий</a:t>
                </a:r>
                <a:endParaRPr lang="en-GB" sz="800" dirty="0">
                  <a:solidFill>
                    <a:schemeClr val="tx1"/>
                  </a:solidFill>
                </a:endParaRPr>
              </a:p>
            </p:txBody>
          </p:sp>
        </p:grpSp>
      </p:grpSp>
      <p:grpSp>
        <p:nvGrpSpPr>
          <p:cNvPr id="743" name="Group 742"/>
          <p:cNvGrpSpPr/>
          <p:nvPr/>
        </p:nvGrpSpPr>
        <p:grpSpPr>
          <a:xfrm>
            <a:off x="6106796" y="2639154"/>
            <a:ext cx="896267" cy="360040"/>
            <a:chOff x="6277169" y="944724"/>
            <a:chExt cx="896267" cy="360040"/>
          </a:xfrm>
        </p:grpSpPr>
        <p:sp>
          <p:nvSpPr>
            <p:cNvPr id="744" name="Rectangle 74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45" name="Group 744"/>
            <p:cNvGrpSpPr/>
            <p:nvPr/>
          </p:nvGrpSpPr>
          <p:grpSpPr>
            <a:xfrm>
              <a:off x="6277169" y="944724"/>
              <a:ext cx="896267" cy="360040"/>
              <a:chOff x="1234157" y="1484784"/>
              <a:chExt cx="896267" cy="360040"/>
            </a:xfrm>
          </p:grpSpPr>
          <p:sp>
            <p:nvSpPr>
              <p:cNvPr id="746" name="Rectangle 74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ru-RU" sz="800" dirty="0"/>
                  <a:t>И</a:t>
                </a:r>
                <a:r>
                  <a:rPr lang="de-CH" sz="800" dirty="0" smtClean="0"/>
                  <a:t>.4</a:t>
                </a:r>
                <a:endParaRPr lang="en-GB" sz="800" dirty="0"/>
              </a:p>
            </p:txBody>
          </p:sp>
          <p:sp>
            <p:nvSpPr>
              <p:cNvPr id="747" name="Rectangle 74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Применение гумуся из ям</a:t>
                </a:r>
                <a:endParaRPr lang="en-GB" sz="800" dirty="0">
                  <a:solidFill>
                    <a:schemeClr val="tx1"/>
                  </a:solidFill>
                </a:endParaRPr>
              </a:p>
            </p:txBody>
          </p:sp>
        </p:grpSp>
      </p:grpSp>
      <p:grpSp>
        <p:nvGrpSpPr>
          <p:cNvPr id="748" name="Group 747"/>
          <p:cNvGrpSpPr/>
          <p:nvPr/>
        </p:nvGrpSpPr>
        <p:grpSpPr>
          <a:xfrm>
            <a:off x="6106796" y="3071202"/>
            <a:ext cx="896267" cy="360040"/>
            <a:chOff x="6277169" y="944724"/>
            <a:chExt cx="896267" cy="360040"/>
          </a:xfrm>
        </p:grpSpPr>
        <p:sp>
          <p:nvSpPr>
            <p:cNvPr id="749" name="Rectangle 74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50" name="Group 749"/>
            <p:cNvGrpSpPr/>
            <p:nvPr/>
          </p:nvGrpSpPr>
          <p:grpSpPr>
            <a:xfrm>
              <a:off x="6277169" y="944724"/>
              <a:ext cx="896267" cy="360040"/>
              <a:chOff x="1234157" y="1484784"/>
              <a:chExt cx="896267" cy="360040"/>
            </a:xfrm>
          </p:grpSpPr>
          <p:sp>
            <p:nvSpPr>
              <p:cNvPr id="751" name="Rectangle 75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ru-RU" sz="800" dirty="0" smtClean="0"/>
                  <a:t>И</a:t>
                </a:r>
                <a:r>
                  <a:rPr lang="de-CH" sz="800" dirty="0" smtClean="0"/>
                  <a:t>.5</a:t>
                </a:r>
                <a:endParaRPr lang="en-GB" sz="800" dirty="0"/>
              </a:p>
            </p:txBody>
          </p:sp>
          <p:sp>
            <p:nvSpPr>
              <p:cNvPr id="752" name="Rectangle 75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Применение ила</a:t>
                </a:r>
                <a:endParaRPr lang="en-GB" sz="800" dirty="0">
                  <a:solidFill>
                    <a:schemeClr val="tx1"/>
                  </a:solidFill>
                </a:endParaRPr>
              </a:p>
            </p:txBody>
          </p:sp>
        </p:grpSp>
      </p:grpSp>
      <p:grpSp>
        <p:nvGrpSpPr>
          <p:cNvPr id="753" name="Group 752"/>
          <p:cNvGrpSpPr/>
          <p:nvPr/>
        </p:nvGrpSpPr>
        <p:grpSpPr>
          <a:xfrm>
            <a:off x="6106796" y="3503250"/>
            <a:ext cx="896267" cy="360040"/>
            <a:chOff x="6277169" y="944724"/>
            <a:chExt cx="896267" cy="360040"/>
          </a:xfrm>
        </p:grpSpPr>
        <p:sp>
          <p:nvSpPr>
            <p:cNvPr id="754" name="Rectangle 75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55" name="Group 754"/>
            <p:cNvGrpSpPr/>
            <p:nvPr/>
          </p:nvGrpSpPr>
          <p:grpSpPr>
            <a:xfrm>
              <a:off x="6277169" y="944724"/>
              <a:ext cx="896267" cy="360040"/>
              <a:chOff x="1234157" y="1484784"/>
              <a:chExt cx="896267" cy="360040"/>
            </a:xfrm>
          </p:grpSpPr>
          <p:sp>
            <p:nvSpPr>
              <p:cNvPr id="756" name="Rectangle 75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ru-RU" sz="800" dirty="0" smtClean="0"/>
                  <a:t>И</a:t>
                </a:r>
                <a:r>
                  <a:rPr lang="de-CH" sz="800" dirty="0" smtClean="0"/>
                  <a:t>.6</a:t>
                </a:r>
                <a:endParaRPr lang="en-GB" sz="800" dirty="0"/>
              </a:p>
            </p:txBody>
          </p:sp>
          <p:sp>
            <p:nvSpPr>
              <p:cNvPr id="757" name="Rectangle 75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Ирригация</a:t>
                </a:r>
                <a:endParaRPr lang="en-GB" sz="800" dirty="0">
                  <a:solidFill>
                    <a:schemeClr val="tx1"/>
                  </a:solidFill>
                </a:endParaRPr>
              </a:p>
            </p:txBody>
          </p:sp>
        </p:grpSp>
      </p:grpSp>
      <p:grpSp>
        <p:nvGrpSpPr>
          <p:cNvPr id="758" name="Group 757"/>
          <p:cNvGrpSpPr/>
          <p:nvPr/>
        </p:nvGrpSpPr>
        <p:grpSpPr>
          <a:xfrm>
            <a:off x="6106796" y="3935298"/>
            <a:ext cx="896267" cy="360040"/>
            <a:chOff x="6277169" y="944724"/>
            <a:chExt cx="896267" cy="360040"/>
          </a:xfrm>
        </p:grpSpPr>
        <p:sp>
          <p:nvSpPr>
            <p:cNvPr id="759" name="Rectangle 75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60" name="Group 759"/>
            <p:cNvGrpSpPr/>
            <p:nvPr/>
          </p:nvGrpSpPr>
          <p:grpSpPr>
            <a:xfrm>
              <a:off x="6277169" y="944724"/>
              <a:ext cx="896267" cy="360040"/>
              <a:chOff x="1234157" y="1484784"/>
              <a:chExt cx="896267" cy="360040"/>
            </a:xfrm>
          </p:grpSpPr>
          <p:sp>
            <p:nvSpPr>
              <p:cNvPr id="761" name="Rectangle 76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ru-RU" sz="800" dirty="0" smtClean="0"/>
                  <a:t>И</a:t>
                </a:r>
                <a:r>
                  <a:rPr lang="de-CH" sz="800" dirty="0" smtClean="0"/>
                  <a:t>.7</a:t>
                </a:r>
                <a:endParaRPr lang="en-GB" sz="800" dirty="0"/>
              </a:p>
            </p:txBody>
          </p:sp>
          <p:sp>
            <p:nvSpPr>
              <p:cNvPr id="762" name="Rectangle 76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Инфилльтрационный колодец</a:t>
                </a:r>
                <a:endParaRPr lang="en-GB" sz="800" dirty="0">
                  <a:solidFill>
                    <a:schemeClr val="tx1"/>
                  </a:solidFill>
                </a:endParaRPr>
              </a:p>
            </p:txBody>
          </p:sp>
        </p:grpSp>
      </p:grpSp>
      <p:grpSp>
        <p:nvGrpSpPr>
          <p:cNvPr id="763" name="Group 762"/>
          <p:cNvGrpSpPr/>
          <p:nvPr/>
        </p:nvGrpSpPr>
        <p:grpSpPr>
          <a:xfrm>
            <a:off x="6106796" y="4367346"/>
            <a:ext cx="896267" cy="360040"/>
            <a:chOff x="6277169" y="944724"/>
            <a:chExt cx="896267" cy="360040"/>
          </a:xfrm>
        </p:grpSpPr>
        <p:sp>
          <p:nvSpPr>
            <p:cNvPr id="764" name="Rectangle 76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65" name="Group 764"/>
            <p:cNvGrpSpPr/>
            <p:nvPr/>
          </p:nvGrpSpPr>
          <p:grpSpPr>
            <a:xfrm>
              <a:off x="6277169" y="944724"/>
              <a:ext cx="896267" cy="360040"/>
              <a:chOff x="1234157" y="1484784"/>
              <a:chExt cx="896267" cy="360040"/>
            </a:xfrm>
          </p:grpSpPr>
          <p:sp>
            <p:nvSpPr>
              <p:cNvPr id="766" name="Rectangle 76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ru-RU" sz="800" dirty="0" smtClean="0"/>
                  <a:t>И</a:t>
                </a:r>
                <a:r>
                  <a:rPr lang="de-CH" sz="800" dirty="0" smtClean="0"/>
                  <a:t>.8</a:t>
                </a:r>
                <a:endParaRPr lang="en-GB" sz="800" dirty="0"/>
              </a:p>
            </p:txBody>
          </p:sp>
          <p:sp>
            <p:nvSpPr>
              <p:cNvPr id="767" name="Rectangle 76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Площадка для инфильтрац.</a:t>
                </a:r>
                <a:endParaRPr lang="en-GB" sz="800" dirty="0">
                  <a:solidFill>
                    <a:schemeClr val="tx1"/>
                  </a:solidFill>
                </a:endParaRPr>
              </a:p>
            </p:txBody>
          </p:sp>
        </p:grpSp>
      </p:grpSp>
      <p:grpSp>
        <p:nvGrpSpPr>
          <p:cNvPr id="768" name="Group 767"/>
          <p:cNvGrpSpPr/>
          <p:nvPr/>
        </p:nvGrpSpPr>
        <p:grpSpPr>
          <a:xfrm>
            <a:off x="6106796" y="4799394"/>
            <a:ext cx="896267" cy="360040"/>
            <a:chOff x="6277169" y="944724"/>
            <a:chExt cx="896267" cy="360040"/>
          </a:xfrm>
        </p:grpSpPr>
        <p:sp>
          <p:nvSpPr>
            <p:cNvPr id="769" name="Rectangle 76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70" name="Group 769"/>
            <p:cNvGrpSpPr/>
            <p:nvPr/>
          </p:nvGrpSpPr>
          <p:grpSpPr>
            <a:xfrm>
              <a:off x="6277169" y="944724"/>
              <a:ext cx="896267" cy="360040"/>
              <a:chOff x="1234157" y="1484784"/>
              <a:chExt cx="896267" cy="360040"/>
            </a:xfrm>
          </p:grpSpPr>
          <p:sp>
            <p:nvSpPr>
              <p:cNvPr id="771" name="Rectangle 77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ru-RU" sz="800" dirty="0" smtClean="0"/>
                  <a:t>И</a:t>
                </a:r>
                <a:r>
                  <a:rPr lang="de-CH" sz="800" dirty="0" smtClean="0"/>
                  <a:t>.9</a:t>
                </a:r>
                <a:endParaRPr lang="en-GB" sz="800" dirty="0"/>
              </a:p>
            </p:txBody>
          </p:sp>
          <p:sp>
            <p:nvSpPr>
              <p:cNvPr id="772" name="Rectangle 77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Пруда для рыбы</a:t>
                </a:r>
                <a:endParaRPr lang="en-GB" sz="800" dirty="0">
                  <a:solidFill>
                    <a:schemeClr val="tx1"/>
                  </a:solidFill>
                </a:endParaRPr>
              </a:p>
            </p:txBody>
          </p:sp>
        </p:grpSp>
      </p:grpSp>
      <p:grpSp>
        <p:nvGrpSpPr>
          <p:cNvPr id="773" name="Group 772"/>
          <p:cNvGrpSpPr/>
          <p:nvPr/>
        </p:nvGrpSpPr>
        <p:grpSpPr>
          <a:xfrm>
            <a:off x="6106796" y="5231442"/>
            <a:ext cx="896267" cy="360040"/>
            <a:chOff x="6277169" y="944724"/>
            <a:chExt cx="896267" cy="360040"/>
          </a:xfrm>
        </p:grpSpPr>
        <p:sp>
          <p:nvSpPr>
            <p:cNvPr id="774" name="Rectangle 77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75" name="Group 774"/>
            <p:cNvGrpSpPr/>
            <p:nvPr/>
          </p:nvGrpSpPr>
          <p:grpSpPr>
            <a:xfrm>
              <a:off x="6277169" y="944724"/>
              <a:ext cx="896267" cy="360040"/>
              <a:chOff x="1234157" y="1484784"/>
              <a:chExt cx="896267" cy="360040"/>
            </a:xfrm>
          </p:grpSpPr>
          <p:sp>
            <p:nvSpPr>
              <p:cNvPr id="776" name="Rectangle 77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ru-RU" sz="800" dirty="0" smtClean="0"/>
                  <a:t>И</a:t>
                </a:r>
                <a:r>
                  <a:rPr lang="de-CH" sz="800" dirty="0" smtClean="0"/>
                  <a:t>.10</a:t>
                </a:r>
                <a:endParaRPr lang="en-GB" sz="800" dirty="0"/>
              </a:p>
            </p:txBody>
          </p:sp>
          <p:sp>
            <p:nvSpPr>
              <p:cNvPr id="777" name="Rectangle 77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пруда для плавучих растений</a:t>
                </a:r>
                <a:endParaRPr lang="en-GB" sz="800" dirty="0">
                  <a:solidFill>
                    <a:schemeClr val="tx1"/>
                  </a:solidFill>
                </a:endParaRPr>
              </a:p>
            </p:txBody>
          </p:sp>
        </p:grpSp>
      </p:grpSp>
      <p:grpSp>
        <p:nvGrpSpPr>
          <p:cNvPr id="778" name="Group 777"/>
          <p:cNvGrpSpPr/>
          <p:nvPr/>
        </p:nvGrpSpPr>
        <p:grpSpPr>
          <a:xfrm>
            <a:off x="6106796" y="5663490"/>
            <a:ext cx="896267" cy="360040"/>
            <a:chOff x="6277169" y="944724"/>
            <a:chExt cx="896267" cy="360040"/>
          </a:xfrm>
        </p:grpSpPr>
        <p:sp>
          <p:nvSpPr>
            <p:cNvPr id="779" name="Rectangle 77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80" name="Group 779"/>
            <p:cNvGrpSpPr/>
            <p:nvPr/>
          </p:nvGrpSpPr>
          <p:grpSpPr>
            <a:xfrm>
              <a:off x="6277169" y="944724"/>
              <a:ext cx="896267" cy="360040"/>
              <a:chOff x="1234157" y="1484784"/>
              <a:chExt cx="896267" cy="360040"/>
            </a:xfrm>
          </p:grpSpPr>
          <p:sp>
            <p:nvSpPr>
              <p:cNvPr id="781" name="Rectangle 78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ru-RU" sz="800" dirty="0" smtClean="0"/>
                  <a:t>И</a:t>
                </a:r>
                <a:r>
                  <a:rPr lang="de-CH" sz="800" dirty="0" smtClean="0"/>
                  <a:t>11</a:t>
                </a:r>
                <a:endParaRPr lang="en-GB" sz="800" dirty="0"/>
              </a:p>
            </p:txBody>
          </p:sp>
          <p:sp>
            <p:nvSpPr>
              <p:cNvPr id="782" name="Rectangle 78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Утилизация</a:t>
                </a:r>
                <a:endParaRPr lang="en-GB" sz="800" dirty="0">
                  <a:solidFill>
                    <a:schemeClr val="tx1"/>
                  </a:solidFill>
                </a:endParaRPr>
              </a:p>
            </p:txBody>
          </p:sp>
        </p:grpSp>
      </p:grpSp>
      <p:grpSp>
        <p:nvGrpSpPr>
          <p:cNvPr id="783" name="Group 782"/>
          <p:cNvGrpSpPr/>
          <p:nvPr/>
        </p:nvGrpSpPr>
        <p:grpSpPr>
          <a:xfrm>
            <a:off x="6106796" y="6095538"/>
            <a:ext cx="896267" cy="360040"/>
            <a:chOff x="6277169" y="944724"/>
            <a:chExt cx="896267" cy="360040"/>
          </a:xfrm>
        </p:grpSpPr>
        <p:sp>
          <p:nvSpPr>
            <p:cNvPr id="784" name="Rectangle 78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785" name="Group 784"/>
            <p:cNvGrpSpPr/>
            <p:nvPr/>
          </p:nvGrpSpPr>
          <p:grpSpPr>
            <a:xfrm>
              <a:off x="6277169" y="944724"/>
              <a:ext cx="896267" cy="360040"/>
              <a:chOff x="1234157" y="1484784"/>
              <a:chExt cx="896267" cy="360040"/>
            </a:xfrm>
          </p:grpSpPr>
          <p:sp>
            <p:nvSpPr>
              <p:cNvPr id="786" name="Rectangle 78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ru-RU" sz="800" dirty="0" smtClean="0"/>
                  <a:t>И</a:t>
                </a:r>
                <a:r>
                  <a:rPr lang="de-CH" sz="800" dirty="0" smtClean="0"/>
                  <a:t>.12</a:t>
                </a:r>
                <a:endParaRPr lang="en-GB" sz="800" dirty="0"/>
              </a:p>
            </p:txBody>
          </p:sp>
          <p:sp>
            <p:nvSpPr>
              <p:cNvPr id="787" name="Rectangle 78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Поверхностная утилизация</a:t>
                </a:r>
                <a:endParaRPr lang="en-GB" sz="800" dirty="0">
                  <a:solidFill>
                    <a:schemeClr val="tx1"/>
                  </a:solidFill>
                </a:endParaRPr>
              </a:p>
            </p:txBody>
          </p:sp>
        </p:grpSp>
      </p:grpSp>
      <p:grpSp>
        <p:nvGrpSpPr>
          <p:cNvPr id="788" name="Group 787"/>
          <p:cNvGrpSpPr/>
          <p:nvPr/>
        </p:nvGrpSpPr>
        <p:grpSpPr>
          <a:xfrm>
            <a:off x="8267036" y="1340768"/>
            <a:ext cx="894531" cy="360040"/>
            <a:chOff x="8372328" y="1088079"/>
            <a:chExt cx="894531" cy="360040"/>
          </a:xfrm>
        </p:grpSpPr>
        <p:sp>
          <p:nvSpPr>
            <p:cNvPr id="789" name="Rectangle 788"/>
            <p:cNvSpPr/>
            <p:nvPr/>
          </p:nvSpPr>
          <p:spPr>
            <a:xfrm>
              <a:off x="8372328" y="1089974"/>
              <a:ext cx="894531" cy="358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sp>
          <p:nvSpPr>
            <p:cNvPr id="790" name="Rectangle 789"/>
            <p:cNvSpPr/>
            <p:nvPr/>
          </p:nvSpPr>
          <p:spPr>
            <a:xfrm>
              <a:off x="8372328" y="1088079"/>
              <a:ext cx="894530" cy="360040"/>
            </a:xfrm>
            <a:prstGeom prst="rect">
              <a:avLst/>
            </a:prstGeom>
            <a:solidFill>
              <a:srgbClr val="FFCD9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Очистка серых сточных вод</a:t>
              </a:r>
              <a:endParaRPr lang="en-GB" sz="800" dirty="0">
                <a:solidFill>
                  <a:schemeClr val="tx1"/>
                </a:solidFill>
              </a:endParaRPr>
            </a:p>
          </p:txBody>
        </p:sp>
      </p:grpSp>
      <p:grpSp>
        <p:nvGrpSpPr>
          <p:cNvPr id="791" name="Group 790"/>
          <p:cNvGrpSpPr/>
          <p:nvPr/>
        </p:nvGrpSpPr>
        <p:grpSpPr>
          <a:xfrm>
            <a:off x="8267036" y="1775058"/>
            <a:ext cx="894531" cy="360040"/>
            <a:chOff x="8399811" y="2101152"/>
            <a:chExt cx="894531" cy="360040"/>
          </a:xfrm>
        </p:grpSpPr>
        <p:sp>
          <p:nvSpPr>
            <p:cNvPr id="792" name="Rectangle 791"/>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sp>
          <p:nvSpPr>
            <p:cNvPr id="793" name="Rectangle 792"/>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Ливневые стоки</a:t>
              </a:r>
              <a:endParaRPr lang="en-GB" sz="800" dirty="0">
                <a:solidFill>
                  <a:schemeClr val="tx1"/>
                </a:solidFill>
              </a:endParaRPr>
            </a:p>
          </p:txBody>
        </p:sp>
      </p:grpSp>
      <p:grpSp>
        <p:nvGrpSpPr>
          <p:cNvPr id="800" name="Group 799"/>
          <p:cNvGrpSpPr/>
          <p:nvPr/>
        </p:nvGrpSpPr>
        <p:grpSpPr>
          <a:xfrm>
            <a:off x="6106796" y="1340768"/>
            <a:ext cx="896267" cy="360040"/>
            <a:chOff x="6277169" y="944724"/>
            <a:chExt cx="896267" cy="360040"/>
          </a:xfrm>
        </p:grpSpPr>
        <p:sp>
          <p:nvSpPr>
            <p:cNvPr id="801" name="Rectangle 80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802" name="Group 801"/>
            <p:cNvGrpSpPr/>
            <p:nvPr/>
          </p:nvGrpSpPr>
          <p:grpSpPr>
            <a:xfrm>
              <a:off x="6277169" y="944724"/>
              <a:ext cx="896267" cy="360040"/>
              <a:chOff x="1234157" y="1484784"/>
              <a:chExt cx="896267" cy="360040"/>
            </a:xfrm>
          </p:grpSpPr>
          <p:sp>
            <p:nvSpPr>
              <p:cNvPr id="803" name="Rectangle 80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ru-RU" sz="800" dirty="0"/>
                  <a:t>И</a:t>
                </a:r>
                <a:r>
                  <a:rPr lang="de-CH" sz="800" dirty="0" smtClean="0"/>
                  <a:t>.1</a:t>
                </a:r>
                <a:endParaRPr lang="en-GB" sz="800" dirty="0"/>
              </a:p>
            </p:txBody>
          </p:sp>
          <p:sp>
            <p:nvSpPr>
              <p:cNvPr id="804" name="Rectangle 803"/>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800" dirty="0" smtClean="0">
                    <a:solidFill>
                      <a:schemeClr val="tx1"/>
                    </a:solidFill>
                  </a:rPr>
                  <a:t>Покрытие</a:t>
                </a:r>
                <a:r>
                  <a:rPr lang="en-GB" sz="800" dirty="0" smtClean="0">
                    <a:solidFill>
                      <a:schemeClr val="tx1"/>
                    </a:solidFill>
                  </a:rPr>
                  <a:t> / </a:t>
                </a:r>
                <a:r>
                  <a:rPr lang="en-GB" sz="800" dirty="0" err="1" smtClean="0">
                    <a:solidFill>
                      <a:schemeClr val="tx1"/>
                    </a:solidFill>
                  </a:rPr>
                  <a:t>Arborloo</a:t>
                </a:r>
                <a:endParaRPr lang="en-GB" sz="800" dirty="0">
                  <a:solidFill>
                    <a:schemeClr val="tx1"/>
                  </a:solidFill>
                </a:endParaRPr>
              </a:p>
            </p:txBody>
          </p:sp>
        </p:grpSp>
      </p:grpSp>
      <p:sp>
        <p:nvSpPr>
          <p:cNvPr id="301" name="Title 1"/>
          <p:cNvSpPr>
            <a:spLocks noGrp="1"/>
          </p:cNvSpPr>
          <p:nvPr>
            <p:ph type="title"/>
          </p:nvPr>
        </p:nvSpPr>
        <p:spPr>
          <a:xfrm>
            <a:off x="495300" y="274638"/>
            <a:ext cx="8915400" cy="634082"/>
          </a:xfrm>
          <a:ln>
            <a:noFill/>
          </a:ln>
        </p:spPr>
        <p:txBody>
          <a:bodyPr tIns="0" bIns="36000">
            <a:normAutofit/>
          </a:bodyPr>
          <a:lstStyle/>
          <a:p>
            <a:pPr marL="88900"/>
            <a:r>
              <a:rPr lang="ru-RU" sz="2900" dirty="0" smtClean="0"/>
              <a:t>Санитарные технологии</a:t>
            </a:r>
            <a:endParaRPr lang="en-GB" sz="2900" dirty="0"/>
          </a:p>
        </p:txBody>
      </p:sp>
      <p:cxnSp>
        <p:nvCxnSpPr>
          <p:cNvPr id="302" name="Straight Connector 301"/>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493500" y="908720"/>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7286700" y="2927185"/>
            <a:ext cx="2124000" cy="3528393"/>
            <a:chOff x="7362581" y="2852934"/>
            <a:chExt cx="2048120" cy="3528393"/>
          </a:xfrm>
        </p:grpSpPr>
        <p:sp>
          <p:nvSpPr>
            <p:cNvPr id="362" name="Flowchart: Process 361"/>
            <p:cNvSpPr/>
            <p:nvPr/>
          </p:nvSpPr>
          <p:spPr>
            <a:xfrm>
              <a:off x="7362581" y="2852934"/>
              <a:ext cx="2048120" cy="3528393"/>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358775"/>
              <a:r>
                <a:rPr lang="ru-RU" sz="1600" dirty="0" smtClean="0">
                  <a:solidFill>
                    <a:srgbClr val="122B4A"/>
                  </a:solidFill>
                  <a:latin typeface="Arial" pitchFamily="34" charset="0"/>
                  <a:cs typeface="Arial" pitchFamily="34" charset="0"/>
                </a:rPr>
                <a:t>Копируйте необходимые технологии в соответствующие колонки функциональных групп шаблона системы</a:t>
              </a:r>
              <a:endParaRPr lang="de-CH" sz="1600" dirty="0" smtClean="0">
                <a:solidFill>
                  <a:srgbClr val="122B4A"/>
                </a:solidFill>
                <a:latin typeface="Arial" pitchFamily="34" charset="0"/>
                <a:cs typeface="Arial" pitchFamily="34" charset="0"/>
              </a:endParaRPr>
            </a:p>
            <a:p>
              <a:pPr marL="88900" indent="358775"/>
              <a:endParaRPr lang="en-GB" sz="600" dirty="0" smtClean="0">
                <a:solidFill>
                  <a:srgbClr val="122B4A"/>
                </a:solidFill>
                <a:latin typeface="Arial" pitchFamily="34" charset="0"/>
                <a:cs typeface="Arial" pitchFamily="34" charset="0"/>
              </a:endParaRPr>
            </a:p>
            <a:p>
              <a:pPr marL="88900" indent="358775"/>
              <a:r>
                <a:rPr lang="ru-RU" sz="1600" dirty="0" smtClean="0">
                  <a:solidFill>
                    <a:srgbClr val="122B4A"/>
                  </a:solidFill>
                  <a:latin typeface="Arial" pitchFamily="34" charset="0"/>
                  <a:cs typeface="Arial" pitchFamily="34" charset="0"/>
                </a:rPr>
                <a:t>Коды</a:t>
              </a:r>
              <a:r>
                <a:rPr lang="en-GB" sz="1600" dirty="0" smtClean="0">
                  <a:solidFill>
                    <a:srgbClr val="122B4A"/>
                  </a:solidFill>
                  <a:latin typeface="Arial" pitchFamily="34" charset="0"/>
                  <a:cs typeface="Arial" pitchFamily="34" charset="0"/>
                </a:rPr>
                <a:t> (e.g. </a:t>
              </a:r>
              <a:r>
                <a:rPr lang="ru-RU" sz="1600" dirty="0" smtClean="0">
                  <a:solidFill>
                    <a:srgbClr val="122B4A"/>
                  </a:solidFill>
                  <a:latin typeface="Arial" pitchFamily="34" charset="0"/>
                  <a:cs typeface="Arial" pitchFamily="34" charset="0"/>
                </a:rPr>
                <a:t>С</a:t>
              </a:r>
              <a:r>
                <a:rPr lang="en-GB" sz="1600" dirty="0" smtClean="0">
                  <a:solidFill>
                    <a:srgbClr val="122B4A"/>
                  </a:solidFill>
                  <a:latin typeface="Arial" pitchFamily="34" charset="0"/>
                  <a:cs typeface="Arial" pitchFamily="34" charset="0"/>
                </a:rPr>
                <a:t>.1) </a:t>
              </a:r>
              <a:r>
                <a:rPr lang="ru-RU" sz="1600" dirty="0" smtClean="0">
                  <a:solidFill>
                    <a:srgbClr val="122B4A"/>
                  </a:solidFill>
                  <a:latin typeface="Arial" pitchFamily="34" charset="0"/>
                  <a:cs typeface="Arial" pitchFamily="34" charset="0"/>
                </a:rPr>
                <a:t>указывают номера информационных листов</a:t>
              </a:r>
              <a:r>
                <a:rPr lang="en-GB" sz="1600" dirty="0" smtClean="0">
                  <a:solidFill>
                    <a:srgbClr val="122B4A"/>
                  </a:solidFill>
                  <a:latin typeface="Arial" pitchFamily="34" charset="0"/>
                  <a:cs typeface="Arial" pitchFamily="34" charset="0"/>
                </a:rPr>
                <a:t>.</a:t>
              </a:r>
              <a:endParaRPr lang="en-GB" sz="1600" dirty="0">
                <a:solidFill>
                  <a:srgbClr val="122B4A"/>
                </a:solidFill>
                <a:latin typeface="Arial" pitchFamily="34" charset="0"/>
                <a:cs typeface="Arial" pitchFamily="34" charset="0"/>
              </a:endParaRPr>
            </a:p>
          </p:txBody>
        </p:sp>
        <p:sp>
          <p:nvSpPr>
            <p:cNvPr id="363" name="TextBox 362"/>
            <p:cNvSpPr txBox="1"/>
            <p:nvPr/>
          </p:nvSpPr>
          <p:spPr>
            <a:xfrm>
              <a:off x="7453468" y="2994709"/>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364" name="TextBox 363"/>
            <p:cNvSpPr txBox="1"/>
            <p:nvPr/>
          </p:nvSpPr>
          <p:spPr>
            <a:xfrm>
              <a:off x="7446371" y="5121767"/>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grpSp>
    </p:spTree>
    <p:extLst>
      <p:ext uri="{BB962C8B-B14F-4D97-AF65-F5344CB8AC3E}">
        <p14:creationId xmlns:p14="http://schemas.microsoft.com/office/powerpoint/2010/main" val="3037748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lbow Connector 3"/>
          <p:cNvCxnSpPr/>
          <p:nvPr/>
        </p:nvCxnSpPr>
        <p:spPr>
          <a:xfrm flipV="1">
            <a:off x="2180956" y="3395444"/>
            <a:ext cx="1080000" cy="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0800000">
            <a:off x="2180956" y="3764629"/>
            <a:ext cx="1080000" cy="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V="1">
            <a:off x="1388788" y="3595742"/>
            <a:ext cx="720000" cy="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flipV="1">
            <a:off x="992601" y="3595743"/>
            <a:ext cx="720000" cy="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495300" y="274638"/>
            <a:ext cx="8915400" cy="634082"/>
          </a:xfrm>
          <a:ln>
            <a:noFill/>
          </a:ln>
        </p:spPr>
        <p:txBody>
          <a:bodyPr tIns="0" bIns="36000">
            <a:normAutofit/>
          </a:bodyPr>
          <a:lstStyle/>
          <a:p>
            <a:pPr marL="88900"/>
            <a:r>
              <a:rPr lang="ru-RU" sz="2900" dirty="0" smtClean="0"/>
              <a:t>Стрелки</a:t>
            </a:r>
            <a:endParaRPr lang="en-GB" sz="2900" dirty="0"/>
          </a:p>
        </p:txBody>
      </p:sp>
      <p:cxnSp>
        <p:nvCxnSpPr>
          <p:cNvPr id="22" name="Straight Connector 21"/>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3500" y="908720"/>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sp>
        <p:nvSpPr>
          <p:cNvPr id="24" name="Content Placeholder 3"/>
          <p:cNvSpPr txBox="1">
            <a:spLocks/>
          </p:cNvSpPr>
          <p:nvPr/>
        </p:nvSpPr>
        <p:spPr>
          <a:xfrm>
            <a:off x="496237" y="1277906"/>
            <a:ext cx="8915400" cy="1359005"/>
          </a:xfrm>
          <a:prstGeom prst="rect">
            <a:avLst/>
          </a:prstGeom>
          <a:solidFill>
            <a:srgbClr val="FFFFFF"/>
          </a:solidFill>
          <a:ln>
            <a:noFill/>
          </a:ln>
        </p:spPr>
        <p:txBody>
          <a:bodyPr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rgbClr val="122B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22B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22B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dirty="0" smtClean="0">
                <a:latin typeface="Arial" panose="020B0604020202020204" pitchFamily="34" charset="0"/>
                <a:ea typeface="Ebrima" panose="02000000000000000000" pitchFamily="2" charset="0"/>
                <a:cs typeface="Arial" panose="020B0604020202020204" pitchFamily="34" charset="0"/>
              </a:rPr>
              <a:t>Толстые стрелки используются для указания наиболее подходящего напрвления потока</a:t>
            </a:r>
            <a:r>
              <a:rPr lang="en-GB" sz="2000" dirty="0" smtClean="0">
                <a:latin typeface="Arial" panose="020B0604020202020204" pitchFamily="34" charset="0"/>
                <a:ea typeface="Ebrima" panose="02000000000000000000" pitchFamily="2" charset="0"/>
                <a:cs typeface="Arial" panose="020B0604020202020204" pitchFamily="34" charset="0"/>
              </a:rPr>
              <a:t>. </a:t>
            </a:r>
          </a:p>
          <a:p>
            <a:pPr marL="0" indent="0">
              <a:buNone/>
            </a:pPr>
            <a:r>
              <a:rPr lang="ru-RU" sz="2000" dirty="0" smtClean="0">
                <a:latin typeface="Arial" panose="020B0604020202020204" pitchFamily="34" charset="0"/>
                <a:ea typeface="Ebrima" panose="02000000000000000000" pitchFamily="2" charset="0"/>
                <a:cs typeface="Arial" panose="020B0604020202020204" pitchFamily="34" charset="0"/>
              </a:rPr>
              <a:t>Тонкие стрелки показывают алтернативное направление потока, применение которого возможно</a:t>
            </a:r>
            <a:r>
              <a:rPr lang="en-GB" sz="2000" dirty="0" smtClean="0">
                <a:latin typeface="Arial" panose="020B0604020202020204" pitchFamily="34" charset="0"/>
                <a:ea typeface="Ebrima" panose="02000000000000000000" pitchFamily="2" charset="0"/>
                <a:cs typeface="Arial" panose="020B0604020202020204" pitchFamily="34" charset="0"/>
              </a:rPr>
              <a:t>.</a:t>
            </a:r>
            <a:endParaRPr lang="en-GB" sz="2000" dirty="0">
              <a:latin typeface="Arial" panose="020B0604020202020204" pitchFamily="34" charset="0"/>
              <a:ea typeface="Ebrima" panose="02000000000000000000" pitchFamily="2" charset="0"/>
              <a:cs typeface="Arial" panose="020B0604020202020204" pitchFamily="34" charset="0"/>
            </a:endParaRPr>
          </a:p>
        </p:txBody>
      </p:sp>
      <p:cxnSp>
        <p:nvCxnSpPr>
          <p:cNvPr id="25" name="Elbow Connector 24"/>
          <p:cNvCxnSpPr/>
          <p:nvPr/>
        </p:nvCxnSpPr>
        <p:spPr>
          <a:xfrm flipV="1">
            <a:off x="2180956" y="5172954"/>
            <a:ext cx="1080000" cy="2"/>
          </a:xfrm>
          <a:prstGeom prst="bentConnector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a:off x="2180956" y="5542141"/>
            <a:ext cx="1080000" cy="1"/>
          </a:xfrm>
          <a:prstGeom prst="bentConnector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V="1">
            <a:off x="1388788" y="5373254"/>
            <a:ext cx="720000" cy="1"/>
          </a:xfrm>
          <a:prstGeom prst="bentConnector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flipV="1">
            <a:off x="992601" y="5373255"/>
            <a:ext cx="720000" cy="1"/>
          </a:xfrm>
          <a:prstGeom prst="bentConnector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Flowchart: Process 29"/>
          <p:cNvSpPr/>
          <p:nvPr/>
        </p:nvSpPr>
        <p:spPr>
          <a:xfrm>
            <a:off x="4122055" y="3356992"/>
            <a:ext cx="5289581" cy="2808312"/>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358775"/>
            <a:r>
              <a:rPr lang="ru-RU" sz="1600" dirty="0" smtClean="0">
                <a:solidFill>
                  <a:srgbClr val="122B4A"/>
                </a:solidFill>
                <a:latin typeface="Arial" pitchFamily="34" charset="0"/>
                <a:cs typeface="Arial" pitchFamily="34" charset="0"/>
              </a:rPr>
              <a:t>Копируйте стрелки в ваш шаблон системы чтобы создать связь между ресурсами и технологиями</a:t>
            </a:r>
            <a:endParaRPr lang="de-CH" sz="1600" dirty="0" smtClean="0">
              <a:solidFill>
                <a:srgbClr val="122B4A"/>
              </a:solidFill>
              <a:latin typeface="Arial" pitchFamily="34" charset="0"/>
              <a:cs typeface="Arial" pitchFamily="34" charset="0"/>
            </a:endParaRPr>
          </a:p>
          <a:p>
            <a:pPr marL="88900" indent="358775"/>
            <a:endParaRPr lang="de-CH" sz="1600" dirty="0">
              <a:solidFill>
                <a:srgbClr val="122B4A"/>
              </a:solidFill>
              <a:latin typeface="Arial" pitchFamily="34" charset="0"/>
              <a:cs typeface="Arial" pitchFamily="34" charset="0"/>
            </a:endParaRPr>
          </a:p>
          <a:p>
            <a:pPr marL="88900" indent="358775"/>
            <a:endParaRPr lang="en-GB" sz="600" dirty="0" smtClean="0">
              <a:solidFill>
                <a:srgbClr val="122B4A"/>
              </a:solidFill>
              <a:latin typeface="Arial" pitchFamily="34" charset="0"/>
              <a:cs typeface="Arial" pitchFamily="34" charset="0"/>
            </a:endParaRPr>
          </a:p>
          <a:p>
            <a:pPr marL="88900" indent="358775"/>
            <a:r>
              <a:rPr lang="ru-RU" sz="1600" dirty="0" smtClean="0">
                <a:solidFill>
                  <a:srgbClr val="122B4A"/>
                </a:solidFill>
                <a:latin typeface="Arial" pitchFamily="34" charset="0"/>
                <a:cs typeface="Arial" pitchFamily="34" charset="0"/>
              </a:rPr>
              <a:t>Чтобы создать связь между начальными и конечными прямоугольниками тяните стрелку за конец. Рядом с прямоугольником появятся несколько красных точек которые могут быть использованны для создания связи</a:t>
            </a:r>
            <a:r>
              <a:rPr lang="en-GB" sz="1600" dirty="0" smtClean="0">
                <a:solidFill>
                  <a:srgbClr val="122B4A"/>
                </a:solidFill>
                <a:latin typeface="Arial" pitchFamily="34" charset="0"/>
                <a:cs typeface="Arial" pitchFamily="34" charset="0"/>
              </a:rPr>
              <a:t> </a:t>
            </a:r>
            <a:endParaRPr lang="en-GB" sz="1600" dirty="0">
              <a:solidFill>
                <a:srgbClr val="122B4A"/>
              </a:solidFill>
              <a:latin typeface="Arial" pitchFamily="34" charset="0"/>
              <a:cs typeface="Arial" pitchFamily="34" charset="0"/>
            </a:endParaRPr>
          </a:p>
        </p:txBody>
      </p:sp>
      <p:sp>
        <p:nvSpPr>
          <p:cNvPr id="18" name="TextBox 17"/>
          <p:cNvSpPr txBox="1"/>
          <p:nvPr/>
        </p:nvSpPr>
        <p:spPr>
          <a:xfrm>
            <a:off x="4206336" y="3584740"/>
            <a:ext cx="450764" cy="294276"/>
          </a:xfrm>
          <a:prstGeom prst="rect">
            <a:avLst/>
          </a:prstGeom>
          <a:noFill/>
        </p:spPr>
        <p:txBody>
          <a:bodyPr wrap="non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19" name="TextBox 18"/>
          <p:cNvSpPr txBox="1"/>
          <p:nvPr/>
        </p:nvSpPr>
        <p:spPr>
          <a:xfrm>
            <a:off x="4206336" y="4614010"/>
            <a:ext cx="450764" cy="294276"/>
          </a:xfrm>
          <a:prstGeom prst="rect">
            <a:avLst/>
          </a:prstGeom>
          <a:noFill/>
        </p:spPr>
        <p:txBody>
          <a:bodyPr wrap="non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Tree>
    <p:extLst>
      <p:ext uri="{BB962C8B-B14F-4D97-AF65-F5344CB8AC3E}">
        <p14:creationId xmlns:p14="http://schemas.microsoft.com/office/powerpoint/2010/main" val="4241695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95300" y="274638"/>
            <a:ext cx="8915400" cy="634082"/>
          </a:xfrm>
          <a:ln>
            <a:noFill/>
          </a:ln>
        </p:spPr>
        <p:txBody>
          <a:bodyPr tIns="0" bIns="36000">
            <a:normAutofit/>
          </a:bodyPr>
          <a:lstStyle/>
          <a:p>
            <a:pPr marL="88900"/>
            <a:r>
              <a:rPr lang="ru-RU" sz="2900" dirty="0" smtClean="0"/>
              <a:t>Шаблоны санитарных систем</a:t>
            </a:r>
            <a:r>
              <a:rPr lang="en-GB" sz="2900" dirty="0" smtClean="0"/>
              <a:t>1-9</a:t>
            </a:r>
            <a:endParaRPr lang="en-GB" sz="2900" dirty="0"/>
          </a:p>
        </p:txBody>
      </p:sp>
      <p:cxnSp>
        <p:nvCxnSpPr>
          <p:cNvPr id="22" name="Straight Connector 21"/>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3500" y="908720"/>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sp>
        <p:nvSpPr>
          <p:cNvPr id="24" name="Content Placeholder 3"/>
          <p:cNvSpPr txBox="1">
            <a:spLocks/>
          </p:cNvSpPr>
          <p:nvPr/>
        </p:nvSpPr>
        <p:spPr>
          <a:xfrm>
            <a:off x="496237" y="1277906"/>
            <a:ext cx="8915400" cy="1935070"/>
          </a:xfrm>
          <a:prstGeom prst="rect">
            <a:avLst/>
          </a:prstGeom>
          <a:solidFill>
            <a:srgbClr val="FFFFFF"/>
          </a:solidFill>
          <a:ln>
            <a:noFill/>
          </a:ln>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rgbClr val="122B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22B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22B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dirty="0" smtClean="0">
                <a:latin typeface="Arial" panose="020B0604020202020204" pitchFamily="34" charset="0"/>
                <a:ea typeface="Ebrima" panose="02000000000000000000" pitchFamily="2" charset="0"/>
                <a:cs typeface="Arial" panose="020B0604020202020204" pitchFamily="34" charset="0"/>
              </a:rPr>
              <a:t>Следующие слайды показывают 9 санитарных систем</a:t>
            </a:r>
            <a:r>
              <a:rPr lang="en-GB" sz="2000" dirty="0" smtClean="0">
                <a:latin typeface="Arial" panose="020B0604020202020204" pitchFamily="34" charset="0"/>
                <a:ea typeface="Ebrima" panose="02000000000000000000" pitchFamily="2" charset="0"/>
                <a:cs typeface="Arial" panose="020B0604020202020204" pitchFamily="34" charset="0"/>
              </a:rPr>
              <a:t>. </a:t>
            </a:r>
            <a:r>
              <a:rPr lang="ru-RU" sz="2000" dirty="0" smtClean="0">
                <a:latin typeface="Arial" panose="020B0604020202020204" pitchFamily="34" charset="0"/>
                <a:ea typeface="Ebrima" panose="02000000000000000000" pitchFamily="2" charset="0"/>
                <a:cs typeface="Arial" panose="020B0604020202020204" pitchFamily="34" charset="0"/>
              </a:rPr>
              <a:t>Шаблон системы указывает комбинацию подходящих технологий которые могут использоваться для создания санитарной системы. Вы можете создать свою систему изменяя шаблоны систем. Напрмер, следует удалить технологии которые не подходят для вашего контекста. </a:t>
            </a:r>
            <a:endParaRPr lang="en-GB" sz="2000" dirty="0">
              <a:latin typeface="Arial" panose="020B0604020202020204" pitchFamily="34" charset="0"/>
              <a:ea typeface="Ebrima" panose="02000000000000000000" pitchFamily="2" charset="0"/>
              <a:cs typeface="Arial" panose="020B0604020202020204" pitchFamily="34" charset="0"/>
            </a:endParaRPr>
          </a:p>
        </p:txBody>
      </p:sp>
      <p:grpSp>
        <p:nvGrpSpPr>
          <p:cNvPr id="29" name="Group 28"/>
          <p:cNvGrpSpPr/>
          <p:nvPr/>
        </p:nvGrpSpPr>
        <p:grpSpPr>
          <a:xfrm>
            <a:off x="6789558" y="3696567"/>
            <a:ext cx="2622079" cy="1577458"/>
            <a:chOff x="6105128" y="4113220"/>
            <a:chExt cx="3306509" cy="1049791"/>
          </a:xfrm>
        </p:grpSpPr>
        <p:sp>
          <p:nvSpPr>
            <p:cNvPr id="30" name="Flowchart: Process 29"/>
            <p:cNvSpPr/>
            <p:nvPr/>
          </p:nvSpPr>
          <p:spPr>
            <a:xfrm>
              <a:off x="6105128" y="4113220"/>
              <a:ext cx="3306509" cy="1049791"/>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358775"/>
              <a:r>
                <a:rPr lang="ru-RU" sz="1600" dirty="0" smtClean="0">
                  <a:solidFill>
                    <a:srgbClr val="122B4A"/>
                  </a:solidFill>
                  <a:latin typeface="Arial" pitchFamily="34" charset="0"/>
                  <a:cs typeface="Arial" pitchFamily="34" charset="0"/>
                </a:rPr>
                <a:t>Изменяйте системы удаляя или добавляя элементы</a:t>
              </a:r>
              <a:endParaRPr lang="en-GB" sz="1600" dirty="0">
                <a:solidFill>
                  <a:srgbClr val="122B4A"/>
                </a:solidFill>
                <a:latin typeface="Arial" pitchFamily="34" charset="0"/>
                <a:cs typeface="Arial" pitchFamily="34" charset="0"/>
              </a:endParaRPr>
            </a:p>
          </p:txBody>
        </p:sp>
        <p:sp>
          <p:nvSpPr>
            <p:cNvPr id="31" name="TextBox 30"/>
            <p:cNvSpPr txBox="1"/>
            <p:nvPr/>
          </p:nvSpPr>
          <p:spPr>
            <a:xfrm>
              <a:off x="6217388" y="4318523"/>
              <a:ext cx="450764" cy="430887"/>
            </a:xfrm>
            <a:prstGeom prst="rect">
              <a:avLst/>
            </a:prstGeom>
            <a:noFill/>
          </p:spPr>
          <p:txBody>
            <a:bodyPr wrap="non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37" y="3284537"/>
            <a:ext cx="3448651" cy="3490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282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730</Words>
  <Application>Microsoft Office PowerPoint</Application>
  <PresentationFormat>A4 Paper (210x297 mm)</PresentationFormat>
  <Paragraphs>185</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Инструмент для создания шаблонов санитарных систем           Версия 1 (Июль 2015)</vt:lpstr>
      <vt:lpstr>Как использовать инструмент создания шаблонов санитарных систем</vt:lpstr>
      <vt:lpstr>Название системы</vt:lpstr>
      <vt:lpstr>Ресурсы</vt:lpstr>
      <vt:lpstr>Санитарные технологии</vt:lpstr>
      <vt:lpstr>Стрелки</vt:lpstr>
      <vt:lpstr>Шаблоны санитарных систем1-9</vt:lpstr>
    </vt:vector>
  </TitlesOfParts>
  <Company>Eawag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dominik.boller@eawag.ch</dc:creator>
  <cp:lastModifiedBy>Dalla Torre, Caterina</cp:lastModifiedBy>
  <cp:revision>234</cp:revision>
  <dcterms:created xsi:type="dcterms:W3CDTF">2014-07-23T10:11:20Z</dcterms:created>
  <dcterms:modified xsi:type="dcterms:W3CDTF">2018-05-23T06:59:36Z</dcterms:modified>
</cp:coreProperties>
</file>